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91" r:id="rId2"/>
    <p:sldId id="353" r:id="rId3"/>
    <p:sldId id="354" r:id="rId4"/>
    <p:sldId id="298" r:id="rId5"/>
    <p:sldId id="355" r:id="rId6"/>
    <p:sldId id="292" r:id="rId7"/>
    <p:sldId id="293" r:id="rId8"/>
    <p:sldId id="294" r:id="rId9"/>
    <p:sldId id="295" r:id="rId10"/>
    <p:sldId id="299" r:id="rId11"/>
    <p:sldId id="296" r:id="rId12"/>
    <p:sldId id="300" r:id="rId13"/>
    <p:sldId id="297" r:id="rId14"/>
    <p:sldId id="361" r:id="rId15"/>
    <p:sldId id="302" r:id="rId16"/>
    <p:sldId id="303" r:id="rId17"/>
    <p:sldId id="304" r:id="rId18"/>
    <p:sldId id="305" r:id="rId19"/>
    <p:sldId id="306" r:id="rId20"/>
    <p:sldId id="307" r:id="rId21"/>
    <p:sldId id="308" r:id="rId22"/>
    <p:sldId id="330" r:id="rId23"/>
    <p:sldId id="331" r:id="rId24"/>
    <p:sldId id="332" r:id="rId25"/>
    <p:sldId id="346" r:id="rId26"/>
    <p:sldId id="347" r:id="rId27"/>
  </p:sldIdLst>
  <p:sldSz cx="9144000" cy="6858000" type="screen4x3"/>
  <p:notesSz cx="6799263" cy="9929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347" cy="496491"/>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1342" y="0"/>
            <a:ext cx="2946347" cy="496491"/>
          </a:xfrm>
          <a:prstGeom prst="rect">
            <a:avLst/>
          </a:prstGeom>
        </p:spPr>
        <p:txBody>
          <a:bodyPr vert="horz" lIns="91440" tIns="45720" rIns="91440" bIns="45720" rtlCol="0"/>
          <a:lstStyle>
            <a:lvl1pPr algn="r">
              <a:defRPr sz="1200"/>
            </a:lvl1pPr>
          </a:lstStyle>
          <a:p>
            <a:fld id="{B4E87F4A-DD11-41AF-8B76-F2E5B6202836}" type="datetimeFigureOut">
              <a:rPr lang="en-GB" smtClean="0"/>
              <a:pPr/>
              <a:t>13/11/2016</a:t>
            </a:fld>
            <a:endParaRPr lang="en-GB"/>
          </a:p>
        </p:txBody>
      </p:sp>
      <p:sp>
        <p:nvSpPr>
          <p:cNvPr id="4" name="Slide Image Placeholder 3"/>
          <p:cNvSpPr>
            <a:spLocks noGrp="1" noRot="1" noChangeAspect="1"/>
          </p:cNvSpPr>
          <p:nvPr>
            <p:ph type="sldImg" idx="2"/>
          </p:nvPr>
        </p:nvSpPr>
        <p:spPr>
          <a:xfrm>
            <a:off x="917575" y="744538"/>
            <a:ext cx="4964113" cy="372427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927" y="4716661"/>
            <a:ext cx="5439410" cy="44684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31599"/>
            <a:ext cx="2946347" cy="496491"/>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1342" y="9431599"/>
            <a:ext cx="2946347" cy="496491"/>
          </a:xfrm>
          <a:prstGeom prst="rect">
            <a:avLst/>
          </a:prstGeom>
        </p:spPr>
        <p:txBody>
          <a:bodyPr vert="horz" lIns="91440" tIns="45720" rIns="91440" bIns="45720" rtlCol="0" anchor="b"/>
          <a:lstStyle>
            <a:lvl1pPr algn="r">
              <a:defRPr sz="1200"/>
            </a:lvl1pPr>
          </a:lstStyle>
          <a:p>
            <a:fld id="{462F2399-CD51-4C4C-BC34-03B9F40F9CF8}" type="slidenum">
              <a:rPr lang="en-GB" smtClean="0"/>
              <a:pPr/>
              <a:t>‹#›</a:t>
            </a:fld>
            <a:endParaRPr lang="en-GB"/>
          </a:p>
        </p:txBody>
      </p:sp>
    </p:spTree>
    <p:extLst>
      <p:ext uri="{BB962C8B-B14F-4D97-AF65-F5344CB8AC3E}">
        <p14:creationId xmlns:p14="http://schemas.microsoft.com/office/powerpoint/2010/main" val="5474507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62F2399-CD51-4C4C-BC34-03B9F40F9CF8}" type="slidenum">
              <a:rPr lang="en-GB" smtClean="0"/>
              <a:pPr/>
              <a:t>18</a:t>
            </a:fld>
            <a:endParaRPr lang="en-GB"/>
          </a:p>
        </p:txBody>
      </p:sp>
    </p:spTree>
    <p:extLst>
      <p:ext uri="{BB962C8B-B14F-4D97-AF65-F5344CB8AC3E}">
        <p14:creationId xmlns:p14="http://schemas.microsoft.com/office/powerpoint/2010/main" val="2531754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0B9AFE4D-3339-4F90-AB07-DAB31D79E32A}" type="datetimeFigureOut">
              <a:rPr lang="en-GB" smtClean="0"/>
              <a:pPr/>
              <a:t>13/11/2016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8177B05-5D28-4021-9BD2-A7A72850B659}" type="slidenum">
              <a:rPr lang="en-GB" smtClean="0"/>
              <a:pPr/>
              <a:t>‹#›</a:t>
            </a:fld>
            <a:endParaRPr lang="en-GB"/>
          </a:p>
        </p:txBody>
      </p:sp>
    </p:spTree>
    <p:extLst>
      <p:ext uri="{BB962C8B-B14F-4D97-AF65-F5344CB8AC3E}">
        <p14:creationId xmlns:p14="http://schemas.microsoft.com/office/powerpoint/2010/main" val="4281611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B9AFE4D-3339-4F90-AB07-DAB31D79E32A}" type="datetimeFigureOut">
              <a:rPr lang="en-GB" smtClean="0"/>
              <a:pPr/>
              <a:t>13/11/2016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8177B05-5D28-4021-9BD2-A7A72850B659}" type="slidenum">
              <a:rPr lang="en-GB" smtClean="0"/>
              <a:pPr/>
              <a:t>‹#›</a:t>
            </a:fld>
            <a:endParaRPr lang="en-GB"/>
          </a:p>
        </p:txBody>
      </p:sp>
    </p:spTree>
    <p:extLst>
      <p:ext uri="{BB962C8B-B14F-4D97-AF65-F5344CB8AC3E}">
        <p14:creationId xmlns:p14="http://schemas.microsoft.com/office/powerpoint/2010/main" val="2023399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B9AFE4D-3339-4F90-AB07-DAB31D79E32A}" type="datetimeFigureOut">
              <a:rPr lang="en-GB" smtClean="0"/>
              <a:pPr/>
              <a:t>13/11/2016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8177B05-5D28-4021-9BD2-A7A72850B659}" type="slidenum">
              <a:rPr lang="en-GB" smtClean="0"/>
              <a:pPr/>
              <a:t>‹#›</a:t>
            </a:fld>
            <a:endParaRPr lang="en-GB"/>
          </a:p>
        </p:txBody>
      </p:sp>
    </p:spTree>
    <p:extLst>
      <p:ext uri="{BB962C8B-B14F-4D97-AF65-F5344CB8AC3E}">
        <p14:creationId xmlns:p14="http://schemas.microsoft.com/office/powerpoint/2010/main" val="9622113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B9AFE4D-3339-4F90-AB07-DAB31D79E32A}" type="datetimeFigureOut">
              <a:rPr lang="en-GB" smtClean="0"/>
              <a:pPr/>
              <a:t>13/11/2016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8177B05-5D28-4021-9BD2-A7A72850B659}" type="slidenum">
              <a:rPr lang="en-GB" smtClean="0"/>
              <a:pPr/>
              <a:t>‹#›</a:t>
            </a:fld>
            <a:endParaRPr lang="en-GB"/>
          </a:p>
        </p:txBody>
      </p:sp>
    </p:spTree>
    <p:extLst>
      <p:ext uri="{BB962C8B-B14F-4D97-AF65-F5344CB8AC3E}">
        <p14:creationId xmlns:p14="http://schemas.microsoft.com/office/powerpoint/2010/main" val="8751718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B9AFE4D-3339-4F90-AB07-DAB31D79E32A}" type="datetimeFigureOut">
              <a:rPr lang="en-GB" smtClean="0"/>
              <a:pPr/>
              <a:t>13/11/2016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8177B05-5D28-4021-9BD2-A7A72850B659}" type="slidenum">
              <a:rPr lang="en-GB" smtClean="0"/>
              <a:pPr/>
              <a:t>‹#›</a:t>
            </a:fld>
            <a:endParaRPr lang="en-GB"/>
          </a:p>
        </p:txBody>
      </p:sp>
    </p:spTree>
    <p:extLst>
      <p:ext uri="{BB962C8B-B14F-4D97-AF65-F5344CB8AC3E}">
        <p14:creationId xmlns:p14="http://schemas.microsoft.com/office/powerpoint/2010/main" val="29325203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0B9AFE4D-3339-4F90-AB07-DAB31D79E32A}" type="datetimeFigureOut">
              <a:rPr lang="en-GB" smtClean="0"/>
              <a:pPr/>
              <a:t>13/11/2016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8177B05-5D28-4021-9BD2-A7A72850B659}" type="slidenum">
              <a:rPr lang="en-GB" smtClean="0"/>
              <a:pPr/>
              <a:t>‹#›</a:t>
            </a:fld>
            <a:endParaRPr lang="en-GB"/>
          </a:p>
        </p:txBody>
      </p:sp>
    </p:spTree>
    <p:extLst>
      <p:ext uri="{BB962C8B-B14F-4D97-AF65-F5344CB8AC3E}">
        <p14:creationId xmlns:p14="http://schemas.microsoft.com/office/powerpoint/2010/main" val="566172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0B9AFE4D-3339-4F90-AB07-DAB31D79E32A}" type="datetimeFigureOut">
              <a:rPr lang="en-GB" smtClean="0"/>
              <a:pPr/>
              <a:t>13/11/2016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8177B05-5D28-4021-9BD2-A7A72850B659}" type="slidenum">
              <a:rPr lang="en-GB" smtClean="0"/>
              <a:pPr/>
              <a:t>‹#›</a:t>
            </a:fld>
            <a:endParaRPr lang="en-GB"/>
          </a:p>
        </p:txBody>
      </p:sp>
    </p:spTree>
    <p:extLst>
      <p:ext uri="{BB962C8B-B14F-4D97-AF65-F5344CB8AC3E}">
        <p14:creationId xmlns:p14="http://schemas.microsoft.com/office/powerpoint/2010/main" val="40200525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0B9AFE4D-3339-4F90-AB07-DAB31D79E32A}" type="datetimeFigureOut">
              <a:rPr lang="en-GB" smtClean="0"/>
              <a:pPr/>
              <a:t>13/11/2016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8177B05-5D28-4021-9BD2-A7A72850B659}" type="slidenum">
              <a:rPr lang="en-GB" smtClean="0"/>
              <a:pPr/>
              <a:t>‹#›</a:t>
            </a:fld>
            <a:endParaRPr lang="en-GB"/>
          </a:p>
        </p:txBody>
      </p:sp>
    </p:spTree>
    <p:extLst>
      <p:ext uri="{BB962C8B-B14F-4D97-AF65-F5344CB8AC3E}">
        <p14:creationId xmlns:p14="http://schemas.microsoft.com/office/powerpoint/2010/main" val="34089123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9AFE4D-3339-4F90-AB07-DAB31D79E32A}" type="datetimeFigureOut">
              <a:rPr lang="en-GB" smtClean="0"/>
              <a:pPr/>
              <a:t>13/11/2016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8177B05-5D28-4021-9BD2-A7A72850B659}" type="slidenum">
              <a:rPr lang="en-GB" smtClean="0"/>
              <a:pPr/>
              <a:t>‹#›</a:t>
            </a:fld>
            <a:endParaRPr lang="en-GB"/>
          </a:p>
        </p:txBody>
      </p:sp>
    </p:spTree>
    <p:extLst>
      <p:ext uri="{BB962C8B-B14F-4D97-AF65-F5344CB8AC3E}">
        <p14:creationId xmlns:p14="http://schemas.microsoft.com/office/powerpoint/2010/main" val="1793369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B9AFE4D-3339-4F90-AB07-DAB31D79E32A}" type="datetimeFigureOut">
              <a:rPr lang="en-GB" smtClean="0"/>
              <a:pPr/>
              <a:t>13/11/2016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8177B05-5D28-4021-9BD2-A7A72850B659}" type="slidenum">
              <a:rPr lang="en-GB" smtClean="0"/>
              <a:pPr/>
              <a:t>‹#›</a:t>
            </a:fld>
            <a:endParaRPr lang="en-GB"/>
          </a:p>
        </p:txBody>
      </p:sp>
    </p:spTree>
    <p:extLst>
      <p:ext uri="{BB962C8B-B14F-4D97-AF65-F5344CB8AC3E}">
        <p14:creationId xmlns:p14="http://schemas.microsoft.com/office/powerpoint/2010/main" val="29971285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B9AFE4D-3339-4F90-AB07-DAB31D79E32A}" type="datetimeFigureOut">
              <a:rPr lang="en-GB" smtClean="0"/>
              <a:pPr/>
              <a:t>13/11/2016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8177B05-5D28-4021-9BD2-A7A72850B659}" type="slidenum">
              <a:rPr lang="en-GB" smtClean="0"/>
              <a:pPr/>
              <a:t>‹#›</a:t>
            </a:fld>
            <a:endParaRPr lang="en-GB"/>
          </a:p>
        </p:txBody>
      </p:sp>
    </p:spTree>
    <p:extLst>
      <p:ext uri="{BB962C8B-B14F-4D97-AF65-F5344CB8AC3E}">
        <p14:creationId xmlns:p14="http://schemas.microsoft.com/office/powerpoint/2010/main" val="40664966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9AFE4D-3339-4F90-AB07-DAB31D79E32A}" type="datetimeFigureOut">
              <a:rPr lang="en-GB" smtClean="0"/>
              <a:pPr/>
              <a:t>13/11/2016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177B05-5D28-4021-9BD2-A7A72850B659}" type="slidenum">
              <a:rPr lang="en-GB" smtClean="0"/>
              <a:pPr/>
              <a:t>‹#›</a:t>
            </a:fld>
            <a:endParaRPr lang="en-GB"/>
          </a:p>
        </p:txBody>
      </p:sp>
    </p:spTree>
    <p:extLst>
      <p:ext uri="{BB962C8B-B14F-4D97-AF65-F5344CB8AC3E}">
        <p14:creationId xmlns:p14="http://schemas.microsoft.com/office/powerpoint/2010/main" val="38967452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10.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7.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1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7.xml"/><Relationship Id="rId4" Type="http://schemas.openxmlformats.org/officeDocument/2006/relationships/image" Target="../media/image19.png"/></Relationships>
</file>

<file path=ppt/slides/_rels/slide14.xml.rels><?xml version="1.0" encoding="UTF-8" standalone="yes"?>
<Relationships xmlns="http://schemas.openxmlformats.org/package/2006/relationships"><Relationship Id="rId3" Type="http://schemas.openxmlformats.org/officeDocument/2006/relationships/image" Target="../media/image21.png"/><Relationship Id="rId7" Type="http://schemas.openxmlformats.org/officeDocument/2006/relationships/image" Target="../media/image25.png"/><Relationship Id="rId2" Type="http://schemas.openxmlformats.org/officeDocument/2006/relationships/image" Target="../media/image20.png"/><Relationship Id="rId1" Type="http://schemas.openxmlformats.org/officeDocument/2006/relationships/slideLayout" Target="../slideLayouts/slideLayout7.xml"/><Relationship Id="rId6" Type="http://schemas.openxmlformats.org/officeDocument/2006/relationships/image" Target="../media/image24.png"/><Relationship Id="rId5" Type="http://schemas.openxmlformats.org/officeDocument/2006/relationships/image" Target="../media/image23.png"/><Relationship Id="rId4" Type="http://schemas.openxmlformats.org/officeDocument/2006/relationships/image" Target="../media/image2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11.png"/><Relationship Id="rId2" Type="http://schemas.openxmlformats.org/officeDocument/2006/relationships/image" Target="../media/image200.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10.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8" Type="http://schemas.openxmlformats.org/officeDocument/2006/relationships/image" Target="../media/image31.png"/><Relationship Id="rId3" Type="http://schemas.openxmlformats.org/officeDocument/2006/relationships/image" Target="../media/image26.png"/><Relationship Id="rId7" Type="http://schemas.openxmlformats.org/officeDocument/2006/relationships/image" Target="../media/image30.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29.png"/><Relationship Id="rId5" Type="http://schemas.openxmlformats.org/officeDocument/2006/relationships/image" Target="../media/image28.png"/><Relationship Id="rId4" Type="http://schemas.openxmlformats.org/officeDocument/2006/relationships/image" Target="../media/image27.png"/></Relationships>
</file>

<file path=ppt/slides/_rels/slide19.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image" Target="../media/image32.png"/><Relationship Id="rId1" Type="http://schemas.openxmlformats.org/officeDocument/2006/relationships/slideLayout" Target="../slideLayouts/slideLayout7.xml"/><Relationship Id="rId5" Type="http://schemas.openxmlformats.org/officeDocument/2006/relationships/image" Target="../media/image35.png"/><Relationship Id="rId4" Type="http://schemas.openxmlformats.org/officeDocument/2006/relationships/image" Target="../media/image34.png"/></Relationships>
</file>

<file path=ppt/slides/_rels/slide2.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slide" Target="slide3.xml"/><Relationship Id="rId1" Type="http://schemas.openxmlformats.org/officeDocument/2006/relationships/slideLayout" Target="../slideLayouts/slideLayout7.xml"/><Relationship Id="rId5" Type="http://schemas.openxmlformats.org/officeDocument/2006/relationships/slide" Target="slide22.xml"/><Relationship Id="rId4" Type="http://schemas.openxmlformats.org/officeDocument/2006/relationships/slide" Target="slide15.xml"/></Relationships>
</file>

<file path=ppt/slides/_rels/slide20.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image" Target="../media/image320.png"/><Relationship Id="rId1" Type="http://schemas.openxmlformats.org/officeDocument/2006/relationships/slideLayout" Target="../slideLayouts/slideLayout7.xml"/><Relationship Id="rId5" Type="http://schemas.openxmlformats.org/officeDocument/2006/relationships/image" Target="../media/image37.png"/><Relationship Id="rId4" Type="http://schemas.openxmlformats.org/officeDocument/2006/relationships/image" Target="../media/image340.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56.png"/><Relationship Id="rId2" Type="http://schemas.openxmlformats.org/officeDocument/2006/relationships/image" Target="../media/image55.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1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0.png"/><Relationship Id="rId1" Type="http://schemas.openxmlformats.org/officeDocument/2006/relationships/slideLayout" Target="../slideLayouts/slideLayout7.xml"/><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b="1" dirty="0">
                <a:solidFill>
                  <a:srgbClr val="92D050"/>
                </a:solidFill>
              </a:rPr>
              <a:t>Number: </a:t>
            </a:r>
            <a:r>
              <a:rPr lang="en-GB" dirty="0"/>
              <a:t>Number Theory</a:t>
            </a:r>
          </a:p>
        </p:txBody>
      </p:sp>
      <p:sp>
        <p:nvSpPr>
          <p:cNvPr id="3" name="Subtitle 2"/>
          <p:cNvSpPr>
            <a:spLocks noGrp="1"/>
          </p:cNvSpPr>
          <p:nvPr>
            <p:ph type="subTitle" idx="1"/>
          </p:nvPr>
        </p:nvSpPr>
        <p:spPr>
          <a:xfrm>
            <a:off x="1079612" y="3456339"/>
            <a:ext cx="6984776" cy="1417712"/>
          </a:xfrm>
        </p:spPr>
        <p:txBody>
          <a:bodyPr>
            <a:normAutofit/>
          </a:bodyPr>
          <a:lstStyle/>
          <a:p>
            <a:r>
              <a:rPr lang="en-GB" sz="2800" dirty="0"/>
              <a:t>Skipton Girls’ High School </a:t>
            </a:r>
            <a:endParaRPr lang="en-GB" sz="2800" b="1" dirty="0"/>
          </a:p>
        </p:txBody>
      </p:sp>
      <p:cxnSp>
        <p:nvCxnSpPr>
          <p:cNvPr id="8" name="Straight Connector 7"/>
          <p:cNvCxnSpPr/>
          <p:nvPr/>
        </p:nvCxnSpPr>
        <p:spPr>
          <a:xfrm>
            <a:off x="0" y="1268760"/>
            <a:ext cx="9144000" cy="0"/>
          </a:xfrm>
          <a:prstGeom prst="line">
            <a:avLst/>
          </a:prstGeom>
          <a:ln w="76200">
            <a:solidFill>
              <a:schemeClr val="accent3"/>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1200324" y="4653136"/>
            <a:ext cx="6480720" cy="923330"/>
          </a:xfrm>
          <a:prstGeom prst="rect">
            <a:avLst/>
          </a:prstGeom>
          <a:noFill/>
        </p:spPr>
        <p:txBody>
          <a:bodyPr wrap="square" rtlCol="0">
            <a:spAutoFit/>
          </a:bodyPr>
          <a:lstStyle/>
          <a:p>
            <a:r>
              <a:rPr lang="en-GB" b="1" dirty="0"/>
              <a:t>Objectives: </a:t>
            </a:r>
            <a:r>
              <a:rPr lang="en-GB" dirty="0"/>
              <a:t>Have an appreciation of properties of integers (whole numbers), including finding the Lowest Common Multiple, Highest Common Factor. Extra: </a:t>
            </a:r>
            <a:r>
              <a:rPr lang="en-GB"/>
              <a:t>Divisibility rules.</a:t>
            </a:r>
            <a:endParaRPr lang="en-GB" dirty="0"/>
          </a:p>
        </p:txBody>
      </p:sp>
    </p:spTree>
    <p:extLst>
      <p:ext uri="{BB962C8B-B14F-4D97-AF65-F5344CB8AC3E}">
        <p14:creationId xmlns:p14="http://schemas.microsoft.com/office/powerpoint/2010/main" val="16293067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0"/>
            <a:ext cx="9143074" cy="599127"/>
            <a:chOff x="0" y="13335"/>
            <a:chExt cx="9144218" cy="599127"/>
          </a:xfrm>
        </p:grpSpPr>
        <p:sp>
          <p:nvSpPr>
            <p:cNvPr id="3" name="TextBox 32"/>
            <p:cNvSpPr txBox="1"/>
            <p:nvPr/>
          </p:nvSpPr>
          <p:spPr>
            <a:xfrm>
              <a:off x="0" y="13335"/>
              <a:ext cx="9144000" cy="599127"/>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wrap="square" lIns="324000" rtlCol="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3200" dirty="0"/>
                <a:t>Another quick example</a:t>
              </a:r>
            </a:p>
          </p:txBody>
        </p:sp>
        <p:cxnSp>
          <p:nvCxnSpPr>
            <p:cNvPr id="4" name="Straight Connector 3"/>
            <p:cNvCxnSpPr/>
            <p:nvPr/>
          </p:nvCxnSpPr>
          <p:spPr>
            <a:xfrm>
              <a:off x="218" y="601079"/>
              <a:ext cx="9144000" cy="0"/>
            </a:xfrm>
            <a:prstGeom prst="line">
              <a:avLst/>
            </a:prstGeom>
            <a:effectLst/>
          </p:spPr>
          <p:style>
            <a:lnRef idx="3">
              <a:schemeClr val="accent3"/>
            </a:lnRef>
            <a:fillRef idx="0">
              <a:schemeClr val="accent3"/>
            </a:fillRef>
            <a:effectRef idx="2">
              <a:schemeClr val="accent3"/>
            </a:effectRef>
            <a:fontRef idx="minor">
              <a:schemeClr val="tx1"/>
            </a:fontRef>
          </p:style>
        </p:cxnSp>
      </p:grpSp>
      <mc:AlternateContent xmlns:mc="http://schemas.openxmlformats.org/markup-compatibility/2006" xmlns:a14="http://schemas.microsoft.com/office/drawing/2010/main">
        <mc:Choice Requires="a14">
          <p:sp>
            <p:nvSpPr>
              <p:cNvPr id="5" name="TextBox 4"/>
              <p:cNvSpPr txBox="1"/>
              <p:nvPr/>
            </p:nvSpPr>
            <p:spPr>
              <a:xfrm>
                <a:off x="2051720" y="1052736"/>
                <a:ext cx="5256584" cy="64633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3600" b="0" i="1" smtClean="0">
                          <a:latin typeface="Cambria Math" panose="02040503050406030204" pitchFamily="18" charset="0"/>
                        </a:rPr>
                        <m:t>2250=2×</m:t>
                      </m:r>
                      <m:sSup>
                        <m:sSupPr>
                          <m:ctrlPr>
                            <a:rPr lang="en-GB" sz="3600" b="0" i="1" smtClean="0">
                              <a:latin typeface="Cambria Math" panose="02040503050406030204" pitchFamily="18" charset="0"/>
                            </a:rPr>
                          </m:ctrlPr>
                        </m:sSupPr>
                        <m:e>
                          <m:r>
                            <a:rPr lang="en-GB" sz="3600" b="0" i="1" smtClean="0">
                              <a:latin typeface="Cambria Math" panose="02040503050406030204" pitchFamily="18" charset="0"/>
                            </a:rPr>
                            <m:t>3</m:t>
                          </m:r>
                        </m:e>
                        <m:sup>
                          <m:r>
                            <a:rPr lang="en-GB" sz="3600" b="0" i="1" smtClean="0">
                              <a:latin typeface="Cambria Math" panose="02040503050406030204" pitchFamily="18" charset="0"/>
                            </a:rPr>
                            <m:t>2</m:t>
                          </m:r>
                        </m:sup>
                      </m:sSup>
                      <m:r>
                        <a:rPr lang="en-GB" sz="3600" b="0" i="1" smtClean="0">
                          <a:latin typeface="Cambria Math" panose="02040503050406030204" pitchFamily="18" charset="0"/>
                        </a:rPr>
                        <m:t>×</m:t>
                      </m:r>
                      <m:sSup>
                        <m:sSupPr>
                          <m:ctrlPr>
                            <a:rPr lang="en-GB" sz="3600" b="0" i="1" smtClean="0">
                              <a:latin typeface="Cambria Math" panose="02040503050406030204" pitchFamily="18" charset="0"/>
                            </a:rPr>
                          </m:ctrlPr>
                        </m:sSupPr>
                        <m:e>
                          <m:r>
                            <a:rPr lang="en-GB" sz="3600" b="0" i="1" smtClean="0">
                              <a:latin typeface="Cambria Math" panose="02040503050406030204" pitchFamily="18" charset="0"/>
                            </a:rPr>
                            <m:t>5</m:t>
                          </m:r>
                        </m:e>
                        <m:sup>
                          <m:r>
                            <a:rPr lang="en-GB" sz="3600" b="0" i="1" smtClean="0">
                              <a:latin typeface="Cambria Math" panose="02040503050406030204" pitchFamily="18" charset="0"/>
                            </a:rPr>
                            <m:t>3</m:t>
                          </m:r>
                        </m:sup>
                      </m:sSup>
                    </m:oMath>
                  </m:oMathPara>
                </a14:m>
                <a:endParaRPr lang="en-GB" sz="3600" dirty="0"/>
              </a:p>
            </p:txBody>
          </p:sp>
        </mc:Choice>
        <mc:Fallback xmlns="">
          <p:sp>
            <p:nvSpPr>
              <p:cNvPr id="5" name="TextBox 4"/>
              <p:cNvSpPr txBox="1">
                <a:spLocks noRot="1" noChangeAspect="1" noMove="1" noResize="1" noEditPoints="1" noAdjustHandles="1" noChangeArrowheads="1" noChangeShapeType="1" noTextEdit="1"/>
              </p:cNvSpPr>
              <p:nvPr/>
            </p:nvSpPr>
            <p:spPr>
              <a:xfrm>
                <a:off x="2051720" y="1052736"/>
                <a:ext cx="5256584" cy="646331"/>
              </a:xfrm>
              <a:prstGeom prst="rect">
                <a:avLst/>
              </a:prstGeom>
              <a:blipFill rotWithShape="0">
                <a:blip r:embed="rId2"/>
                <a:stretch>
                  <a:fillRect/>
                </a:stretch>
              </a:blipFill>
            </p:spPr>
            <p:txBody>
              <a:bodyPr/>
              <a:lstStyle/>
              <a:p>
                <a:r>
                  <a:rPr lang="en-GB">
                    <a:noFill/>
                  </a:rPr>
                  <a:t> </a:t>
                </a:r>
              </a:p>
            </p:txBody>
          </p:sp>
        </mc:Fallback>
      </mc:AlternateContent>
      <p:sp>
        <p:nvSpPr>
          <p:cNvPr id="6" name="TextBox 5"/>
          <p:cNvSpPr txBox="1"/>
          <p:nvPr/>
        </p:nvSpPr>
        <p:spPr>
          <a:xfrm>
            <a:off x="3995936" y="2152676"/>
            <a:ext cx="1080120" cy="584775"/>
          </a:xfrm>
          <a:prstGeom prst="rect">
            <a:avLst/>
          </a:prstGeom>
          <a:noFill/>
        </p:spPr>
        <p:txBody>
          <a:bodyPr wrap="square" rtlCol="0">
            <a:spAutoFit/>
          </a:bodyPr>
          <a:lstStyle/>
          <a:p>
            <a:pPr algn="ctr"/>
            <a:r>
              <a:rPr lang="en-GB" sz="3200" dirty="0"/>
              <a:t>2250</a:t>
            </a:r>
            <a:endParaRPr lang="en-GB" dirty="0"/>
          </a:p>
        </p:txBody>
      </p:sp>
      <p:sp>
        <p:nvSpPr>
          <p:cNvPr id="7" name="TextBox 6"/>
          <p:cNvSpPr txBox="1"/>
          <p:nvPr/>
        </p:nvSpPr>
        <p:spPr>
          <a:xfrm>
            <a:off x="3226036" y="2877112"/>
            <a:ext cx="1080120" cy="584775"/>
          </a:xfrm>
          <a:prstGeom prst="rect">
            <a:avLst/>
          </a:prstGeom>
          <a:noFill/>
        </p:spPr>
        <p:txBody>
          <a:bodyPr wrap="square" rtlCol="0">
            <a:spAutoFit/>
          </a:bodyPr>
          <a:lstStyle/>
          <a:p>
            <a:pPr algn="ctr"/>
            <a:r>
              <a:rPr lang="en-GB" sz="3200" dirty="0"/>
              <a:t>225</a:t>
            </a:r>
            <a:endParaRPr lang="en-GB" dirty="0"/>
          </a:p>
        </p:txBody>
      </p:sp>
      <p:sp>
        <p:nvSpPr>
          <p:cNvPr id="8" name="TextBox 7"/>
          <p:cNvSpPr txBox="1"/>
          <p:nvPr/>
        </p:nvSpPr>
        <p:spPr>
          <a:xfrm>
            <a:off x="4954228" y="2917048"/>
            <a:ext cx="1080120" cy="584775"/>
          </a:xfrm>
          <a:prstGeom prst="rect">
            <a:avLst/>
          </a:prstGeom>
          <a:noFill/>
        </p:spPr>
        <p:txBody>
          <a:bodyPr wrap="square" rtlCol="0">
            <a:spAutoFit/>
          </a:bodyPr>
          <a:lstStyle/>
          <a:p>
            <a:pPr algn="ctr"/>
            <a:r>
              <a:rPr lang="en-GB" sz="3200" dirty="0"/>
              <a:t>10</a:t>
            </a:r>
            <a:endParaRPr lang="en-GB" dirty="0"/>
          </a:p>
        </p:txBody>
      </p:sp>
      <p:sp>
        <p:nvSpPr>
          <p:cNvPr id="9" name="TextBox 8"/>
          <p:cNvSpPr txBox="1"/>
          <p:nvPr/>
        </p:nvSpPr>
        <p:spPr>
          <a:xfrm>
            <a:off x="2663788" y="3664844"/>
            <a:ext cx="1080120" cy="584775"/>
          </a:xfrm>
          <a:prstGeom prst="rect">
            <a:avLst/>
          </a:prstGeom>
          <a:noFill/>
        </p:spPr>
        <p:txBody>
          <a:bodyPr wrap="square" rtlCol="0">
            <a:spAutoFit/>
          </a:bodyPr>
          <a:lstStyle/>
          <a:p>
            <a:pPr algn="ctr"/>
            <a:r>
              <a:rPr lang="en-GB" sz="3200" dirty="0"/>
              <a:t>45</a:t>
            </a:r>
            <a:endParaRPr lang="en-GB" dirty="0"/>
          </a:p>
        </p:txBody>
      </p:sp>
      <p:cxnSp>
        <p:nvCxnSpPr>
          <p:cNvPr id="10" name="Straight Connector 9"/>
          <p:cNvCxnSpPr/>
          <p:nvPr/>
        </p:nvCxnSpPr>
        <p:spPr>
          <a:xfrm flipH="1">
            <a:off x="3995936" y="2661088"/>
            <a:ext cx="343193" cy="216024"/>
          </a:xfrm>
          <a:prstGeom prst="line">
            <a:avLst/>
          </a:prstGeom>
        </p:spPr>
        <p:style>
          <a:lnRef idx="3">
            <a:schemeClr val="dk1"/>
          </a:lnRef>
          <a:fillRef idx="0">
            <a:schemeClr val="dk1"/>
          </a:fillRef>
          <a:effectRef idx="2">
            <a:schemeClr val="dk1"/>
          </a:effectRef>
          <a:fontRef idx="minor">
            <a:schemeClr val="tx1"/>
          </a:fontRef>
        </p:style>
      </p:cxnSp>
      <p:cxnSp>
        <p:nvCxnSpPr>
          <p:cNvPr id="11" name="Straight Connector 10"/>
          <p:cNvCxnSpPr/>
          <p:nvPr/>
        </p:nvCxnSpPr>
        <p:spPr>
          <a:xfrm>
            <a:off x="4738204" y="2661088"/>
            <a:ext cx="504056" cy="288032"/>
          </a:xfrm>
          <a:prstGeom prst="line">
            <a:avLst/>
          </a:prstGeom>
        </p:spPr>
        <p:style>
          <a:lnRef idx="3">
            <a:schemeClr val="dk1"/>
          </a:lnRef>
          <a:fillRef idx="0">
            <a:schemeClr val="dk1"/>
          </a:fillRef>
          <a:effectRef idx="2">
            <a:schemeClr val="dk1"/>
          </a:effectRef>
          <a:fontRef idx="minor">
            <a:schemeClr val="tx1"/>
          </a:fontRef>
        </p:style>
      </p:cxnSp>
      <p:cxnSp>
        <p:nvCxnSpPr>
          <p:cNvPr id="12" name="Straight Connector 11"/>
          <p:cNvCxnSpPr/>
          <p:nvPr/>
        </p:nvCxnSpPr>
        <p:spPr>
          <a:xfrm>
            <a:off x="3995936" y="3317871"/>
            <a:ext cx="220165" cy="452412"/>
          </a:xfrm>
          <a:prstGeom prst="line">
            <a:avLst/>
          </a:prstGeom>
        </p:spPr>
        <p:style>
          <a:lnRef idx="3">
            <a:schemeClr val="dk1"/>
          </a:lnRef>
          <a:fillRef idx="0">
            <a:schemeClr val="dk1"/>
          </a:fillRef>
          <a:effectRef idx="2">
            <a:schemeClr val="dk1"/>
          </a:effectRef>
          <a:fontRef idx="minor">
            <a:schemeClr val="tx1"/>
          </a:fontRef>
        </p:style>
      </p:cxnSp>
      <p:cxnSp>
        <p:nvCxnSpPr>
          <p:cNvPr id="13" name="Straight Connector 12"/>
          <p:cNvCxnSpPr/>
          <p:nvPr/>
        </p:nvCxnSpPr>
        <p:spPr>
          <a:xfrm flipH="1">
            <a:off x="3365128" y="3317871"/>
            <a:ext cx="220948" cy="452412"/>
          </a:xfrm>
          <a:prstGeom prst="line">
            <a:avLst/>
          </a:prstGeom>
        </p:spPr>
        <p:style>
          <a:lnRef idx="3">
            <a:schemeClr val="dk1"/>
          </a:lnRef>
          <a:fillRef idx="0">
            <a:schemeClr val="dk1"/>
          </a:fillRef>
          <a:effectRef idx="2">
            <a:schemeClr val="dk1"/>
          </a:effectRef>
          <a:fontRef idx="minor">
            <a:schemeClr val="tx1"/>
          </a:fontRef>
        </p:style>
      </p:cxnSp>
      <p:cxnSp>
        <p:nvCxnSpPr>
          <p:cNvPr id="14" name="Straight Connector 13"/>
          <p:cNvCxnSpPr/>
          <p:nvPr/>
        </p:nvCxnSpPr>
        <p:spPr>
          <a:xfrm flipH="1">
            <a:off x="2944862" y="4190681"/>
            <a:ext cx="137158" cy="404792"/>
          </a:xfrm>
          <a:prstGeom prst="line">
            <a:avLst/>
          </a:prstGeom>
        </p:spPr>
        <p:style>
          <a:lnRef idx="3">
            <a:schemeClr val="dk1"/>
          </a:lnRef>
          <a:fillRef idx="0">
            <a:schemeClr val="dk1"/>
          </a:fillRef>
          <a:effectRef idx="2">
            <a:schemeClr val="dk1"/>
          </a:effectRef>
          <a:fontRef idx="minor">
            <a:schemeClr val="tx1"/>
          </a:fontRef>
        </p:style>
      </p:cxnSp>
      <p:cxnSp>
        <p:nvCxnSpPr>
          <p:cNvPr id="15" name="Straight Connector 14"/>
          <p:cNvCxnSpPr/>
          <p:nvPr/>
        </p:nvCxnSpPr>
        <p:spPr>
          <a:xfrm>
            <a:off x="3424364" y="4115971"/>
            <a:ext cx="245327" cy="457200"/>
          </a:xfrm>
          <a:prstGeom prst="line">
            <a:avLst/>
          </a:prstGeom>
        </p:spPr>
        <p:style>
          <a:lnRef idx="3">
            <a:schemeClr val="dk1"/>
          </a:lnRef>
          <a:fillRef idx="0">
            <a:schemeClr val="dk1"/>
          </a:fillRef>
          <a:effectRef idx="2">
            <a:schemeClr val="dk1"/>
          </a:effectRef>
          <a:fontRef idx="minor">
            <a:schemeClr val="tx1"/>
          </a:fontRef>
        </p:style>
      </p:cxnSp>
      <p:cxnSp>
        <p:nvCxnSpPr>
          <p:cNvPr id="16" name="Straight Connector 15"/>
          <p:cNvCxnSpPr>
            <a:stCxn id="8" idx="2"/>
          </p:cNvCxnSpPr>
          <p:nvPr/>
        </p:nvCxnSpPr>
        <p:spPr>
          <a:xfrm flipH="1">
            <a:off x="5242260" y="3501823"/>
            <a:ext cx="252028" cy="268460"/>
          </a:xfrm>
          <a:prstGeom prst="line">
            <a:avLst/>
          </a:prstGeom>
        </p:spPr>
        <p:style>
          <a:lnRef idx="3">
            <a:schemeClr val="dk1"/>
          </a:lnRef>
          <a:fillRef idx="0">
            <a:schemeClr val="dk1"/>
          </a:fillRef>
          <a:effectRef idx="2">
            <a:schemeClr val="dk1"/>
          </a:effectRef>
          <a:fontRef idx="minor">
            <a:schemeClr val="tx1"/>
          </a:fontRef>
        </p:style>
      </p:cxnSp>
      <p:cxnSp>
        <p:nvCxnSpPr>
          <p:cNvPr id="17" name="Straight Connector 16"/>
          <p:cNvCxnSpPr/>
          <p:nvPr/>
        </p:nvCxnSpPr>
        <p:spPr>
          <a:xfrm>
            <a:off x="5624665" y="3461887"/>
            <a:ext cx="337675" cy="308396"/>
          </a:xfrm>
          <a:prstGeom prst="line">
            <a:avLst/>
          </a:prstGeom>
        </p:spPr>
        <p:style>
          <a:lnRef idx="3">
            <a:schemeClr val="dk1"/>
          </a:lnRef>
          <a:fillRef idx="0">
            <a:schemeClr val="dk1"/>
          </a:fillRef>
          <a:effectRef idx="2">
            <a:schemeClr val="dk1"/>
          </a:effectRef>
          <a:fontRef idx="minor">
            <a:schemeClr val="tx1"/>
          </a:fontRef>
        </p:style>
      </p:cxnSp>
      <p:sp>
        <p:nvSpPr>
          <p:cNvPr id="18" name="Oval 17"/>
          <p:cNvSpPr/>
          <p:nvPr/>
        </p:nvSpPr>
        <p:spPr>
          <a:xfrm>
            <a:off x="3466123" y="4595473"/>
            <a:ext cx="504056" cy="455406"/>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2800" dirty="0"/>
              <a:t>5</a:t>
            </a:r>
            <a:endParaRPr lang="en-GB" dirty="0"/>
          </a:p>
        </p:txBody>
      </p:sp>
      <p:sp>
        <p:nvSpPr>
          <p:cNvPr id="19" name="Oval 18"/>
          <p:cNvSpPr/>
          <p:nvPr/>
        </p:nvSpPr>
        <p:spPr>
          <a:xfrm>
            <a:off x="3995936" y="3794211"/>
            <a:ext cx="504056" cy="455406"/>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2800" dirty="0"/>
              <a:t>5</a:t>
            </a:r>
            <a:endParaRPr lang="en-GB" dirty="0"/>
          </a:p>
        </p:txBody>
      </p:sp>
      <p:sp>
        <p:nvSpPr>
          <p:cNvPr id="20" name="Oval 19"/>
          <p:cNvSpPr/>
          <p:nvPr/>
        </p:nvSpPr>
        <p:spPr>
          <a:xfrm>
            <a:off x="4954228" y="3800388"/>
            <a:ext cx="504056" cy="455406"/>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2800" dirty="0"/>
              <a:t>2</a:t>
            </a:r>
            <a:endParaRPr lang="en-GB" dirty="0"/>
          </a:p>
        </p:txBody>
      </p:sp>
      <p:sp>
        <p:nvSpPr>
          <p:cNvPr id="21" name="Oval 20"/>
          <p:cNvSpPr/>
          <p:nvPr/>
        </p:nvSpPr>
        <p:spPr>
          <a:xfrm>
            <a:off x="5710312" y="3794211"/>
            <a:ext cx="504056" cy="455406"/>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2800" dirty="0"/>
              <a:t>5</a:t>
            </a:r>
            <a:endParaRPr lang="en-GB" dirty="0"/>
          </a:p>
        </p:txBody>
      </p:sp>
      <p:sp>
        <p:nvSpPr>
          <p:cNvPr id="22" name="TextBox 21"/>
          <p:cNvSpPr txBox="1"/>
          <p:nvPr/>
        </p:nvSpPr>
        <p:spPr>
          <a:xfrm>
            <a:off x="2267373" y="4536535"/>
            <a:ext cx="1080120" cy="584775"/>
          </a:xfrm>
          <a:prstGeom prst="rect">
            <a:avLst/>
          </a:prstGeom>
          <a:noFill/>
        </p:spPr>
        <p:txBody>
          <a:bodyPr wrap="square" rtlCol="0">
            <a:spAutoFit/>
          </a:bodyPr>
          <a:lstStyle/>
          <a:p>
            <a:pPr algn="ctr"/>
            <a:r>
              <a:rPr lang="en-GB" sz="3200" dirty="0"/>
              <a:t>9</a:t>
            </a:r>
            <a:endParaRPr lang="en-GB" dirty="0"/>
          </a:p>
        </p:txBody>
      </p:sp>
      <p:cxnSp>
        <p:nvCxnSpPr>
          <p:cNvPr id="23" name="Straight Connector 22"/>
          <p:cNvCxnSpPr/>
          <p:nvPr/>
        </p:nvCxnSpPr>
        <p:spPr>
          <a:xfrm flipH="1">
            <a:off x="2479854" y="5125589"/>
            <a:ext cx="137158" cy="404792"/>
          </a:xfrm>
          <a:prstGeom prst="line">
            <a:avLst/>
          </a:prstGeom>
        </p:spPr>
        <p:style>
          <a:lnRef idx="3">
            <a:schemeClr val="dk1"/>
          </a:lnRef>
          <a:fillRef idx="0">
            <a:schemeClr val="dk1"/>
          </a:fillRef>
          <a:effectRef idx="2">
            <a:schemeClr val="dk1"/>
          </a:effectRef>
          <a:fontRef idx="minor">
            <a:schemeClr val="tx1"/>
          </a:fontRef>
        </p:style>
      </p:cxnSp>
      <p:cxnSp>
        <p:nvCxnSpPr>
          <p:cNvPr id="24" name="Straight Connector 23"/>
          <p:cNvCxnSpPr/>
          <p:nvPr/>
        </p:nvCxnSpPr>
        <p:spPr>
          <a:xfrm>
            <a:off x="2959356" y="5050879"/>
            <a:ext cx="245327" cy="457200"/>
          </a:xfrm>
          <a:prstGeom prst="line">
            <a:avLst/>
          </a:prstGeom>
        </p:spPr>
        <p:style>
          <a:lnRef idx="3">
            <a:schemeClr val="dk1"/>
          </a:lnRef>
          <a:fillRef idx="0">
            <a:schemeClr val="dk1"/>
          </a:fillRef>
          <a:effectRef idx="2">
            <a:schemeClr val="dk1"/>
          </a:effectRef>
          <a:fontRef idx="minor">
            <a:schemeClr val="tx1"/>
          </a:fontRef>
        </p:style>
      </p:cxnSp>
      <p:sp>
        <p:nvSpPr>
          <p:cNvPr id="25" name="Oval 24"/>
          <p:cNvSpPr/>
          <p:nvPr/>
        </p:nvSpPr>
        <p:spPr>
          <a:xfrm>
            <a:off x="2227826" y="5530381"/>
            <a:ext cx="504056" cy="455406"/>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2800" dirty="0"/>
              <a:t>3</a:t>
            </a:r>
            <a:endParaRPr lang="en-GB" dirty="0"/>
          </a:p>
        </p:txBody>
      </p:sp>
      <p:sp>
        <p:nvSpPr>
          <p:cNvPr id="26" name="Oval 25"/>
          <p:cNvSpPr/>
          <p:nvPr/>
        </p:nvSpPr>
        <p:spPr>
          <a:xfrm>
            <a:off x="2984115" y="5508079"/>
            <a:ext cx="504056" cy="455406"/>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2800" dirty="0"/>
              <a:t>3</a:t>
            </a:r>
            <a:endParaRPr lang="en-GB" dirty="0"/>
          </a:p>
        </p:txBody>
      </p:sp>
      <p:sp>
        <p:nvSpPr>
          <p:cNvPr id="27" name="Rectangle 26"/>
          <p:cNvSpPr/>
          <p:nvPr/>
        </p:nvSpPr>
        <p:spPr>
          <a:xfrm>
            <a:off x="926002" y="1857587"/>
            <a:ext cx="7678446" cy="4379725"/>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Possible Tree</a:t>
            </a:r>
          </a:p>
          <a:p>
            <a:pPr algn="ctr" fontAlgn="auto">
              <a:spcBef>
                <a:spcPts val="0"/>
              </a:spcBef>
              <a:spcAft>
                <a:spcPts val="0"/>
              </a:spcAft>
              <a:defRPr/>
            </a:pPr>
            <a:r>
              <a:rPr lang="en-GB" sz="2800" dirty="0"/>
              <a:t>?</a:t>
            </a:r>
          </a:p>
        </p:txBody>
      </p:sp>
      <p:sp>
        <p:nvSpPr>
          <p:cNvPr id="28" name="Rectangle 27"/>
          <p:cNvSpPr/>
          <p:nvPr/>
        </p:nvSpPr>
        <p:spPr>
          <a:xfrm>
            <a:off x="4306156" y="1052736"/>
            <a:ext cx="2304256" cy="623689"/>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Tree>
    <p:extLst>
      <p:ext uri="{BB962C8B-B14F-4D97-AF65-F5344CB8AC3E}">
        <p14:creationId xmlns:p14="http://schemas.microsoft.com/office/powerpoint/2010/main" val="327538910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7"/>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27"/>
                                        </p:tgtEl>
                                      </p:cBhvr>
                                    </p:animEffect>
                                    <p:set>
                                      <p:cBhvr>
                                        <p:cTn id="7" dur="1" fill="hold">
                                          <p:stCondLst>
                                            <p:cond delay="499"/>
                                          </p:stCondLst>
                                        </p:cTn>
                                        <p:tgtEl>
                                          <p:spTgt spid="27"/>
                                        </p:tgtEl>
                                        <p:attrNameLst>
                                          <p:attrName>style.visibility</p:attrName>
                                        </p:attrNameLst>
                                      </p:cBhvr>
                                      <p:to>
                                        <p:strVal val="hidden"/>
                                      </p:to>
                                    </p:set>
                                  </p:childTnLst>
                                </p:cTn>
                              </p:par>
                            </p:childTnLst>
                          </p:cTn>
                        </p:par>
                      </p:childTnLst>
                    </p:cTn>
                  </p:par>
                </p:childTnLst>
              </p:cTn>
              <p:nextCondLst>
                <p:cond evt="onClick" delay="0">
                  <p:tgtEl>
                    <p:spTgt spid="27"/>
                  </p:tgtEl>
                </p:cond>
              </p:nextCondLst>
            </p:seq>
            <p:seq concurrent="1" nextAc="seek">
              <p:cTn id="8" restart="whenNotActive" fill="hold" evtFilter="cancelBubble" nodeType="interactiveSeq">
                <p:stCondLst>
                  <p:cond evt="onClick" delay="0">
                    <p:tgtEl>
                      <p:spTgt spid="28"/>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grpId="0" nodeType="clickEffect">
                                  <p:stCondLst>
                                    <p:cond delay="0"/>
                                  </p:stCondLst>
                                  <p:childTnLst>
                                    <p:animEffect transition="out" filter="fade">
                                      <p:cBhvr>
                                        <p:cTn id="12" dur="500"/>
                                        <p:tgtEl>
                                          <p:spTgt spid="28"/>
                                        </p:tgtEl>
                                      </p:cBhvr>
                                    </p:animEffect>
                                    <p:set>
                                      <p:cBhvr>
                                        <p:cTn id="13" dur="1" fill="hold">
                                          <p:stCondLst>
                                            <p:cond delay="499"/>
                                          </p:stCondLst>
                                        </p:cTn>
                                        <p:tgtEl>
                                          <p:spTgt spid="28"/>
                                        </p:tgtEl>
                                        <p:attrNameLst>
                                          <p:attrName>style.visibility</p:attrName>
                                        </p:attrNameLst>
                                      </p:cBhvr>
                                      <p:to>
                                        <p:strVal val="hidden"/>
                                      </p:to>
                                    </p:set>
                                  </p:childTnLst>
                                </p:cTn>
                              </p:par>
                            </p:childTnLst>
                          </p:cTn>
                        </p:par>
                      </p:childTnLst>
                    </p:cTn>
                  </p:par>
                </p:childTnLst>
              </p:cTn>
              <p:nextCondLst>
                <p:cond evt="onClick" delay="0">
                  <p:tgtEl>
                    <p:spTgt spid="28"/>
                  </p:tgtEl>
                </p:cond>
              </p:nextCondLst>
            </p:seq>
          </p:childTnLst>
        </p:cTn>
      </p:par>
    </p:tnLst>
    <p:bldLst>
      <p:bldP spid="27" grpId="0" animBg="1"/>
      <p:bldP spid="2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0"/>
            <a:ext cx="9143074" cy="599127"/>
            <a:chOff x="0" y="13335"/>
            <a:chExt cx="9144218" cy="599127"/>
          </a:xfrm>
        </p:grpSpPr>
        <p:sp>
          <p:nvSpPr>
            <p:cNvPr id="3" name="TextBox 32"/>
            <p:cNvSpPr txBox="1"/>
            <p:nvPr/>
          </p:nvSpPr>
          <p:spPr>
            <a:xfrm>
              <a:off x="0" y="13335"/>
              <a:ext cx="9144000" cy="599127"/>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wrap="square" lIns="324000" rtlCol="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3200" dirty="0"/>
                <a:t>Check Your Understanding</a:t>
              </a:r>
            </a:p>
          </p:txBody>
        </p:sp>
        <p:cxnSp>
          <p:nvCxnSpPr>
            <p:cNvPr id="4" name="Straight Connector 3"/>
            <p:cNvCxnSpPr/>
            <p:nvPr/>
          </p:nvCxnSpPr>
          <p:spPr>
            <a:xfrm>
              <a:off x="218" y="601079"/>
              <a:ext cx="9144000" cy="0"/>
            </a:xfrm>
            <a:prstGeom prst="line">
              <a:avLst/>
            </a:prstGeom>
            <a:effectLst/>
          </p:spPr>
          <p:style>
            <a:lnRef idx="3">
              <a:schemeClr val="accent3"/>
            </a:lnRef>
            <a:fillRef idx="0">
              <a:schemeClr val="accent3"/>
            </a:fillRef>
            <a:effectRef idx="2">
              <a:schemeClr val="accent3"/>
            </a:effectRef>
            <a:fontRef idx="minor">
              <a:schemeClr val="tx1"/>
            </a:fontRef>
          </p:style>
        </p:cxnSp>
      </p:grpSp>
      <mc:AlternateContent xmlns:mc="http://schemas.openxmlformats.org/markup-compatibility/2006" xmlns:a14="http://schemas.microsoft.com/office/drawing/2010/main">
        <mc:Choice Requires="a14">
          <p:sp>
            <p:nvSpPr>
              <p:cNvPr id="5" name="TextBox 4"/>
              <p:cNvSpPr txBox="1"/>
              <p:nvPr/>
            </p:nvSpPr>
            <p:spPr>
              <a:xfrm>
                <a:off x="1979712" y="1832050"/>
                <a:ext cx="4644516" cy="646331"/>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r>
                        <a:rPr lang="en-GB" sz="3600" b="0" i="1" smtClean="0">
                          <a:latin typeface="Cambria Math"/>
                        </a:rPr>
                        <m:t>1350=2×</m:t>
                      </m:r>
                      <m:sSup>
                        <m:sSupPr>
                          <m:ctrlPr>
                            <a:rPr lang="en-GB" sz="3600" b="0" i="1" smtClean="0">
                              <a:latin typeface="Cambria Math" panose="02040503050406030204" pitchFamily="18" charset="0"/>
                            </a:rPr>
                          </m:ctrlPr>
                        </m:sSupPr>
                        <m:e>
                          <m:r>
                            <a:rPr lang="en-GB" sz="3600" b="0" i="1" smtClean="0">
                              <a:latin typeface="Cambria Math"/>
                            </a:rPr>
                            <m:t>3</m:t>
                          </m:r>
                        </m:e>
                        <m:sup>
                          <m:r>
                            <a:rPr lang="en-GB" sz="3600" b="0" i="1" smtClean="0">
                              <a:latin typeface="Cambria Math"/>
                            </a:rPr>
                            <m:t>3</m:t>
                          </m:r>
                        </m:sup>
                      </m:sSup>
                      <m:r>
                        <a:rPr lang="en-GB" sz="3600" b="0" i="1" smtClean="0">
                          <a:latin typeface="Cambria Math"/>
                        </a:rPr>
                        <m:t>×</m:t>
                      </m:r>
                      <m:sSup>
                        <m:sSupPr>
                          <m:ctrlPr>
                            <a:rPr lang="en-GB" sz="3600" b="0" i="1" smtClean="0">
                              <a:latin typeface="Cambria Math" panose="02040503050406030204" pitchFamily="18" charset="0"/>
                            </a:rPr>
                          </m:ctrlPr>
                        </m:sSupPr>
                        <m:e>
                          <m:r>
                            <a:rPr lang="en-GB" sz="3600" b="0" i="1" smtClean="0">
                              <a:latin typeface="Cambria Math"/>
                            </a:rPr>
                            <m:t>5</m:t>
                          </m:r>
                        </m:e>
                        <m:sup>
                          <m:r>
                            <a:rPr lang="en-GB" sz="3600" b="0" i="1" smtClean="0">
                              <a:latin typeface="Cambria Math"/>
                            </a:rPr>
                            <m:t>2</m:t>
                          </m:r>
                        </m:sup>
                      </m:sSup>
                    </m:oMath>
                  </m:oMathPara>
                </a14:m>
                <a:endParaRPr lang="en-GB" sz="3600" dirty="0"/>
              </a:p>
            </p:txBody>
          </p:sp>
        </mc:Choice>
        <mc:Fallback xmlns="">
          <p:sp>
            <p:nvSpPr>
              <p:cNvPr id="5" name="TextBox 4"/>
              <p:cNvSpPr txBox="1">
                <a:spLocks noRot="1" noChangeAspect="1" noMove="1" noResize="1" noEditPoints="1" noAdjustHandles="1" noChangeArrowheads="1" noChangeShapeType="1" noTextEdit="1"/>
              </p:cNvSpPr>
              <p:nvPr/>
            </p:nvSpPr>
            <p:spPr>
              <a:xfrm>
                <a:off x="1979712" y="1832050"/>
                <a:ext cx="4644516" cy="646331"/>
              </a:xfrm>
              <a:prstGeom prst="rect">
                <a:avLst/>
              </a:prstGeom>
              <a:blipFill rotWithShape="1">
                <a:blip r:embed="rId2"/>
                <a:stretch>
                  <a:fillRect/>
                </a:stretch>
              </a:blipFill>
            </p:spPr>
            <p:txBody>
              <a:bodyPr/>
              <a:lstStyle/>
              <a:p>
                <a:r>
                  <a:rPr lang="en-GB">
                    <a:noFill/>
                  </a:rPr>
                  <a:t> </a:t>
                </a:r>
              </a:p>
            </p:txBody>
          </p:sp>
        </mc:Fallback>
      </mc:AlternateContent>
      <p:sp>
        <p:nvSpPr>
          <p:cNvPr id="6" name="TextBox 5"/>
          <p:cNvSpPr txBox="1"/>
          <p:nvPr/>
        </p:nvSpPr>
        <p:spPr>
          <a:xfrm>
            <a:off x="395536" y="908720"/>
            <a:ext cx="8136904" cy="923330"/>
          </a:xfrm>
          <a:prstGeom prst="rect">
            <a:avLst/>
          </a:prstGeom>
          <a:noFill/>
        </p:spPr>
        <p:txBody>
          <a:bodyPr wrap="square" rtlCol="0">
            <a:spAutoFit/>
          </a:bodyPr>
          <a:lstStyle/>
          <a:p>
            <a:r>
              <a:rPr lang="en-GB" dirty="0"/>
              <a:t>Using a tree, find the prime factorisation of 1350.</a:t>
            </a:r>
          </a:p>
          <a:p>
            <a:r>
              <a:rPr lang="en-GB" dirty="0"/>
              <a:t>When done, try coming up with more trees. What do you notice about the final result in each case?</a:t>
            </a:r>
          </a:p>
        </p:txBody>
      </p:sp>
      <p:sp>
        <p:nvSpPr>
          <p:cNvPr id="7" name="TextBox 6"/>
          <p:cNvSpPr txBox="1"/>
          <p:nvPr/>
        </p:nvSpPr>
        <p:spPr>
          <a:xfrm>
            <a:off x="1115616" y="2780928"/>
            <a:ext cx="864096" cy="369332"/>
          </a:xfrm>
          <a:prstGeom prst="rect">
            <a:avLst/>
          </a:prstGeom>
          <a:noFill/>
        </p:spPr>
        <p:txBody>
          <a:bodyPr wrap="square" rtlCol="0">
            <a:spAutoFit/>
          </a:bodyPr>
          <a:lstStyle/>
          <a:p>
            <a:pPr algn="ctr"/>
            <a:r>
              <a:rPr lang="en-GB" dirty="0"/>
              <a:t>1350</a:t>
            </a:r>
          </a:p>
        </p:txBody>
      </p:sp>
      <p:sp>
        <p:nvSpPr>
          <p:cNvPr id="8" name="TextBox 7"/>
          <p:cNvSpPr txBox="1"/>
          <p:nvPr/>
        </p:nvSpPr>
        <p:spPr>
          <a:xfrm>
            <a:off x="395536" y="3284984"/>
            <a:ext cx="864096" cy="369332"/>
          </a:xfrm>
          <a:prstGeom prst="rect">
            <a:avLst/>
          </a:prstGeom>
          <a:noFill/>
        </p:spPr>
        <p:txBody>
          <a:bodyPr wrap="square" rtlCol="0">
            <a:spAutoFit/>
          </a:bodyPr>
          <a:lstStyle/>
          <a:p>
            <a:pPr algn="ctr"/>
            <a:r>
              <a:rPr lang="en-GB" dirty="0"/>
              <a:t>10</a:t>
            </a:r>
          </a:p>
        </p:txBody>
      </p:sp>
      <p:sp>
        <p:nvSpPr>
          <p:cNvPr id="9" name="TextBox 8"/>
          <p:cNvSpPr txBox="1"/>
          <p:nvPr/>
        </p:nvSpPr>
        <p:spPr>
          <a:xfrm>
            <a:off x="1547664" y="3284984"/>
            <a:ext cx="864096" cy="369332"/>
          </a:xfrm>
          <a:prstGeom prst="rect">
            <a:avLst/>
          </a:prstGeom>
          <a:noFill/>
        </p:spPr>
        <p:txBody>
          <a:bodyPr wrap="square" rtlCol="0">
            <a:spAutoFit/>
          </a:bodyPr>
          <a:lstStyle/>
          <a:p>
            <a:pPr algn="ctr"/>
            <a:r>
              <a:rPr lang="en-GB" dirty="0"/>
              <a:t>135</a:t>
            </a:r>
          </a:p>
        </p:txBody>
      </p:sp>
      <p:sp>
        <p:nvSpPr>
          <p:cNvPr id="11" name="Oval 10"/>
          <p:cNvSpPr/>
          <p:nvPr/>
        </p:nvSpPr>
        <p:spPr>
          <a:xfrm>
            <a:off x="251520" y="3743362"/>
            <a:ext cx="432048" cy="432048"/>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dirty="0"/>
              <a:t>2</a:t>
            </a:r>
          </a:p>
        </p:txBody>
      </p:sp>
      <p:sp>
        <p:nvSpPr>
          <p:cNvPr id="12" name="Oval 11"/>
          <p:cNvSpPr/>
          <p:nvPr/>
        </p:nvSpPr>
        <p:spPr>
          <a:xfrm>
            <a:off x="899592" y="3743362"/>
            <a:ext cx="432048" cy="432048"/>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dirty="0"/>
              <a:t>5</a:t>
            </a:r>
          </a:p>
        </p:txBody>
      </p:sp>
      <p:sp>
        <p:nvSpPr>
          <p:cNvPr id="13" name="Oval 12"/>
          <p:cNvSpPr/>
          <p:nvPr/>
        </p:nvSpPr>
        <p:spPr>
          <a:xfrm>
            <a:off x="1547664" y="3743362"/>
            <a:ext cx="432048" cy="432048"/>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dirty="0"/>
              <a:t>5</a:t>
            </a:r>
          </a:p>
        </p:txBody>
      </p:sp>
      <p:sp>
        <p:nvSpPr>
          <p:cNvPr id="14" name="TextBox 13"/>
          <p:cNvSpPr txBox="1"/>
          <p:nvPr/>
        </p:nvSpPr>
        <p:spPr>
          <a:xfrm>
            <a:off x="2012111" y="3774720"/>
            <a:ext cx="864096" cy="369332"/>
          </a:xfrm>
          <a:prstGeom prst="rect">
            <a:avLst/>
          </a:prstGeom>
          <a:noFill/>
        </p:spPr>
        <p:txBody>
          <a:bodyPr wrap="square" rtlCol="0">
            <a:spAutoFit/>
          </a:bodyPr>
          <a:lstStyle/>
          <a:p>
            <a:pPr algn="ctr"/>
            <a:r>
              <a:rPr lang="en-GB" dirty="0"/>
              <a:t>27</a:t>
            </a:r>
          </a:p>
        </p:txBody>
      </p:sp>
      <p:sp>
        <p:nvSpPr>
          <p:cNvPr id="16" name="Oval 15"/>
          <p:cNvSpPr/>
          <p:nvPr/>
        </p:nvSpPr>
        <p:spPr>
          <a:xfrm>
            <a:off x="1979712" y="4204662"/>
            <a:ext cx="432048" cy="432048"/>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dirty="0"/>
              <a:t>3</a:t>
            </a:r>
          </a:p>
        </p:txBody>
      </p:sp>
      <p:sp>
        <p:nvSpPr>
          <p:cNvPr id="17" name="Oval 16"/>
          <p:cNvSpPr/>
          <p:nvPr/>
        </p:nvSpPr>
        <p:spPr>
          <a:xfrm>
            <a:off x="2329797" y="4750844"/>
            <a:ext cx="432048" cy="432048"/>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dirty="0"/>
              <a:t>3</a:t>
            </a:r>
          </a:p>
        </p:txBody>
      </p:sp>
      <p:cxnSp>
        <p:nvCxnSpPr>
          <p:cNvPr id="19" name="Straight Connector 18"/>
          <p:cNvCxnSpPr/>
          <p:nvPr/>
        </p:nvCxnSpPr>
        <p:spPr>
          <a:xfrm flipH="1">
            <a:off x="970156" y="3100039"/>
            <a:ext cx="301084" cy="245327"/>
          </a:xfrm>
          <a:prstGeom prst="line">
            <a:avLst/>
          </a:prstGeom>
        </p:spPr>
        <p:style>
          <a:lnRef idx="1">
            <a:schemeClr val="dk1"/>
          </a:lnRef>
          <a:fillRef idx="0">
            <a:schemeClr val="dk1"/>
          </a:fillRef>
          <a:effectRef idx="0">
            <a:schemeClr val="dk1"/>
          </a:effectRef>
          <a:fontRef idx="minor">
            <a:schemeClr val="tx1"/>
          </a:fontRef>
        </p:style>
      </p:cxnSp>
      <p:cxnSp>
        <p:nvCxnSpPr>
          <p:cNvPr id="22" name="Straight Connector 21"/>
          <p:cNvCxnSpPr/>
          <p:nvPr/>
        </p:nvCxnSpPr>
        <p:spPr>
          <a:xfrm>
            <a:off x="1672683" y="3111190"/>
            <a:ext cx="267629" cy="211873"/>
          </a:xfrm>
          <a:prstGeom prst="line">
            <a:avLst/>
          </a:prstGeom>
        </p:spPr>
        <p:style>
          <a:lnRef idx="1">
            <a:schemeClr val="dk1"/>
          </a:lnRef>
          <a:fillRef idx="0">
            <a:schemeClr val="dk1"/>
          </a:fillRef>
          <a:effectRef idx="0">
            <a:schemeClr val="dk1"/>
          </a:effectRef>
          <a:fontRef idx="minor">
            <a:schemeClr val="tx1"/>
          </a:fontRef>
        </p:style>
      </p:cxnSp>
      <p:cxnSp>
        <p:nvCxnSpPr>
          <p:cNvPr id="25" name="Straight Connector 24"/>
          <p:cNvCxnSpPr/>
          <p:nvPr/>
        </p:nvCxnSpPr>
        <p:spPr>
          <a:xfrm flipH="1">
            <a:off x="501805" y="3531652"/>
            <a:ext cx="225912" cy="237460"/>
          </a:xfrm>
          <a:prstGeom prst="line">
            <a:avLst/>
          </a:prstGeom>
        </p:spPr>
        <p:style>
          <a:lnRef idx="1">
            <a:schemeClr val="dk1"/>
          </a:lnRef>
          <a:fillRef idx="0">
            <a:schemeClr val="dk1"/>
          </a:fillRef>
          <a:effectRef idx="0">
            <a:schemeClr val="dk1"/>
          </a:effectRef>
          <a:fontRef idx="minor">
            <a:schemeClr val="tx1"/>
          </a:fontRef>
        </p:style>
      </p:cxnSp>
      <p:cxnSp>
        <p:nvCxnSpPr>
          <p:cNvPr id="27" name="Straight Connector 26"/>
          <p:cNvCxnSpPr/>
          <p:nvPr/>
        </p:nvCxnSpPr>
        <p:spPr>
          <a:xfrm>
            <a:off x="914400" y="3579541"/>
            <a:ext cx="200722" cy="178420"/>
          </a:xfrm>
          <a:prstGeom prst="line">
            <a:avLst/>
          </a:prstGeom>
        </p:spPr>
        <p:style>
          <a:lnRef idx="1">
            <a:schemeClr val="dk1"/>
          </a:lnRef>
          <a:fillRef idx="0">
            <a:schemeClr val="dk1"/>
          </a:fillRef>
          <a:effectRef idx="0">
            <a:schemeClr val="dk1"/>
          </a:effectRef>
          <a:fontRef idx="minor">
            <a:schemeClr val="tx1"/>
          </a:fontRef>
        </p:style>
      </p:cxnSp>
      <p:cxnSp>
        <p:nvCxnSpPr>
          <p:cNvPr id="30" name="Straight Connector 29"/>
          <p:cNvCxnSpPr/>
          <p:nvPr/>
        </p:nvCxnSpPr>
        <p:spPr>
          <a:xfrm flipH="1">
            <a:off x="1864049" y="3579541"/>
            <a:ext cx="98566" cy="178420"/>
          </a:xfrm>
          <a:prstGeom prst="line">
            <a:avLst/>
          </a:prstGeom>
        </p:spPr>
        <p:style>
          <a:lnRef idx="1">
            <a:schemeClr val="dk1"/>
          </a:lnRef>
          <a:fillRef idx="0">
            <a:schemeClr val="dk1"/>
          </a:fillRef>
          <a:effectRef idx="0">
            <a:schemeClr val="dk1"/>
          </a:effectRef>
          <a:fontRef idx="minor">
            <a:schemeClr val="tx1"/>
          </a:fontRef>
        </p:style>
      </p:cxnSp>
      <p:cxnSp>
        <p:nvCxnSpPr>
          <p:cNvPr id="32" name="Straight Connector 31"/>
          <p:cNvCxnSpPr/>
          <p:nvPr/>
        </p:nvCxnSpPr>
        <p:spPr>
          <a:xfrm>
            <a:off x="2219093" y="3579541"/>
            <a:ext cx="178419" cy="200722"/>
          </a:xfrm>
          <a:prstGeom prst="line">
            <a:avLst/>
          </a:prstGeom>
        </p:spPr>
        <p:style>
          <a:lnRef idx="1">
            <a:schemeClr val="dk1"/>
          </a:lnRef>
          <a:fillRef idx="0">
            <a:schemeClr val="dk1"/>
          </a:fillRef>
          <a:effectRef idx="0">
            <a:schemeClr val="dk1"/>
          </a:effectRef>
          <a:fontRef idx="minor">
            <a:schemeClr val="tx1"/>
          </a:fontRef>
        </p:style>
      </p:cxnSp>
      <p:cxnSp>
        <p:nvCxnSpPr>
          <p:cNvPr id="35" name="Straight Connector 34"/>
          <p:cNvCxnSpPr/>
          <p:nvPr/>
        </p:nvCxnSpPr>
        <p:spPr>
          <a:xfrm flipH="1">
            <a:off x="2218038" y="4043691"/>
            <a:ext cx="98566" cy="178420"/>
          </a:xfrm>
          <a:prstGeom prst="line">
            <a:avLst/>
          </a:prstGeom>
        </p:spPr>
        <p:style>
          <a:lnRef idx="1">
            <a:schemeClr val="dk1"/>
          </a:lnRef>
          <a:fillRef idx="0">
            <a:schemeClr val="dk1"/>
          </a:fillRef>
          <a:effectRef idx="0">
            <a:schemeClr val="dk1"/>
          </a:effectRef>
          <a:fontRef idx="minor">
            <a:schemeClr val="tx1"/>
          </a:fontRef>
        </p:style>
      </p:cxnSp>
      <p:cxnSp>
        <p:nvCxnSpPr>
          <p:cNvPr id="36" name="Straight Connector 35"/>
          <p:cNvCxnSpPr/>
          <p:nvPr/>
        </p:nvCxnSpPr>
        <p:spPr>
          <a:xfrm>
            <a:off x="2573082" y="4043691"/>
            <a:ext cx="178419" cy="200722"/>
          </a:xfrm>
          <a:prstGeom prst="line">
            <a:avLst/>
          </a:prstGeom>
        </p:spPr>
        <p:style>
          <a:lnRef idx="1">
            <a:schemeClr val="dk1"/>
          </a:lnRef>
          <a:fillRef idx="0">
            <a:schemeClr val="dk1"/>
          </a:fillRef>
          <a:effectRef idx="0">
            <a:schemeClr val="dk1"/>
          </a:effectRef>
          <a:fontRef idx="minor">
            <a:schemeClr val="tx1"/>
          </a:fontRef>
        </p:style>
      </p:cxnSp>
      <p:sp>
        <p:nvSpPr>
          <p:cNvPr id="37" name="TextBox 36"/>
          <p:cNvSpPr txBox="1"/>
          <p:nvPr/>
        </p:nvSpPr>
        <p:spPr>
          <a:xfrm>
            <a:off x="4414533" y="2674000"/>
            <a:ext cx="864096" cy="369332"/>
          </a:xfrm>
          <a:prstGeom prst="rect">
            <a:avLst/>
          </a:prstGeom>
          <a:noFill/>
        </p:spPr>
        <p:txBody>
          <a:bodyPr wrap="square" rtlCol="0">
            <a:spAutoFit/>
          </a:bodyPr>
          <a:lstStyle/>
          <a:p>
            <a:pPr algn="ctr"/>
            <a:r>
              <a:rPr lang="en-GB" dirty="0"/>
              <a:t>1350</a:t>
            </a:r>
          </a:p>
        </p:txBody>
      </p:sp>
      <p:sp>
        <p:nvSpPr>
          <p:cNvPr id="39" name="TextBox 38"/>
          <p:cNvSpPr txBox="1"/>
          <p:nvPr/>
        </p:nvSpPr>
        <p:spPr>
          <a:xfrm>
            <a:off x="4846581" y="3178056"/>
            <a:ext cx="864096" cy="369332"/>
          </a:xfrm>
          <a:prstGeom prst="rect">
            <a:avLst/>
          </a:prstGeom>
          <a:noFill/>
        </p:spPr>
        <p:txBody>
          <a:bodyPr wrap="square" rtlCol="0">
            <a:spAutoFit/>
          </a:bodyPr>
          <a:lstStyle/>
          <a:p>
            <a:pPr algn="ctr"/>
            <a:r>
              <a:rPr lang="en-GB" dirty="0"/>
              <a:t>270</a:t>
            </a:r>
          </a:p>
        </p:txBody>
      </p:sp>
      <p:sp>
        <p:nvSpPr>
          <p:cNvPr id="40" name="Oval 39"/>
          <p:cNvSpPr/>
          <p:nvPr/>
        </p:nvSpPr>
        <p:spPr>
          <a:xfrm>
            <a:off x="5109064" y="5115256"/>
            <a:ext cx="432048" cy="432048"/>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dirty="0"/>
              <a:t>2</a:t>
            </a:r>
          </a:p>
        </p:txBody>
      </p:sp>
      <p:sp>
        <p:nvSpPr>
          <p:cNvPr id="41" name="Oval 40"/>
          <p:cNvSpPr/>
          <p:nvPr/>
        </p:nvSpPr>
        <p:spPr>
          <a:xfrm>
            <a:off x="3896282" y="3133277"/>
            <a:ext cx="432048" cy="432048"/>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dirty="0"/>
              <a:t>5</a:t>
            </a:r>
          </a:p>
        </p:txBody>
      </p:sp>
      <p:sp>
        <p:nvSpPr>
          <p:cNvPr id="42" name="Oval 41"/>
          <p:cNvSpPr/>
          <p:nvPr/>
        </p:nvSpPr>
        <p:spPr>
          <a:xfrm>
            <a:off x="4867089" y="4611331"/>
            <a:ext cx="432048" cy="432048"/>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dirty="0"/>
              <a:t>5</a:t>
            </a:r>
          </a:p>
        </p:txBody>
      </p:sp>
      <p:sp>
        <p:nvSpPr>
          <p:cNvPr id="43" name="TextBox 42"/>
          <p:cNvSpPr txBox="1"/>
          <p:nvPr/>
        </p:nvSpPr>
        <p:spPr>
          <a:xfrm>
            <a:off x="4801977" y="3662184"/>
            <a:ext cx="476652" cy="369332"/>
          </a:xfrm>
          <a:prstGeom prst="rect">
            <a:avLst/>
          </a:prstGeom>
          <a:noFill/>
        </p:spPr>
        <p:txBody>
          <a:bodyPr wrap="square" rtlCol="0">
            <a:spAutoFit/>
          </a:bodyPr>
          <a:lstStyle/>
          <a:p>
            <a:pPr algn="ctr"/>
            <a:r>
              <a:rPr lang="en-GB" dirty="0"/>
              <a:t>90</a:t>
            </a:r>
          </a:p>
        </p:txBody>
      </p:sp>
      <p:sp>
        <p:nvSpPr>
          <p:cNvPr id="44" name="Oval 43"/>
          <p:cNvSpPr/>
          <p:nvPr/>
        </p:nvSpPr>
        <p:spPr>
          <a:xfrm>
            <a:off x="5494653" y="3616269"/>
            <a:ext cx="432048" cy="432048"/>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dirty="0"/>
              <a:t>3</a:t>
            </a:r>
          </a:p>
        </p:txBody>
      </p:sp>
      <p:sp>
        <p:nvSpPr>
          <p:cNvPr id="45" name="Oval 44"/>
          <p:cNvSpPr/>
          <p:nvPr/>
        </p:nvSpPr>
        <p:spPr>
          <a:xfrm>
            <a:off x="4473444" y="4189349"/>
            <a:ext cx="432048" cy="432048"/>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dirty="0"/>
              <a:t>3</a:t>
            </a:r>
          </a:p>
        </p:txBody>
      </p:sp>
      <p:cxnSp>
        <p:nvCxnSpPr>
          <p:cNvPr id="46" name="Straight Connector 45"/>
          <p:cNvCxnSpPr/>
          <p:nvPr/>
        </p:nvCxnSpPr>
        <p:spPr>
          <a:xfrm flipH="1">
            <a:off x="4269073" y="2993111"/>
            <a:ext cx="301084" cy="245327"/>
          </a:xfrm>
          <a:prstGeom prst="line">
            <a:avLst/>
          </a:prstGeom>
        </p:spPr>
        <p:style>
          <a:lnRef idx="1">
            <a:schemeClr val="dk1"/>
          </a:lnRef>
          <a:fillRef idx="0">
            <a:schemeClr val="dk1"/>
          </a:fillRef>
          <a:effectRef idx="0">
            <a:schemeClr val="dk1"/>
          </a:effectRef>
          <a:fontRef idx="minor">
            <a:schemeClr val="tx1"/>
          </a:fontRef>
        </p:style>
      </p:cxnSp>
      <p:cxnSp>
        <p:nvCxnSpPr>
          <p:cNvPr id="47" name="Straight Connector 46"/>
          <p:cNvCxnSpPr/>
          <p:nvPr/>
        </p:nvCxnSpPr>
        <p:spPr>
          <a:xfrm>
            <a:off x="4971600" y="3004262"/>
            <a:ext cx="267629" cy="211873"/>
          </a:xfrm>
          <a:prstGeom prst="line">
            <a:avLst/>
          </a:prstGeom>
        </p:spPr>
        <p:style>
          <a:lnRef idx="1">
            <a:schemeClr val="dk1"/>
          </a:lnRef>
          <a:fillRef idx="0">
            <a:schemeClr val="dk1"/>
          </a:fillRef>
          <a:effectRef idx="0">
            <a:schemeClr val="dk1"/>
          </a:effectRef>
          <a:fontRef idx="minor">
            <a:schemeClr val="tx1"/>
          </a:fontRef>
        </p:style>
      </p:cxnSp>
      <p:cxnSp>
        <p:nvCxnSpPr>
          <p:cNvPr id="48" name="Straight Connector 47"/>
          <p:cNvCxnSpPr/>
          <p:nvPr/>
        </p:nvCxnSpPr>
        <p:spPr>
          <a:xfrm flipH="1">
            <a:off x="4722538" y="3970258"/>
            <a:ext cx="225912" cy="237460"/>
          </a:xfrm>
          <a:prstGeom prst="line">
            <a:avLst/>
          </a:prstGeom>
        </p:spPr>
        <p:style>
          <a:lnRef idx="1">
            <a:schemeClr val="dk1"/>
          </a:lnRef>
          <a:fillRef idx="0">
            <a:schemeClr val="dk1"/>
          </a:fillRef>
          <a:effectRef idx="0">
            <a:schemeClr val="dk1"/>
          </a:effectRef>
          <a:fontRef idx="minor">
            <a:schemeClr val="tx1"/>
          </a:fontRef>
        </p:style>
      </p:cxnSp>
      <p:cxnSp>
        <p:nvCxnSpPr>
          <p:cNvPr id="49" name="Straight Connector 48"/>
          <p:cNvCxnSpPr/>
          <p:nvPr/>
        </p:nvCxnSpPr>
        <p:spPr>
          <a:xfrm>
            <a:off x="5449127" y="3442402"/>
            <a:ext cx="200722" cy="178420"/>
          </a:xfrm>
          <a:prstGeom prst="line">
            <a:avLst/>
          </a:prstGeom>
        </p:spPr>
        <p:style>
          <a:lnRef idx="1">
            <a:schemeClr val="dk1"/>
          </a:lnRef>
          <a:fillRef idx="0">
            <a:schemeClr val="dk1"/>
          </a:fillRef>
          <a:effectRef idx="0">
            <a:schemeClr val="dk1"/>
          </a:effectRef>
          <a:fontRef idx="minor">
            <a:schemeClr val="tx1"/>
          </a:fontRef>
        </p:style>
      </p:cxnSp>
      <p:cxnSp>
        <p:nvCxnSpPr>
          <p:cNvPr id="50" name="Straight Connector 49"/>
          <p:cNvCxnSpPr/>
          <p:nvPr/>
        </p:nvCxnSpPr>
        <p:spPr>
          <a:xfrm flipH="1">
            <a:off x="5162966" y="3472613"/>
            <a:ext cx="98566" cy="178420"/>
          </a:xfrm>
          <a:prstGeom prst="line">
            <a:avLst/>
          </a:prstGeom>
        </p:spPr>
        <p:style>
          <a:lnRef idx="1">
            <a:schemeClr val="dk1"/>
          </a:lnRef>
          <a:fillRef idx="0">
            <a:schemeClr val="dk1"/>
          </a:fillRef>
          <a:effectRef idx="0">
            <a:schemeClr val="dk1"/>
          </a:effectRef>
          <a:fontRef idx="minor">
            <a:schemeClr val="tx1"/>
          </a:fontRef>
        </p:style>
      </p:cxnSp>
      <p:cxnSp>
        <p:nvCxnSpPr>
          <p:cNvPr id="51" name="Straight Connector 50"/>
          <p:cNvCxnSpPr/>
          <p:nvPr/>
        </p:nvCxnSpPr>
        <p:spPr>
          <a:xfrm>
            <a:off x="5083113" y="3988627"/>
            <a:ext cx="178419" cy="200722"/>
          </a:xfrm>
          <a:prstGeom prst="line">
            <a:avLst/>
          </a:prstGeom>
        </p:spPr>
        <p:style>
          <a:lnRef idx="1">
            <a:schemeClr val="dk1"/>
          </a:lnRef>
          <a:fillRef idx="0">
            <a:schemeClr val="dk1"/>
          </a:fillRef>
          <a:effectRef idx="0">
            <a:schemeClr val="dk1"/>
          </a:effectRef>
          <a:fontRef idx="minor">
            <a:schemeClr val="tx1"/>
          </a:fontRef>
        </p:style>
      </p:cxnSp>
      <p:cxnSp>
        <p:nvCxnSpPr>
          <p:cNvPr id="52" name="Straight Connector 51"/>
          <p:cNvCxnSpPr/>
          <p:nvPr/>
        </p:nvCxnSpPr>
        <p:spPr>
          <a:xfrm flipH="1">
            <a:off x="5429039" y="4943018"/>
            <a:ext cx="98566" cy="178420"/>
          </a:xfrm>
          <a:prstGeom prst="line">
            <a:avLst/>
          </a:prstGeom>
        </p:spPr>
        <p:style>
          <a:lnRef idx="1">
            <a:schemeClr val="dk1"/>
          </a:lnRef>
          <a:fillRef idx="0">
            <a:schemeClr val="dk1"/>
          </a:fillRef>
          <a:effectRef idx="0">
            <a:schemeClr val="dk1"/>
          </a:effectRef>
          <a:fontRef idx="minor">
            <a:schemeClr val="tx1"/>
          </a:fontRef>
        </p:style>
      </p:cxnSp>
      <p:cxnSp>
        <p:nvCxnSpPr>
          <p:cNvPr id="53" name="Straight Connector 52"/>
          <p:cNvCxnSpPr/>
          <p:nvPr/>
        </p:nvCxnSpPr>
        <p:spPr>
          <a:xfrm>
            <a:off x="5784083" y="4943018"/>
            <a:ext cx="178419" cy="200722"/>
          </a:xfrm>
          <a:prstGeom prst="line">
            <a:avLst/>
          </a:prstGeom>
        </p:spPr>
        <p:style>
          <a:lnRef idx="1">
            <a:schemeClr val="dk1"/>
          </a:lnRef>
          <a:fillRef idx="0">
            <a:schemeClr val="dk1"/>
          </a:fillRef>
          <a:effectRef idx="0">
            <a:schemeClr val="dk1"/>
          </a:effectRef>
          <a:fontRef idx="minor">
            <a:schemeClr val="tx1"/>
          </a:fontRef>
        </p:style>
      </p:cxnSp>
      <p:sp>
        <p:nvSpPr>
          <p:cNvPr id="54" name="TextBox 53"/>
          <p:cNvSpPr txBox="1"/>
          <p:nvPr/>
        </p:nvSpPr>
        <p:spPr>
          <a:xfrm>
            <a:off x="5105414" y="4207718"/>
            <a:ext cx="476652" cy="369332"/>
          </a:xfrm>
          <a:prstGeom prst="rect">
            <a:avLst/>
          </a:prstGeom>
          <a:noFill/>
        </p:spPr>
        <p:txBody>
          <a:bodyPr wrap="square" rtlCol="0">
            <a:spAutoFit/>
          </a:bodyPr>
          <a:lstStyle/>
          <a:p>
            <a:pPr algn="ctr"/>
            <a:r>
              <a:rPr lang="en-GB" dirty="0"/>
              <a:t>30</a:t>
            </a:r>
          </a:p>
        </p:txBody>
      </p:sp>
      <p:sp>
        <p:nvSpPr>
          <p:cNvPr id="55" name="Oval 54"/>
          <p:cNvSpPr/>
          <p:nvPr/>
        </p:nvSpPr>
        <p:spPr>
          <a:xfrm>
            <a:off x="2906810" y="4782596"/>
            <a:ext cx="432048" cy="432048"/>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dirty="0"/>
              <a:t>3</a:t>
            </a:r>
          </a:p>
        </p:txBody>
      </p:sp>
      <p:sp>
        <p:nvSpPr>
          <p:cNvPr id="56" name="TextBox 55"/>
          <p:cNvSpPr txBox="1"/>
          <p:nvPr/>
        </p:nvSpPr>
        <p:spPr>
          <a:xfrm>
            <a:off x="2497558" y="4267378"/>
            <a:ext cx="678675" cy="369332"/>
          </a:xfrm>
          <a:prstGeom prst="rect">
            <a:avLst/>
          </a:prstGeom>
          <a:noFill/>
        </p:spPr>
        <p:txBody>
          <a:bodyPr wrap="square" rtlCol="0">
            <a:spAutoFit/>
          </a:bodyPr>
          <a:lstStyle/>
          <a:p>
            <a:pPr algn="ctr"/>
            <a:r>
              <a:rPr lang="en-GB" dirty="0"/>
              <a:t>9</a:t>
            </a:r>
          </a:p>
        </p:txBody>
      </p:sp>
      <p:cxnSp>
        <p:nvCxnSpPr>
          <p:cNvPr id="57" name="Straight Connector 56"/>
          <p:cNvCxnSpPr/>
          <p:nvPr/>
        </p:nvCxnSpPr>
        <p:spPr>
          <a:xfrm flipH="1">
            <a:off x="2601816" y="4584403"/>
            <a:ext cx="98566" cy="178420"/>
          </a:xfrm>
          <a:prstGeom prst="line">
            <a:avLst/>
          </a:prstGeom>
        </p:spPr>
        <p:style>
          <a:lnRef idx="1">
            <a:schemeClr val="dk1"/>
          </a:lnRef>
          <a:fillRef idx="0">
            <a:schemeClr val="dk1"/>
          </a:fillRef>
          <a:effectRef idx="0">
            <a:schemeClr val="dk1"/>
          </a:effectRef>
          <a:fontRef idx="minor">
            <a:schemeClr val="tx1"/>
          </a:fontRef>
        </p:style>
      </p:cxnSp>
      <p:cxnSp>
        <p:nvCxnSpPr>
          <p:cNvPr id="58" name="Straight Connector 57"/>
          <p:cNvCxnSpPr/>
          <p:nvPr/>
        </p:nvCxnSpPr>
        <p:spPr>
          <a:xfrm>
            <a:off x="2956860" y="4584403"/>
            <a:ext cx="178419" cy="200722"/>
          </a:xfrm>
          <a:prstGeom prst="line">
            <a:avLst/>
          </a:prstGeom>
        </p:spPr>
        <p:style>
          <a:lnRef idx="1">
            <a:schemeClr val="dk1"/>
          </a:lnRef>
          <a:fillRef idx="0">
            <a:schemeClr val="dk1"/>
          </a:fillRef>
          <a:effectRef idx="0">
            <a:schemeClr val="dk1"/>
          </a:effectRef>
          <a:fontRef idx="minor">
            <a:schemeClr val="tx1"/>
          </a:fontRef>
        </p:style>
      </p:cxnSp>
      <p:sp>
        <p:nvSpPr>
          <p:cNvPr id="59" name="TextBox 58"/>
          <p:cNvSpPr txBox="1"/>
          <p:nvPr/>
        </p:nvSpPr>
        <p:spPr>
          <a:xfrm>
            <a:off x="5449127" y="4608802"/>
            <a:ext cx="407917" cy="369332"/>
          </a:xfrm>
          <a:prstGeom prst="rect">
            <a:avLst/>
          </a:prstGeom>
          <a:noFill/>
        </p:spPr>
        <p:txBody>
          <a:bodyPr wrap="square" rtlCol="0">
            <a:spAutoFit/>
          </a:bodyPr>
          <a:lstStyle/>
          <a:p>
            <a:pPr algn="ctr"/>
            <a:r>
              <a:rPr lang="en-GB" dirty="0"/>
              <a:t>6</a:t>
            </a:r>
          </a:p>
        </p:txBody>
      </p:sp>
      <p:sp>
        <p:nvSpPr>
          <p:cNvPr id="60" name="Oval 59"/>
          <p:cNvSpPr/>
          <p:nvPr/>
        </p:nvSpPr>
        <p:spPr>
          <a:xfrm>
            <a:off x="5821186" y="5121438"/>
            <a:ext cx="432048" cy="432048"/>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dirty="0"/>
              <a:t>3</a:t>
            </a:r>
          </a:p>
        </p:txBody>
      </p:sp>
      <p:cxnSp>
        <p:nvCxnSpPr>
          <p:cNvPr id="61" name="Straight Connector 60"/>
          <p:cNvCxnSpPr/>
          <p:nvPr/>
        </p:nvCxnSpPr>
        <p:spPr>
          <a:xfrm>
            <a:off x="5451902" y="4488668"/>
            <a:ext cx="178419" cy="200722"/>
          </a:xfrm>
          <a:prstGeom prst="line">
            <a:avLst/>
          </a:prstGeom>
        </p:spPr>
        <p:style>
          <a:lnRef idx="1">
            <a:schemeClr val="dk1"/>
          </a:lnRef>
          <a:fillRef idx="0">
            <a:schemeClr val="dk1"/>
          </a:fillRef>
          <a:effectRef idx="0">
            <a:schemeClr val="dk1"/>
          </a:effectRef>
          <a:fontRef idx="minor">
            <a:schemeClr val="tx1"/>
          </a:fontRef>
        </p:style>
      </p:cxnSp>
      <p:sp>
        <p:nvSpPr>
          <p:cNvPr id="62" name="TextBox 61"/>
          <p:cNvSpPr txBox="1"/>
          <p:nvPr/>
        </p:nvSpPr>
        <p:spPr>
          <a:xfrm>
            <a:off x="387092" y="5692606"/>
            <a:ext cx="8496944" cy="369332"/>
          </a:xfrm>
          <a:prstGeom prst="rect">
            <a:avLst/>
          </a:prstGeom>
          <a:noFill/>
        </p:spPr>
        <p:txBody>
          <a:bodyPr wrap="square" rtlCol="0">
            <a:spAutoFit/>
          </a:bodyPr>
          <a:lstStyle/>
          <a:p>
            <a:r>
              <a:rPr lang="en-GB" dirty="0"/>
              <a:t>We always end up with the same leaves each time, and hence the same factorisation.</a:t>
            </a:r>
          </a:p>
        </p:txBody>
      </p:sp>
      <p:sp>
        <p:nvSpPr>
          <p:cNvPr id="63" name="TextBox 62"/>
          <p:cNvSpPr txBox="1"/>
          <p:nvPr/>
        </p:nvSpPr>
        <p:spPr>
          <a:xfrm>
            <a:off x="387092" y="6061938"/>
            <a:ext cx="8496944" cy="646331"/>
          </a:xfrm>
          <a:prstGeom prst="rect">
            <a:avLst/>
          </a:prstGeom>
          <a:solidFill>
            <a:schemeClr val="bg1"/>
          </a:solidFill>
          <a:effectLst>
            <a:outerShdw blurRad="63500" sx="102000" sy="102000" algn="ctr" rotWithShape="0">
              <a:prstClr val="black">
                <a:alpha val="40000"/>
              </a:prstClr>
            </a:outerShdw>
          </a:effectLst>
        </p:spPr>
        <p:txBody>
          <a:bodyPr wrap="square" rtlCol="0">
            <a:spAutoFit/>
          </a:bodyPr>
          <a:lstStyle/>
          <a:p>
            <a:r>
              <a:rPr lang="en-GB" b="1" dirty="0"/>
              <a:t>Fundamental Law of Arithmetic/Unique Factorisation Theorem</a:t>
            </a:r>
            <a:r>
              <a:rPr lang="en-GB" dirty="0"/>
              <a:t>: Every positive integer can be </a:t>
            </a:r>
            <a:r>
              <a:rPr lang="en-GB" u="sng" dirty="0"/>
              <a:t>uniquely</a:t>
            </a:r>
            <a:r>
              <a:rPr lang="en-GB" dirty="0"/>
              <a:t> expressed as a product of primes.</a:t>
            </a:r>
          </a:p>
        </p:txBody>
      </p:sp>
      <p:sp>
        <p:nvSpPr>
          <p:cNvPr id="64" name="Rectangle 63"/>
          <p:cNvSpPr/>
          <p:nvPr/>
        </p:nvSpPr>
        <p:spPr>
          <a:xfrm>
            <a:off x="251520" y="2550857"/>
            <a:ext cx="8632516" cy="3141749"/>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Some Possible Trees</a:t>
            </a:r>
          </a:p>
          <a:p>
            <a:pPr algn="ctr" fontAlgn="auto">
              <a:spcBef>
                <a:spcPts val="0"/>
              </a:spcBef>
              <a:spcAft>
                <a:spcPts val="0"/>
              </a:spcAft>
              <a:defRPr/>
            </a:pPr>
            <a:r>
              <a:rPr lang="en-GB" sz="2800" dirty="0"/>
              <a:t>?</a:t>
            </a:r>
          </a:p>
        </p:txBody>
      </p:sp>
      <p:sp>
        <p:nvSpPr>
          <p:cNvPr id="65" name="Rectangle 64"/>
          <p:cNvSpPr/>
          <p:nvPr/>
        </p:nvSpPr>
        <p:spPr>
          <a:xfrm>
            <a:off x="3930438" y="1832050"/>
            <a:ext cx="2304256" cy="623689"/>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Tree>
    <p:extLst>
      <p:ext uri="{BB962C8B-B14F-4D97-AF65-F5344CB8AC3E}">
        <p14:creationId xmlns:p14="http://schemas.microsoft.com/office/powerpoint/2010/main" val="3630478265"/>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64"/>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64"/>
                                        </p:tgtEl>
                                      </p:cBhvr>
                                    </p:animEffect>
                                    <p:set>
                                      <p:cBhvr>
                                        <p:cTn id="7" dur="1" fill="hold">
                                          <p:stCondLst>
                                            <p:cond delay="499"/>
                                          </p:stCondLst>
                                        </p:cTn>
                                        <p:tgtEl>
                                          <p:spTgt spid="64"/>
                                        </p:tgtEl>
                                        <p:attrNameLst>
                                          <p:attrName>style.visibility</p:attrName>
                                        </p:attrNameLst>
                                      </p:cBhvr>
                                      <p:to>
                                        <p:strVal val="hidden"/>
                                      </p:to>
                                    </p:se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62"/>
                                        </p:tgtEl>
                                        <p:attrNameLst>
                                          <p:attrName>style.visibility</p:attrName>
                                        </p:attrNameLst>
                                      </p:cBhvr>
                                      <p:to>
                                        <p:strVal val="visible"/>
                                      </p:to>
                                    </p:set>
                                    <p:animEffect transition="in" filter="fade">
                                      <p:cBhvr>
                                        <p:cTn id="11" dur="500"/>
                                        <p:tgtEl>
                                          <p:spTgt spid="62"/>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63"/>
                                        </p:tgtEl>
                                        <p:attrNameLst>
                                          <p:attrName>style.visibility</p:attrName>
                                        </p:attrNameLst>
                                      </p:cBhvr>
                                      <p:to>
                                        <p:strVal val="visible"/>
                                      </p:to>
                                    </p:set>
                                    <p:animEffect transition="in" filter="fade">
                                      <p:cBhvr>
                                        <p:cTn id="15" dur="500"/>
                                        <p:tgtEl>
                                          <p:spTgt spid="63"/>
                                        </p:tgtEl>
                                      </p:cBhvr>
                                    </p:animEffect>
                                  </p:childTnLst>
                                </p:cTn>
                              </p:par>
                            </p:childTnLst>
                          </p:cTn>
                        </p:par>
                      </p:childTnLst>
                    </p:cTn>
                  </p:par>
                </p:childTnLst>
              </p:cTn>
              <p:nextCondLst>
                <p:cond evt="onClick" delay="0">
                  <p:tgtEl>
                    <p:spTgt spid="64"/>
                  </p:tgtEl>
                </p:cond>
              </p:nextCondLst>
            </p:seq>
            <p:seq concurrent="1" nextAc="seek">
              <p:cTn id="16" restart="whenNotActive" fill="hold" evtFilter="cancelBubble" nodeType="interactiveSeq">
                <p:stCondLst>
                  <p:cond evt="onClick" delay="0">
                    <p:tgtEl>
                      <p:spTgt spid="65"/>
                    </p:tgtEl>
                  </p:cond>
                </p:stCondLst>
                <p:endSync evt="end" delay="0">
                  <p:rtn val="all"/>
                </p:endSync>
                <p:childTnLst>
                  <p:par>
                    <p:cTn id="17" fill="hold">
                      <p:stCondLst>
                        <p:cond delay="0"/>
                      </p:stCondLst>
                      <p:childTnLst>
                        <p:par>
                          <p:cTn id="18" fill="hold">
                            <p:stCondLst>
                              <p:cond delay="0"/>
                            </p:stCondLst>
                            <p:childTnLst>
                              <p:par>
                                <p:cTn id="19" presetID="10" presetClass="exit" presetSubtype="0" fill="hold" grpId="0" nodeType="clickEffect">
                                  <p:stCondLst>
                                    <p:cond delay="0"/>
                                  </p:stCondLst>
                                  <p:childTnLst>
                                    <p:animEffect transition="out" filter="fade">
                                      <p:cBhvr>
                                        <p:cTn id="20" dur="500"/>
                                        <p:tgtEl>
                                          <p:spTgt spid="65"/>
                                        </p:tgtEl>
                                      </p:cBhvr>
                                    </p:animEffect>
                                    <p:set>
                                      <p:cBhvr>
                                        <p:cTn id="21" dur="1" fill="hold">
                                          <p:stCondLst>
                                            <p:cond delay="499"/>
                                          </p:stCondLst>
                                        </p:cTn>
                                        <p:tgtEl>
                                          <p:spTgt spid="65"/>
                                        </p:tgtEl>
                                        <p:attrNameLst>
                                          <p:attrName>style.visibility</p:attrName>
                                        </p:attrNameLst>
                                      </p:cBhvr>
                                      <p:to>
                                        <p:strVal val="hidden"/>
                                      </p:to>
                                    </p:set>
                                  </p:childTnLst>
                                </p:cTn>
                              </p:par>
                            </p:childTnLst>
                          </p:cTn>
                        </p:par>
                      </p:childTnLst>
                    </p:cTn>
                  </p:par>
                </p:childTnLst>
              </p:cTn>
              <p:nextCondLst>
                <p:cond evt="onClick" delay="0">
                  <p:tgtEl>
                    <p:spTgt spid="65"/>
                  </p:tgtEl>
                </p:cond>
              </p:nextCondLst>
            </p:seq>
          </p:childTnLst>
        </p:cTn>
      </p:par>
    </p:tnLst>
    <p:bldLst>
      <p:bldP spid="62" grpId="0"/>
      <p:bldP spid="63" grpId="0" animBg="1"/>
      <p:bldP spid="64" grpId="0" animBg="1"/>
      <p:bldP spid="6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0"/>
            <a:ext cx="9143074" cy="599127"/>
            <a:chOff x="0" y="13335"/>
            <a:chExt cx="9144218" cy="599127"/>
          </a:xfrm>
        </p:grpSpPr>
        <p:sp>
          <p:nvSpPr>
            <p:cNvPr id="3" name="TextBox 32"/>
            <p:cNvSpPr txBox="1"/>
            <p:nvPr/>
          </p:nvSpPr>
          <p:spPr>
            <a:xfrm>
              <a:off x="0" y="13335"/>
              <a:ext cx="9144000" cy="599127"/>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wrap="square" lIns="324000" rtlCol="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3200" dirty="0"/>
                <a:t>Prime Factorising a number already in index form</a:t>
              </a:r>
            </a:p>
          </p:txBody>
        </p:sp>
        <p:cxnSp>
          <p:nvCxnSpPr>
            <p:cNvPr id="4" name="Straight Connector 3"/>
            <p:cNvCxnSpPr/>
            <p:nvPr/>
          </p:nvCxnSpPr>
          <p:spPr>
            <a:xfrm>
              <a:off x="218" y="601079"/>
              <a:ext cx="9144000" cy="0"/>
            </a:xfrm>
            <a:prstGeom prst="line">
              <a:avLst/>
            </a:prstGeom>
            <a:effectLst/>
          </p:spPr>
          <p:style>
            <a:lnRef idx="3">
              <a:schemeClr val="accent3"/>
            </a:lnRef>
            <a:fillRef idx="0">
              <a:schemeClr val="accent3"/>
            </a:fillRef>
            <a:effectRef idx="2">
              <a:schemeClr val="accent3"/>
            </a:effectRef>
            <a:fontRef idx="minor">
              <a:schemeClr val="tx1"/>
            </a:fontRef>
          </p:style>
        </p:cxnSp>
      </p:grpSp>
      <p:sp>
        <p:nvSpPr>
          <p:cNvPr id="5" name="TextBox 4"/>
          <p:cNvSpPr txBox="1"/>
          <p:nvPr/>
        </p:nvSpPr>
        <p:spPr>
          <a:xfrm>
            <a:off x="467544" y="908720"/>
            <a:ext cx="8136904" cy="646331"/>
          </a:xfrm>
          <a:prstGeom prst="rect">
            <a:avLst/>
          </a:prstGeom>
          <a:noFill/>
        </p:spPr>
        <p:txBody>
          <a:bodyPr wrap="square" rtlCol="0">
            <a:spAutoFit/>
          </a:bodyPr>
          <a:lstStyle/>
          <a:p>
            <a:r>
              <a:rPr lang="en-GB" dirty="0"/>
              <a:t>Sometimes you might have a number with powers, but the base (the big number) is not prime. How would you prime factorise this? What if a base was repeated?</a:t>
            </a:r>
          </a:p>
        </p:txBody>
      </p:sp>
      <mc:AlternateContent xmlns:mc="http://schemas.openxmlformats.org/markup-compatibility/2006" xmlns:a14="http://schemas.microsoft.com/office/drawing/2010/main">
        <mc:Choice Requires="a14">
          <p:sp>
            <p:nvSpPr>
              <p:cNvPr id="6" name="TextBox 5"/>
              <p:cNvSpPr txBox="1"/>
              <p:nvPr/>
            </p:nvSpPr>
            <p:spPr>
              <a:xfrm>
                <a:off x="-468560" y="1688717"/>
                <a:ext cx="5544616" cy="138499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p>
                        <m:sSupPr>
                          <m:ctrlPr>
                            <a:rPr lang="en-GB" sz="2800" b="0" i="1" smtClean="0">
                              <a:latin typeface="Cambria Math" panose="02040503050406030204" pitchFamily="18" charset="0"/>
                            </a:rPr>
                          </m:ctrlPr>
                        </m:sSupPr>
                        <m:e>
                          <m:r>
                            <a:rPr lang="en-GB" sz="2800" b="0" i="1" smtClean="0">
                              <a:latin typeface="Cambria Math" panose="02040503050406030204" pitchFamily="18" charset="0"/>
                            </a:rPr>
                            <m:t>10</m:t>
                          </m:r>
                        </m:e>
                        <m:sup>
                          <m:r>
                            <a:rPr lang="en-GB" sz="2800" b="0" i="1" smtClean="0">
                              <a:latin typeface="Cambria Math" panose="02040503050406030204" pitchFamily="18" charset="0"/>
                            </a:rPr>
                            <m:t>3</m:t>
                          </m:r>
                        </m:sup>
                      </m:sSup>
                      <m:r>
                        <a:rPr lang="en-GB" sz="2800" b="0" i="1" smtClean="0">
                          <a:latin typeface="Cambria Math" panose="02040503050406030204" pitchFamily="18" charset="0"/>
                        </a:rPr>
                        <m:t>=</m:t>
                      </m:r>
                      <m:sSup>
                        <m:sSupPr>
                          <m:ctrlPr>
                            <a:rPr lang="en-GB" sz="2800" b="0" i="1" smtClean="0">
                              <a:latin typeface="Cambria Math" panose="02040503050406030204" pitchFamily="18" charset="0"/>
                            </a:rPr>
                          </m:ctrlPr>
                        </m:sSupPr>
                        <m:e>
                          <m:d>
                            <m:dPr>
                              <m:ctrlPr>
                                <a:rPr lang="en-GB" sz="2800" b="0" i="1" smtClean="0">
                                  <a:latin typeface="Cambria Math" panose="02040503050406030204" pitchFamily="18" charset="0"/>
                                </a:rPr>
                              </m:ctrlPr>
                            </m:dPr>
                            <m:e>
                              <m:r>
                                <a:rPr lang="en-GB" sz="2800" b="0" i="1" smtClean="0">
                                  <a:latin typeface="Cambria Math" panose="02040503050406030204" pitchFamily="18" charset="0"/>
                                </a:rPr>
                                <m:t>2×5</m:t>
                              </m:r>
                            </m:e>
                          </m:d>
                        </m:e>
                        <m:sup>
                          <m:r>
                            <a:rPr lang="en-GB" sz="2800" b="0" i="1" smtClean="0">
                              <a:latin typeface="Cambria Math" panose="02040503050406030204" pitchFamily="18" charset="0"/>
                            </a:rPr>
                            <m:t>3</m:t>
                          </m:r>
                        </m:sup>
                      </m:sSup>
                    </m:oMath>
                    <m:oMath xmlns:m="http://schemas.openxmlformats.org/officeDocument/2006/math">
                      <m:r>
                        <a:rPr lang="en-GB" sz="2800" b="0" i="1" smtClean="0">
                          <a:latin typeface="Cambria Math" panose="02040503050406030204" pitchFamily="18" charset="0"/>
                        </a:rPr>
                        <m:t>        =2×5×2×5×2×5</m:t>
                      </m:r>
                    </m:oMath>
                    <m:oMath xmlns:m="http://schemas.openxmlformats.org/officeDocument/2006/math">
                      <m:r>
                        <a:rPr lang="en-GB" sz="2800" b="0" i="1" smtClean="0">
                          <a:latin typeface="Cambria Math" panose="02040503050406030204" pitchFamily="18" charset="0"/>
                        </a:rPr>
                        <m:t>        =</m:t>
                      </m:r>
                      <m:sSup>
                        <m:sSupPr>
                          <m:ctrlPr>
                            <a:rPr lang="en-GB" sz="2800" b="0" i="1" smtClean="0">
                              <a:latin typeface="Cambria Math" panose="02040503050406030204" pitchFamily="18" charset="0"/>
                            </a:rPr>
                          </m:ctrlPr>
                        </m:sSupPr>
                        <m:e>
                          <m:r>
                            <a:rPr lang="en-GB" sz="2800" b="0" i="1" smtClean="0">
                              <a:latin typeface="Cambria Math" panose="02040503050406030204" pitchFamily="18" charset="0"/>
                            </a:rPr>
                            <m:t>2</m:t>
                          </m:r>
                        </m:e>
                        <m:sup>
                          <m:r>
                            <a:rPr lang="en-GB" sz="2800" b="0" i="1" smtClean="0">
                              <a:latin typeface="Cambria Math" panose="02040503050406030204" pitchFamily="18" charset="0"/>
                            </a:rPr>
                            <m:t>3</m:t>
                          </m:r>
                        </m:sup>
                      </m:sSup>
                      <m:r>
                        <a:rPr lang="en-GB" sz="2800" b="0" i="1" smtClean="0">
                          <a:latin typeface="Cambria Math" panose="02040503050406030204" pitchFamily="18" charset="0"/>
                        </a:rPr>
                        <m:t>×</m:t>
                      </m:r>
                      <m:sSup>
                        <m:sSupPr>
                          <m:ctrlPr>
                            <a:rPr lang="en-GB" sz="2800" b="0" i="1" smtClean="0">
                              <a:latin typeface="Cambria Math" panose="02040503050406030204" pitchFamily="18" charset="0"/>
                            </a:rPr>
                          </m:ctrlPr>
                        </m:sSupPr>
                        <m:e>
                          <m:r>
                            <a:rPr lang="en-GB" sz="2800" b="0" i="1" smtClean="0">
                              <a:latin typeface="Cambria Math" panose="02040503050406030204" pitchFamily="18" charset="0"/>
                            </a:rPr>
                            <m:t>5</m:t>
                          </m:r>
                        </m:e>
                        <m:sup>
                          <m:r>
                            <a:rPr lang="en-GB" sz="2800" b="0" i="1" smtClean="0">
                              <a:latin typeface="Cambria Math" panose="02040503050406030204" pitchFamily="18" charset="0"/>
                            </a:rPr>
                            <m:t>3</m:t>
                          </m:r>
                        </m:sup>
                      </m:sSup>
                    </m:oMath>
                  </m:oMathPara>
                </a14:m>
                <a:endParaRPr lang="en-GB" dirty="0"/>
              </a:p>
            </p:txBody>
          </p:sp>
        </mc:Choice>
        <mc:Fallback xmlns="">
          <p:sp>
            <p:nvSpPr>
              <p:cNvPr id="6" name="TextBox 5"/>
              <p:cNvSpPr txBox="1">
                <a:spLocks noRot="1" noChangeAspect="1" noMove="1" noResize="1" noEditPoints="1" noAdjustHandles="1" noChangeArrowheads="1" noChangeShapeType="1" noTextEdit="1"/>
              </p:cNvSpPr>
              <p:nvPr/>
            </p:nvSpPr>
            <p:spPr>
              <a:xfrm>
                <a:off x="-468560" y="1688717"/>
                <a:ext cx="5544616" cy="1384995"/>
              </a:xfrm>
              <a:prstGeom prst="rect">
                <a:avLst/>
              </a:prstGeom>
              <a:blipFill rotWithShape="0">
                <a:blip r:embed="rId2"/>
                <a:stretch>
                  <a:fillRect/>
                </a:stretch>
              </a:blipFill>
            </p:spPr>
            <p:txBody>
              <a:bodyPr/>
              <a:lstStyle/>
              <a:p>
                <a:r>
                  <a:rPr lang="en-GB">
                    <a:noFill/>
                  </a:rPr>
                  <a:t> </a:t>
                </a:r>
              </a:p>
            </p:txBody>
          </p:sp>
        </mc:Fallback>
      </mc:AlternateContent>
      <p:sp>
        <p:nvSpPr>
          <p:cNvPr id="7" name="Rectangle 6"/>
          <p:cNvSpPr/>
          <p:nvPr/>
        </p:nvSpPr>
        <p:spPr>
          <a:xfrm>
            <a:off x="1180745" y="1688717"/>
            <a:ext cx="1807079" cy="455973"/>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8" name="Rectangle 7"/>
          <p:cNvSpPr/>
          <p:nvPr/>
        </p:nvSpPr>
        <p:spPr>
          <a:xfrm>
            <a:off x="1183135" y="2144690"/>
            <a:ext cx="3391255" cy="455973"/>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9" name="Rectangle 8"/>
          <p:cNvSpPr/>
          <p:nvPr/>
        </p:nvSpPr>
        <p:spPr>
          <a:xfrm>
            <a:off x="1180745" y="2600663"/>
            <a:ext cx="3391255" cy="455973"/>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0" name="TextBox 9"/>
          <p:cNvSpPr txBox="1"/>
          <p:nvPr/>
        </p:nvSpPr>
        <p:spPr>
          <a:xfrm>
            <a:off x="500457" y="3553950"/>
            <a:ext cx="2160240" cy="369332"/>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r>
              <a:rPr lang="en-GB" dirty="0" err="1"/>
              <a:t>Quickfire</a:t>
            </a:r>
            <a:r>
              <a:rPr lang="en-GB" dirty="0"/>
              <a:t> Questions:</a:t>
            </a:r>
          </a:p>
        </p:txBody>
      </p:sp>
      <mc:AlternateContent xmlns:mc="http://schemas.openxmlformats.org/markup-compatibility/2006" xmlns:a14="http://schemas.microsoft.com/office/drawing/2010/main">
        <mc:Choice Requires="a14">
          <p:sp>
            <p:nvSpPr>
              <p:cNvPr id="11" name="TextBox 10"/>
              <p:cNvSpPr txBox="1"/>
              <p:nvPr/>
            </p:nvSpPr>
            <p:spPr>
              <a:xfrm>
                <a:off x="827584" y="4221088"/>
                <a:ext cx="3312368" cy="2691571"/>
              </a:xfrm>
              <a:prstGeom prst="rect">
                <a:avLst/>
              </a:prstGeom>
              <a:noFill/>
            </p:spPr>
            <p:txBody>
              <a:bodyPr wrap="square" rtlCol="0">
                <a:spAutoFit/>
              </a:bodyPr>
              <a:lstStyle/>
              <a:p>
                <a14:m>
                  <m:oMath xmlns:m="http://schemas.openxmlformats.org/officeDocument/2006/math">
                    <m:sSup>
                      <m:sSupPr>
                        <m:ctrlPr>
                          <a:rPr lang="en-GB" sz="2400" b="0" i="1" smtClean="0">
                            <a:latin typeface="Cambria Math" panose="02040503050406030204" pitchFamily="18" charset="0"/>
                          </a:rPr>
                        </m:ctrlPr>
                      </m:sSupPr>
                      <m:e>
                        <m:r>
                          <a:rPr lang="en-GB" sz="2400" b="0" i="1" smtClean="0">
                            <a:latin typeface="Cambria Math" panose="02040503050406030204" pitchFamily="18" charset="0"/>
                          </a:rPr>
                          <m:t>6</m:t>
                        </m:r>
                      </m:e>
                      <m:sup>
                        <m:r>
                          <a:rPr lang="en-GB" sz="2400" b="0" i="1" smtClean="0">
                            <a:latin typeface="Cambria Math" panose="02040503050406030204" pitchFamily="18" charset="0"/>
                          </a:rPr>
                          <m:t>5</m:t>
                        </m:r>
                      </m:sup>
                    </m:sSup>
                    <m:r>
                      <a:rPr lang="en-GB" sz="2400" b="0" i="1" smtClean="0">
                        <a:latin typeface="Cambria Math" panose="02040503050406030204" pitchFamily="18" charset="0"/>
                      </a:rPr>
                      <m:t>=</m:t>
                    </m:r>
                    <m:sSup>
                      <m:sSupPr>
                        <m:ctrlPr>
                          <a:rPr lang="en-GB" sz="2400" b="1" i="1" smtClean="0">
                            <a:latin typeface="Cambria Math" panose="02040503050406030204" pitchFamily="18" charset="0"/>
                          </a:rPr>
                        </m:ctrlPr>
                      </m:sSupPr>
                      <m:e>
                        <m:r>
                          <a:rPr lang="en-GB" sz="2400" b="1" i="1" smtClean="0">
                            <a:latin typeface="Cambria Math" panose="02040503050406030204" pitchFamily="18" charset="0"/>
                          </a:rPr>
                          <m:t>𝟐</m:t>
                        </m:r>
                      </m:e>
                      <m:sup>
                        <m:r>
                          <a:rPr lang="en-GB" sz="2400" b="1" i="1" smtClean="0">
                            <a:latin typeface="Cambria Math" panose="02040503050406030204" pitchFamily="18" charset="0"/>
                          </a:rPr>
                          <m:t>𝟓</m:t>
                        </m:r>
                      </m:sup>
                    </m:sSup>
                    <m:r>
                      <a:rPr lang="en-GB" sz="2400" b="1" i="1" smtClean="0">
                        <a:latin typeface="Cambria Math" panose="02040503050406030204" pitchFamily="18" charset="0"/>
                      </a:rPr>
                      <m:t>×</m:t>
                    </m:r>
                    <m:sSup>
                      <m:sSupPr>
                        <m:ctrlPr>
                          <a:rPr lang="en-GB" sz="2400" b="1" i="1" smtClean="0">
                            <a:latin typeface="Cambria Math" panose="02040503050406030204" pitchFamily="18" charset="0"/>
                          </a:rPr>
                        </m:ctrlPr>
                      </m:sSupPr>
                      <m:e>
                        <m:r>
                          <a:rPr lang="en-GB" sz="2400" b="1" i="1" smtClean="0">
                            <a:latin typeface="Cambria Math" panose="02040503050406030204" pitchFamily="18" charset="0"/>
                          </a:rPr>
                          <m:t>𝟑</m:t>
                        </m:r>
                      </m:e>
                      <m:sup>
                        <m:r>
                          <a:rPr lang="en-GB" sz="2400" b="1" i="1" smtClean="0">
                            <a:latin typeface="Cambria Math" panose="02040503050406030204" pitchFamily="18" charset="0"/>
                          </a:rPr>
                          <m:t>𝟓</m:t>
                        </m:r>
                      </m:sup>
                    </m:sSup>
                  </m:oMath>
                </a14:m>
                <a:r>
                  <a:rPr lang="en-GB" sz="2400" b="1" dirty="0"/>
                  <a:t> </a:t>
                </a:r>
              </a:p>
              <a:p>
                <a14:m>
                  <m:oMath xmlns:m="http://schemas.openxmlformats.org/officeDocument/2006/math">
                    <m:sSup>
                      <m:sSupPr>
                        <m:ctrlPr>
                          <a:rPr lang="en-GB" sz="2400" b="0" i="1" smtClean="0">
                            <a:latin typeface="Cambria Math" panose="02040503050406030204" pitchFamily="18" charset="0"/>
                          </a:rPr>
                        </m:ctrlPr>
                      </m:sSupPr>
                      <m:e>
                        <m:r>
                          <a:rPr lang="en-GB" sz="2400" b="0" i="1" smtClean="0">
                            <a:latin typeface="Cambria Math" panose="02040503050406030204" pitchFamily="18" charset="0"/>
                          </a:rPr>
                          <m:t>21</m:t>
                        </m:r>
                      </m:e>
                      <m:sup>
                        <m:r>
                          <a:rPr lang="en-GB" sz="2400" b="0" i="1" smtClean="0">
                            <a:latin typeface="Cambria Math" panose="02040503050406030204" pitchFamily="18" charset="0"/>
                          </a:rPr>
                          <m:t>100</m:t>
                        </m:r>
                      </m:sup>
                    </m:sSup>
                    <m:r>
                      <a:rPr lang="en-GB" sz="2400" b="0" i="1" smtClean="0">
                        <a:latin typeface="Cambria Math" panose="02040503050406030204" pitchFamily="18" charset="0"/>
                      </a:rPr>
                      <m:t>=</m:t>
                    </m:r>
                    <m:sSup>
                      <m:sSupPr>
                        <m:ctrlPr>
                          <a:rPr lang="en-GB" sz="2400" b="1" i="1" smtClean="0">
                            <a:latin typeface="Cambria Math" panose="02040503050406030204" pitchFamily="18" charset="0"/>
                          </a:rPr>
                        </m:ctrlPr>
                      </m:sSupPr>
                      <m:e>
                        <m:r>
                          <a:rPr lang="en-GB" sz="2400" b="1" i="1" smtClean="0">
                            <a:latin typeface="Cambria Math" panose="02040503050406030204" pitchFamily="18" charset="0"/>
                          </a:rPr>
                          <m:t>𝟑</m:t>
                        </m:r>
                      </m:e>
                      <m:sup>
                        <m:r>
                          <a:rPr lang="en-GB" sz="2400" b="1" i="1" smtClean="0">
                            <a:latin typeface="Cambria Math" panose="02040503050406030204" pitchFamily="18" charset="0"/>
                          </a:rPr>
                          <m:t>𝟏𝟎𝟎</m:t>
                        </m:r>
                      </m:sup>
                    </m:sSup>
                    <m:r>
                      <a:rPr lang="en-GB" sz="2400" b="1" i="1" smtClean="0">
                        <a:latin typeface="Cambria Math" panose="02040503050406030204" pitchFamily="18" charset="0"/>
                      </a:rPr>
                      <m:t>×</m:t>
                    </m:r>
                    <m:sSup>
                      <m:sSupPr>
                        <m:ctrlPr>
                          <a:rPr lang="en-GB" sz="2400" b="1" i="1" smtClean="0">
                            <a:latin typeface="Cambria Math" panose="02040503050406030204" pitchFamily="18" charset="0"/>
                          </a:rPr>
                        </m:ctrlPr>
                      </m:sSupPr>
                      <m:e>
                        <m:r>
                          <a:rPr lang="en-GB" sz="2400" b="1" i="1" smtClean="0">
                            <a:latin typeface="Cambria Math" panose="02040503050406030204" pitchFamily="18" charset="0"/>
                          </a:rPr>
                          <m:t>𝟕</m:t>
                        </m:r>
                      </m:e>
                      <m:sup>
                        <m:r>
                          <a:rPr lang="en-GB" sz="2400" b="1" i="1" smtClean="0">
                            <a:latin typeface="Cambria Math" panose="02040503050406030204" pitchFamily="18" charset="0"/>
                          </a:rPr>
                          <m:t>𝟏𝟎𝟎</m:t>
                        </m:r>
                      </m:sup>
                    </m:sSup>
                  </m:oMath>
                </a14:m>
                <a:r>
                  <a:rPr lang="en-GB" sz="2400" b="0" dirty="0"/>
                  <a:t> </a:t>
                </a:r>
                <a14:m>
                  <m:oMath xmlns:m="http://schemas.openxmlformats.org/officeDocument/2006/math">
                    <m:sSup>
                      <m:sSupPr>
                        <m:ctrlPr>
                          <a:rPr lang="en-GB" sz="2400" b="0" i="1" smtClean="0">
                            <a:latin typeface="Cambria Math" panose="02040503050406030204" pitchFamily="18" charset="0"/>
                          </a:rPr>
                        </m:ctrlPr>
                      </m:sSupPr>
                      <m:e>
                        <m:r>
                          <a:rPr lang="en-GB" sz="2400" b="0" i="1" smtClean="0">
                            <a:latin typeface="Cambria Math" panose="02040503050406030204" pitchFamily="18" charset="0"/>
                          </a:rPr>
                          <m:t>15</m:t>
                        </m:r>
                      </m:e>
                      <m:sup>
                        <m:r>
                          <a:rPr lang="en-GB" sz="2400" b="0" i="1" smtClean="0">
                            <a:latin typeface="Cambria Math" panose="02040503050406030204" pitchFamily="18" charset="0"/>
                          </a:rPr>
                          <m:t>15</m:t>
                        </m:r>
                      </m:sup>
                    </m:sSup>
                    <m:r>
                      <a:rPr lang="en-GB" sz="2400" b="0" i="1" smtClean="0">
                        <a:latin typeface="Cambria Math" panose="02040503050406030204" pitchFamily="18" charset="0"/>
                      </a:rPr>
                      <m:t>=</m:t>
                    </m:r>
                    <m:sSup>
                      <m:sSupPr>
                        <m:ctrlPr>
                          <a:rPr lang="en-GB" sz="2400" b="1" i="1" smtClean="0">
                            <a:latin typeface="Cambria Math" panose="02040503050406030204" pitchFamily="18" charset="0"/>
                          </a:rPr>
                        </m:ctrlPr>
                      </m:sSupPr>
                      <m:e>
                        <m:r>
                          <a:rPr lang="en-GB" sz="2400" b="1" i="1" smtClean="0">
                            <a:latin typeface="Cambria Math" panose="02040503050406030204" pitchFamily="18" charset="0"/>
                          </a:rPr>
                          <m:t>𝟑</m:t>
                        </m:r>
                      </m:e>
                      <m:sup>
                        <m:r>
                          <a:rPr lang="en-GB" sz="2400" b="1" i="1" smtClean="0">
                            <a:latin typeface="Cambria Math" panose="02040503050406030204" pitchFamily="18" charset="0"/>
                          </a:rPr>
                          <m:t>𝟏𝟓</m:t>
                        </m:r>
                      </m:sup>
                    </m:sSup>
                    <m:r>
                      <a:rPr lang="en-GB" sz="2400" b="1" i="1" smtClean="0">
                        <a:latin typeface="Cambria Math" panose="02040503050406030204" pitchFamily="18" charset="0"/>
                      </a:rPr>
                      <m:t>×</m:t>
                    </m:r>
                    <m:sSup>
                      <m:sSupPr>
                        <m:ctrlPr>
                          <a:rPr lang="en-GB" sz="2400" b="1" i="1" smtClean="0">
                            <a:latin typeface="Cambria Math" panose="02040503050406030204" pitchFamily="18" charset="0"/>
                          </a:rPr>
                        </m:ctrlPr>
                      </m:sSupPr>
                      <m:e>
                        <m:r>
                          <a:rPr lang="en-GB" sz="2400" b="1" i="1" smtClean="0">
                            <a:latin typeface="Cambria Math" panose="02040503050406030204" pitchFamily="18" charset="0"/>
                          </a:rPr>
                          <m:t>𝟓</m:t>
                        </m:r>
                      </m:e>
                      <m:sup>
                        <m:r>
                          <a:rPr lang="en-GB" sz="2400" b="1" i="1" smtClean="0">
                            <a:latin typeface="Cambria Math" panose="02040503050406030204" pitchFamily="18" charset="0"/>
                          </a:rPr>
                          <m:t>𝟏𝟓</m:t>
                        </m:r>
                      </m:sup>
                    </m:sSup>
                  </m:oMath>
                </a14:m>
                <a:endParaRPr lang="en-GB" b="1" dirty="0"/>
              </a:p>
              <a:p>
                <a14:m>
                  <m:oMath xmlns:m="http://schemas.openxmlformats.org/officeDocument/2006/math">
                    <m:sSup>
                      <m:sSupPr>
                        <m:ctrlPr>
                          <a:rPr lang="en-GB" sz="2400" b="0" i="1" smtClean="0">
                            <a:latin typeface="Cambria Math" panose="02040503050406030204" pitchFamily="18" charset="0"/>
                          </a:rPr>
                        </m:ctrlPr>
                      </m:sSupPr>
                      <m:e>
                        <m:r>
                          <a:rPr lang="en-GB" sz="2400" b="0" i="1" smtClean="0">
                            <a:latin typeface="Cambria Math" panose="02040503050406030204" pitchFamily="18" charset="0"/>
                          </a:rPr>
                          <m:t>70</m:t>
                        </m:r>
                      </m:e>
                      <m:sup>
                        <m:r>
                          <a:rPr lang="en-GB" sz="2400" b="0" i="1" smtClean="0">
                            <a:latin typeface="Cambria Math" panose="02040503050406030204" pitchFamily="18" charset="0"/>
                          </a:rPr>
                          <m:t>4</m:t>
                        </m:r>
                      </m:sup>
                    </m:sSup>
                    <m:r>
                      <a:rPr lang="en-GB" sz="2400" b="0" i="1" smtClean="0">
                        <a:latin typeface="Cambria Math" panose="02040503050406030204" pitchFamily="18" charset="0"/>
                      </a:rPr>
                      <m:t>=</m:t>
                    </m:r>
                    <m:sSup>
                      <m:sSupPr>
                        <m:ctrlPr>
                          <a:rPr lang="en-GB" sz="2400" b="1" i="1" smtClean="0">
                            <a:latin typeface="Cambria Math" panose="02040503050406030204" pitchFamily="18" charset="0"/>
                          </a:rPr>
                        </m:ctrlPr>
                      </m:sSupPr>
                      <m:e>
                        <m:r>
                          <a:rPr lang="en-GB" sz="2400" b="1" i="1" smtClean="0">
                            <a:latin typeface="Cambria Math" panose="02040503050406030204" pitchFamily="18" charset="0"/>
                          </a:rPr>
                          <m:t>𝟐</m:t>
                        </m:r>
                      </m:e>
                      <m:sup>
                        <m:r>
                          <a:rPr lang="en-GB" sz="2400" b="1" i="1" smtClean="0">
                            <a:latin typeface="Cambria Math" panose="02040503050406030204" pitchFamily="18" charset="0"/>
                          </a:rPr>
                          <m:t>𝟒</m:t>
                        </m:r>
                      </m:sup>
                    </m:sSup>
                    <m:r>
                      <a:rPr lang="en-GB" sz="2400" b="1" i="1" smtClean="0">
                        <a:latin typeface="Cambria Math" panose="02040503050406030204" pitchFamily="18" charset="0"/>
                      </a:rPr>
                      <m:t>×</m:t>
                    </m:r>
                    <m:sSup>
                      <m:sSupPr>
                        <m:ctrlPr>
                          <a:rPr lang="en-GB" sz="2400" b="1" i="1" smtClean="0">
                            <a:latin typeface="Cambria Math" panose="02040503050406030204" pitchFamily="18" charset="0"/>
                          </a:rPr>
                        </m:ctrlPr>
                      </m:sSupPr>
                      <m:e>
                        <m:r>
                          <a:rPr lang="en-GB" sz="2400" b="1" i="1" smtClean="0">
                            <a:latin typeface="Cambria Math" panose="02040503050406030204" pitchFamily="18" charset="0"/>
                          </a:rPr>
                          <m:t>𝟓</m:t>
                        </m:r>
                      </m:e>
                      <m:sup>
                        <m:r>
                          <a:rPr lang="en-GB" sz="2400" b="1" i="1" smtClean="0">
                            <a:latin typeface="Cambria Math" panose="02040503050406030204" pitchFamily="18" charset="0"/>
                          </a:rPr>
                          <m:t>𝟒</m:t>
                        </m:r>
                      </m:sup>
                    </m:sSup>
                    <m:r>
                      <a:rPr lang="en-GB" sz="2400" b="1" i="1" smtClean="0">
                        <a:latin typeface="Cambria Math" panose="02040503050406030204" pitchFamily="18" charset="0"/>
                      </a:rPr>
                      <m:t>×</m:t>
                    </m:r>
                    <m:sSup>
                      <m:sSupPr>
                        <m:ctrlPr>
                          <a:rPr lang="en-GB" sz="2400" b="1" i="1" smtClean="0">
                            <a:latin typeface="Cambria Math" panose="02040503050406030204" pitchFamily="18" charset="0"/>
                          </a:rPr>
                        </m:ctrlPr>
                      </m:sSupPr>
                      <m:e>
                        <m:r>
                          <a:rPr lang="en-GB" sz="2400" b="1" i="1" smtClean="0">
                            <a:latin typeface="Cambria Math" panose="02040503050406030204" pitchFamily="18" charset="0"/>
                          </a:rPr>
                          <m:t>𝟕</m:t>
                        </m:r>
                      </m:e>
                      <m:sup>
                        <m:r>
                          <a:rPr lang="en-GB" sz="2400" b="1" i="1" smtClean="0">
                            <a:latin typeface="Cambria Math" panose="02040503050406030204" pitchFamily="18" charset="0"/>
                          </a:rPr>
                          <m:t>𝟒</m:t>
                        </m:r>
                      </m:sup>
                    </m:sSup>
                  </m:oMath>
                </a14:m>
                <a:r>
                  <a:rPr lang="en-GB" sz="2400" b="1" dirty="0"/>
                  <a:t> </a:t>
                </a:r>
              </a:p>
              <a:p>
                <a14:m>
                  <m:oMath xmlns:m="http://schemas.openxmlformats.org/officeDocument/2006/math">
                    <m:sSup>
                      <m:sSupPr>
                        <m:ctrlPr>
                          <a:rPr lang="en-GB" sz="2400" i="1" smtClean="0">
                            <a:latin typeface="Cambria Math" panose="02040503050406030204" pitchFamily="18" charset="0"/>
                          </a:rPr>
                        </m:ctrlPr>
                      </m:sSupPr>
                      <m:e>
                        <m:r>
                          <a:rPr lang="en-GB" sz="2400" b="0" i="1" smtClean="0">
                            <a:latin typeface="Cambria Math" panose="02040503050406030204" pitchFamily="18" charset="0"/>
                          </a:rPr>
                          <m:t>5</m:t>
                        </m:r>
                      </m:e>
                      <m:sup>
                        <m:r>
                          <a:rPr lang="en-GB" sz="2400" b="0" i="1" smtClean="0">
                            <a:latin typeface="Cambria Math" panose="02040503050406030204" pitchFamily="18" charset="0"/>
                          </a:rPr>
                          <m:t>5</m:t>
                        </m:r>
                      </m:sup>
                    </m:sSup>
                    <m:r>
                      <a:rPr lang="en-GB" sz="2400" b="0" i="1" smtClean="0">
                        <a:latin typeface="Cambria Math" panose="02040503050406030204" pitchFamily="18" charset="0"/>
                      </a:rPr>
                      <m:t>×</m:t>
                    </m:r>
                    <m:sSup>
                      <m:sSupPr>
                        <m:ctrlPr>
                          <a:rPr lang="en-GB" sz="2400" i="1" smtClean="0">
                            <a:latin typeface="Cambria Math" panose="02040503050406030204" pitchFamily="18" charset="0"/>
                          </a:rPr>
                        </m:ctrlPr>
                      </m:sSupPr>
                      <m:e>
                        <m:r>
                          <a:rPr lang="en-GB" sz="2400" b="0" i="1" smtClean="0">
                            <a:latin typeface="Cambria Math" panose="02040503050406030204" pitchFamily="18" charset="0"/>
                          </a:rPr>
                          <m:t>5</m:t>
                        </m:r>
                      </m:e>
                      <m:sup>
                        <m:r>
                          <a:rPr lang="en-GB" sz="2400" b="0" i="1" smtClean="0">
                            <a:latin typeface="Cambria Math" panose="02040503050406030204" pitchFamily="18" charset="0"/>
                          </a:rPr>
                          <m:t>2</m:t>
                        </m:r>
                      </m:sup>
                    </m:sSup>
                    <m:r>
                      <a:rPr lang="en-GB" sz="2400" b="1" i="1" smtClean="0">
                        <a:latin typeface="Cambria Math" panose="02040503050406030204" pitchFamily="18" charset="0"/>
                      </a:rPr>
                      <m:t>=</m:t>
                    </m:r>
                    <m:sSup>
                      <m:sSupPr>
                        <m:ctrlPr>
                          <a:rPr lang="en-GB" sz="2400" b="1" i="1" smtClean="0">
                            <a:latin typeface="Cambria Math" panose="02040503050406030204" pitchFamily="18" charset="0"/>
                          </a:rPr>
                        </m:ctrlPr>
                      </m:sSupPr>
                      <m:e>
                        <m:r>
                          <a:rPr lang="en-GB" sz="2400" b="1" i="1" smtClean="0">
                            <a:latin typeface="Cambria Math" panose="02040503050406030204" pitchFamily="18" charset="0"/>
                          </a:rPr>
                          <m:t>𝟓</m:t>
                        </m:r>
                      </m:e>
                      <m:sup>
                        <m:r>
                          <a:rPr lang="en-GB" sz="2400" b="1" i="1" smtClean="0">
                            <a:latin typeface="Cambria Math" panose="02040503050406030204" pitchFamily="18" charset="0"/>
                          </a:rPr>
                          <m:t>𝟕</m:t>
                        </m:r>
                      </m:sup>
                    </m:sSup>
                  </m:oMath>
                </a14:m>
                <a:r>
                  <a:rPr lang="en-GB" sz="2400" b="1" dirty="0"/>
                  <a:t> </a:t>
                </a:r>
              </a:p>
              <a:p>
                <a14:m>
                  <m:oMath xmlns:m="http://schemas.openxmlformats.org/officeDocument/2006/math">
                    <m:sSup>
                      <m:sSupPr>
                        <m:ctrlPr>
                          <a:rPr lang="en-GB" sz="2400" i="1" smtClean="0">
                            <a:latin typeface="Cambria Math" panose="02040503050406030204" pitchFamily="18" charset="0"/>
                          </a:rPr>
                        </m:ctrlPr>
                      </m:sSupPr>
                      <m:e>
                        <m:r>
                          <a:rPr lang="en-GB" sz="2400" b="0" i="1" smtClean="0">
                            <a:latin typeface="Cambria Math" panose="02040503050406030204" pitchFamily="18" charset="0"/>
                          </a:rPr>
                          <m:t>7</m:t>
                        </m:r>
                      </m:e>
                      <m:sup>
                        <m:r>
                          <a:rPr lang="en-GB" sz="2400" b="0" i="1" smtClean="0">
                            <a:latin typeface="Cambria Math" panose="02040503050406030204" pitchFamily="18" charset="0"/>
                          </a:rPr>
                          <m:t>20</m:t>
                        </m:r>
                      </m:sup>
                    </m:sSup>
                    <m:r>
                      <a:rPr lang="en-GB" sz="2400" b="0" i="1" smtClean="0">
                        <a:latin typeface="Cambria Math" panose="02040503050406030204" pitchFamily="18" charset="0"/>
                      </a:rPr>
                      <m:t>×</m:t>
                    </m:r>
                    <m:sSup>
                      <m:sSupPr>
                        <m:ctrlPr>
                          <a:rPr lang="en-GB" sz="2400" i="1" smtClean="0">
                            <a:latin typeface="Cambria Math" panose="02040503050406030204" pitchFamily="18" charset="0"/>
                          </a:rPr>
                        </m:ctrlPr>
                      </m:sSupPr>
                      <m:e>
                        <m:r>
                          <a:rPr lang="en-GB" sz="2400" b="0" i="1" smtClean="0">
                            <a:latin typeface="Cambria Math" panose="02040503050406030204" pitchFamily="18" charset="0"/>
                          </a:rPr>
                          <m:t>7</m:t>
                        </m:r>
                      </m:e>
                      <m:sup>
                        <m:r>
                          <a:rPr lang="en-GB" sz="2400" b="0" i="1" smtClean="0">
                            <a:latin typeface="Cambria Math" panose="02040503050406030204" pitchFamily="18" charset="0"/>
                          </a:rPr>
                          <m:t>20</m:t>
                        </m:r>
                      </m:sup>
                    </m:sSup>
                    <m:r>
                      <a:rPr lang="en-GB" sz="2400" b="1" i="1" smtClean="0">
                        <a:latin typeface="Cambria Math" panose="02040503050406030204" pitchFamily="18" charset="0"/>
                      </a:rPr>
                      <m:t>=</m:t>
                    </m:r>
                    <m:sSup>
                      <m:sSupPr>
                        <m:ctrlPr>
                          <a:rPr lang="en-GB" sz="2400" b="1" i="1" smtClean="0">
                            <a:latin typeface="Cambria Math" panose="02040503050406030204" pitchFamily="18" charset="0"/>
                          </a:rPr>
                        </m:ctrlPr>
                      </m:sSupPr>
                      <m:e>
                        <m:r>
                          <a:rPr lang="en-GB" sz="2400" b="1" i="1" smtClean="0">
                            <a:latin typeface="Cambria Math" panose="02040503050406030204" pitchFamily="18" charset="0"/>
                          </a:rPr>
                          <m:t>𝟕</m:t>
                        </m:r>
                      </m:e>
                      <m:sup>
                        <m:r>
                          <a:rPr lang="en-GB" sz="2400" b="1" i="1" smtClean="0">
                            <a:latin typeface="Cambria Math" panose="02040503050406030204" pitchFamily="18" charset="0"/>
                          </a:rPr>
                          <m:t>𝟒𝟎</m:t>
                        </m:r>
                      </m:sup>
                    </m:sSup>
                  </m:oMath>
                </a14:m>
                <a:r>
                  <a:rPr lang="en-GB" sz="2400" b="1" dirty="0"/>
                  <a:t> </a:t>
                </a:r>
              </a:p>
              <a:p>
                <a:endParaRPr lang="en-GB" dirty="0"/>
              </a:p>
            </p:txBody>
          </p:sp>
        </mc:Choice>
        <mc:Fallback xmlns="">
          <p:sp>
            <p:nvSpPr>
              <p:cNvPr id="11" name="TextBox 10"/>
              <p:cNvSpPr txBox="1">
                <a:spLocks noRot="1" noChangeAspect="1" noMove="1" noResize="1" noEditPoints="1" noAdjustHandles="1" noChangeArrowheads="1" noChangeShapeType="1" noTextEdit="1"/>
              </p:cNvSpPr>
              <p:nvPr/>
            </p:nvSpPr>
            <p:spPr>
              <a:xfrm>
                <a:off x="827584" y="4221088"/>
                <a:ext cx="3312368" cy="2691571"/>
              </a:xfrm>
              <a:prstGeom prst="rect">
                <a:avLst/>
              </a:prstGeom>
              <a:blipFill rotWithShape="0">
                <a:blip r:embed="rId3"/>
                <a:stretch>
                  <a:fillRect l="-737"/>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2" name="TextBox 11"/>
              <p:cNvSpPr txBox="1"/>
              <p:nvPr/>
            </p:nvSpPr>
            <p:spPr>
              <a:xfrm>
                <a:off x="5252636" y="3923282"/>
                <a:ext cx="3351812" cy="3155672"/>
              </a:xfrm>
              <a:prstGeom prst="rect">
                <a:avLst/>
              </a:prstGeom>
              <a:noFill/>
            </p:spPr>
            <p:txBody>
              <a:bodyPr wrap="square" rtlCol="0">
                <a:spAutoFit/>
              </a:bodyPr>
              <a:lstStyle/>
              <a:p>
                <a:r>
                  <a:rPr lang="en-GB" sz="2800" dirty="0">
                    <a:latin typeface="Wingdings" panose="05000000000000000000" pitchFamily="2" charset="2"/>
                  </a:rPr>
                  <a:t>N</a:t>
                </a:r>
                <a:r>
                  <a:rPr lang="en-GB" dirty="0"/>
                  <a:t>:</a:t>
                </a:r>
              </a:p>
              <a:p>
                <a14:m>
                  <m:oMath xmlns:m="http://schemas.openxmlformats.org/officeDocument/2006/math">
                    <m:sSup>
                      <m:sSupPr>
                        <m:ctrlPr>
                          <a:rPr lang="en-GB" sz="2400" b="0" i="1" smtClean="0">
                            <a:latin typeface="Cambria Math" panose="02040503050406030204" pitchFamily="18" charset="0"/>
                          </a:rPr>
                        </m:ctrlPr>
                      </m:sSupPr>
                      <m:e>
                        <m:r>
                          <a:rPr lang="en-GB" sz="2400" b="0" i="1" smtClean="0">
                            <a:latin typeface="Cambria Math" panose="02040503050406030204" pitchFamily="18" charset="0"/>
                          </a:rPr>
                          <m:t>9</m:t>
                        </m:r>
                      </m:e>
                      <m:sup>
                        <m:r>
                          <a:rPr lang="en-GB" sz="2400" b="0" i="1" smtClean="0">
                            <a:latin typeface="Cambria Math" panose="02040503050406030204" pitchFamily="18" charset="0"/>
                          </a:rPr>
                          <m:t>10</m:t>
                        </m:r>
                      </m:sup>
                    </m:sSup>
                    <m:r>
                      <a:rPr lang="en-GB" sz="2400" b="0" i="1" smtClean="0">
                        <a:latin typeface="Cambria Math" panose="02040503050406030204" pitchFamily="18" charset="0"/>
                      </a:rPr>
                      <m:t>=</m:t>
                    </m:r>
                    <m:sSup>
                      <m:sSupPr>
                        <m:ctrlPr>
                          <a:rPr lang="en-GB" sz="2400" b="1" i="1" smtClean="0">
                            <a:latin typeface="Cambria Math" panose="02040503050406030204" pitchFamily="18" charset="0"/>
                          </a:rPr>
                        </m:ctrlPr>
                      </m:sSupPr>
                      <m:e>
                        <m:r>
                          <a:rPr lang="en-GB" sz="2400" b="1" i="1" smtClean="0">
                            <a:latin typeface="Cambria Math" panose="02040503050406030204" pitchFamily="18" charset="0"/>
                          </a:rPr>
                          <m:t>𝟑</m:t>
                        </m:r>
                      </m:e>
                      <m:sup>
                        <m:r>
                          <a:rPr lang="en-GB" sz="2400" b="1" i="1" smtClean="0">
                            <a:latin typeface="Cambria Math" panose="02040503050406030204" pitchFamily="18" charset="0"/>
                          </a:rPr>
                          <m:t>𝟐𝟎</m:t>
                        </m:r>
                      </m:sup>
                    </m:sSup>
                  </m:oMath>
                </a14:m>
                <a:r>
                  <a:rPr lang="en-GB" sz="2400" b="1" i="1" dirty="0">
                    <a:latin typeface="Cambria Math" panose="02040503050406030204" pitchFamily="18" charset="0"/>
                  </a:rPr>
                  <a:t> </a:t>
                </a:r>
              </a:p>
              <a:p>
                <a14:m>
                  <m:oMath xmlns:m="http://schemas.openxmlformats.org/officeDocument/2006/math">
                    <m:sSup>
                      <m:sSupPr>
                        <m:ctrlPr>
                          <a:rPr lang="en-GB" sz="2400" i="1">
                            <a:latin typeface="Cambria Math" panose="02040503050406030204" pitchFamily="18" charset="0"/>
                          </a:rPr>
                        </m:ctrlPr>
                      </m:sSupPr>
                      <m:e>
                        <m:r>
                          <a:rPr lang="en-GB" sz="2400" i="1">
                            <a:latin typeface="Cambria Math" panose="02040503050406030204" pitchFamily="18" charset="0"/>
                          </a:rPr>
                          <m:t>8</m:t>
                        </m:r>
                      </m:e>
                      <m:sup>
                        <m:r>
                          <a:rPr lang="en-GB" sz="2400" i="1">
                            <a:latin typeface="Cambria Math" panose="02040503050406030204" pitchFamily="18" charset="0"/>
                          </a:rPr>
                          <m:t>10</m:t>
                        </m:r>
                      </m:sup>
                    </m:sSup>
                    <m:r>
                      <a:rPr lang="en-GB" sz="2400" i="1">
                        <a:latin typeface="Cambria Math" panose="02040503050406030204" pitchFamily="18" charset="0"/>
                      </a:rPr>
                      <m:t>=</m:t>
                    </m:r>
                    <m:sSup>
                      <m:sSupPr>
                        <m:ctrlPr>
                          <a:rPr lang="en-GB" sz="2400" b="1" i="1">
                            <a:latin typeface="Cambria Math" panose="02040503050406030204" pitchFamily="18" charset="0"/>
                          </a:rPr>
                        </m:ctrlPr>
                      </m:sSupPr>
                      <m:e>
                        <m:r>
                          <a:rPr lang="en-GB" sz="2400" b="1" i="1">
                            <a:latin typeface="Cambria Math" panose="02040503050406030204" pitchFamily="18" charset="0"/>
                          </a:rPr>
                          <m:t>𝟐</m:t>
                        </m:r>
                      </m:e>
                      <m:sup>
                        <m:r>
                          <a:rPr lang="en-GB" sz="2400" b="1" i="1">
                            <a:latin typeface="Cambria Math" panose="02040503050406030204" pitchFamily="18" charset="0"/>
                          </a:rPr>
                          <m:t>𝟑𝟎</m:t>
                        </m:r>
                      </m:sup>
                    </m:sSup>
                  </m:oMath>
                </a14:m>
                <a:r>
                  <a:rPr lang="en-GB" sz="2400" b="1" dirty="0"/>
                  <a:t> </a:t>
                </a:r>
              </a:p>
              <a:p>
                <a14:m>
                  <m:oMath xmlns:m="http://schemas.openxmlformats.org/officeDocument/2006/math">
                    <m:sSup>
                      <m:sSupPr>
                        <m:ctrlPr>
                          <a:rPr lang="en-GB" sz="2400" b="0" i="1" smtClean="0">
                            <a:latin typeface="Cambria Math" panose="02040503050406030204" pitchFamily="18" charset="0"/>
                          </a:rPr>
                        </m:ctrlPr>
                      </m:sSupPr>
                      <m:e>
                        <m:r>
                          <a:rPr lang="en-GB" sz="2400" b="0" i="1" smtClean="0">
                            <a:latin typeface="Cambria Math" panose="02040503050406030204" pitchFamily="18" charset="0"/>
                          </a:rPr>
                          <m:t>100</m:t>
                        </m:r>
                      </m:e>
                      <m:sup>
                        <m:r>
                          <a:rPr lang="en-GB" sz="2400" b="0" i="1" smtClean="0">
                            <a:latin typeface="Cambria Math" panose="02040503050406030204" pitchFamily="18" charset="0"/>
                          </a:rPr>
                          <m:t>50</m:t>
                        </m:r>
                      </m:sup>
                    </m:sSup>
                    <m:r>
                      <a:rPr lang="en-GB" sz="2400" b="0" i="1" smtClean="0">
                        <a:latin typeface="Cambria Math" panose="02040503050406030204" pitchFamily="18" charset="0"/>
                      </a:rPr>
                      <m:t>=</m:t>
                    </m:r>
                    <m:sSup>
                      <m:sSupPr>
                        <m:ctrlPr>
                          <a:rPr lang="en-GB" sz="2400" b="1" i="1" smtClean="0">
                            <a:latin typeface="Cambria Math" panose="02040503050406030204" pitchFamily="18" charset="0"/>
                          </a:rPr>
                        </m:ctrlPr>
                      </m:sSupPr>
                      <m:e>
                        <m:r>
                          <a:rPr lang="en-GB" sz="2400" b="1" i="1" smtClean="0">
                            <a:latin typeface="Cambria Math" panose="02040503050406030204" pitchFamily="18" charset="0"/>
                          </a:rPr>
                          <m:t>𝟐</m:t>
                        </m:r>
                      </m:e>
                      <m:sup>
                        <m:r>
                          <a:rPr lang="en-GB" sz="2400" b="1" i="1" smtClean="0">
                            <a:latin typeface="Cambria Math" panose="02040503050406030204" pitchFamily="18" charset="0"/>
                          </a:rPr>
                          <m:t>𝟏𝟎𝟎</m:t>
                        </m:r>
                      </m:sup>
                    </m:sSup>
                    <m:r>
                      <a:rPr lang="en-GB" sz="2400" b="1" i="1" smtClean="0">
                        <a:latin typeface="Cambria Math" panose="02040503050406030204" pitchFamily="18" charset="0"/>
                      </a:rPr>
                      <m:t>×</m:t>
                    </m:r>
                    <m:sSup>
                      <m:sSupPr>
                        <m:ctrlPr>
                          <a:rPr lang="en-GB" sz="2400" b="1" i="1" smtClean="0">
                            <a:latin typeface="Cambria Math" panose="02040503050406030204" pitchFamily="18" charset="0"/>
                          </a:rPr>
                        </m:ctrlPr>
                      </m:sSupPr>
                      <m:e>
                        <m:r>
                          <a:rPr lang="en-GB" sz="2400" b="1" i="1" smtClean="0">
                            <a:latin typeface="Cambria Math" panose="02040503050406030204" pitchFamily="18" charset="0"/>
                          </a:rPr>
                          <m:t>𝟓</m:t>
                        </m:r>
                      </m:e>
                      <m:sup>
                        <m:r>
                          <a:rPr lang="en-GB" sz="2400" b="1" i="1" smtClean="0">
                            <a:latin typeface="Cambria Math" panose="02040503050406030204" pitchFamily="18" charset="0"/>
                          </a:rPr>
                          <m:t>𝟏𝟎𝟎</m:t>
                        </m:r>
                      </m:sup>
                    </m:sSup>
                  </m:oMath>
                </a14:m>
                <a:r>
                  <a:rPr lang="en-GB" sz="2400" b="1" dirty="0"/>
                  <a:t> </a:t>
                </a:r>
              </a:p>
              <a:p>
                <a14:m>
                  <m:oMath xmlns:m="http://schemas.openxmlformats.org/officeDocument/2006/math">
                    <m:sSup>
                      <m:sSupPr>
                        <m:ctrlPr>
                          <a:rPr lang="en-GB" sz="2400" b="0" i="1" smtClean="0">
                            <a:latin typeface="Cambria Math" panose="02040503050406030204" pitchFamily="18" charset="0"/>
                          </a:rPr>
                        </m:ctrlPr>
                      </m:sSupPr>
                      <m:e>
                        <m:r>
                          <a:rPr lang="en-GB" sz="2400" b="0" i="1" smtClean="0">
                            <a:latin typeface="Cambria Math" panose="02040503050406030204" pitchFamily="18" charset="0"/>
                          </a:rPr>
                          <m:t>12</m:t>
                        </m:r>
                      </m:e>
                      <m:sup>
                        <m:r>
                          <a:rPr lang="en-GB" sz="2400" b="0" i="1" smtClean="0">
                            <a:latin typeface="Cambria Math" panose="02040503050406030204" pitchFamily="18" charset="0"/>
                          </a:rPr>
                          <m:t>12</m:t>
                        </m:r>
                      </m:sup>
                    </m:sSup>
                    <m:r>
                      <a:rPr lang="en-GB" sz="2400" b="0" i="1" smtClean="0">
                        <a:latin typeface="Cambria Math" panose="02040503050406030204" pitchFamily="18" charset="0"/>
                      </a:rPr>
                      <m:t>=</m:t>
                    </m:r>
                    <m:sSup>
                      <m:sSupPr>
                        <m:ctrlPr>
                          <a:rPr lang="en-GB" sz="2400" b="1" i="1" smtClean="0">
                            <a:latin typeface="Cambria Math" panose="02040503050406030204" pitchFamily="18" charset="0"/>
                          </a:rPr>
                        </m:ctrlPr>
                      </m:sSupPr>
                      <m:e>
                        <m:r>
                          <a:rPr lang="en-GB" sz="2400" b="1" i="1" smtClean="0">
                            <a:latin typeface="Cambria Math" panose="02040503050406030204" pitchFamily="18" charset="0"/>
                          </a:rPr>
                          <m:t>𝟐</m:t>
                        </m:r>
                      </m:e>
                      <m:sup>
                        <m:r>
                          <a:rPr lang="en-GB" sz="2400" b="1" i="1" smtClean="0">
                            <a:latin typeface="Cambria Math" panose="02040503050406030204" pitchFamily="18" charset="0"/>
                          </a:rPr>
                          <m:t>𝟐𝟒</m:t>
                        </m:r>
                      </m:sup>
                    </m:sSup>
                    <m:r>
                      <a:rPr lang="en-GB" sz="2400" b="1" i="1" smtClean="0">
                        <a:latin typeface="Cambria Math" panose="02040503050406030204" pitchFamily="18" charset="0"/>
                      </a:rPr>
                      <m:t>×</m:t>
                    </m:r>
                    <m:sSup>
                      <m:sSupPr>
                        <m:ctrlPr>
                          <a:rPr lang="en-GB" sz="2400" b="1" i="1" smtClean="0">
                            <a:latin typeface="Cambria Math" panose="02040503050406030204" pitchFamily="18" charset="0"/>
                          </a:rPr>
                        </m:ctrlPr>
                      </m:sSupPr>
                      <m:e>
                        <m:r>
                          <a:rPr lang="en-GB" sz="2400" b="1" i="1" smtClean="0">
                            <a:latin typeface="Cambria Math" panose="02040503050406030204" pitchFamily="18" charset="0"/>
                          </a:rPr>
                          <m:t>𝟑</m:t>
                        </m:r>
                      </m:e>
                      <m:sup>
                        <m:r>
                          <a:rPr lang="en-GB" sz="2400" b="1" i="1" smtClean="0">
                            <a:latin typeface="Cambria Math" panose="02040503050406030204" pitchFamily="18" charset="0"/>
                          </a:rPr>
                          <m:t>𝟏𝟐</m:t>
                        </m:r>
                      </m:sup>
                    </m:sSup>
                  </m:oMath>
                </a14:m>
                <a:r>
                  <a:rPr lang="en-GB" sz="2400" b="1" dirty="0"/>
                  <a:t> </a:t>
                </a:r>
              </a:p>
              <a:p>
                <a14:m>
                  <m:oMath xmlns:m="http://schemas.openxmlformats.org/officeDocument/2006/math">
                    <m:r>
                      <a:rPr lang="en-GB" sz="2400" b="0" i="1" smtClean="0">
                        <a:latin typeface="Cambria Math" panose="02040503050406030204" pitchFamily="18" charset="0"/>
                      </a:rPr>
                      <m:t>1</m:t>
                    </m:r>
                    <m:sSup>
                      <m:sSupPr>
                        <m:ctrlPr>
                          <a:rPr lang="en-GB" sz="2400" i="1" smtClean="0">
                            <a:latin typeface="Cambria Math" panose="02040503050406030204" pitchFamily="18" charset="0"/>
                          </a:rPr>
                        </m:ctrlPr>
                      </m:sSupPr>
                      <m:e>
                        <m:r>
                          <a:rPr lang="en-GB" sz="2400" b="0" i="1" smtClean="0">
                            <a:latin typeface="Cambria Math" panose="02040503050406030204" pitchFamily="18" charset="0"/>
                          </a:rPr>
                          <m:t>8</m:t>
                        </m:r>
                      </m:e>
                      <m:sup>
                        <m:r>
                          <a:rPr lang="en-GB" sz="2400" b="0" i="1" smtClean="0">
                            <a:latin typeface="Cambria Math" panose="02040503050406030204" pitchFamily="18" charset="0"/>
                          </a:rPr>
                          <m:t>5</m:t>
                        </m:r>
                      </m:sup>
                    </m:sSup>
                    <m:r>
                      <a:rPr lang="en-GB" sz="2400" b="1" i="1" smtClean="0">
                        <a:latin typeface="Cambria Math" panose="02040503050406030204" pitchFamily="18" charset="0"/>
                      </a:rPr>
                      <m:t>=</m:t>
                    </m:r>
                    <m:sSup>
                      <m:sSupPr>
                        <m:ctrlPr>
                          <a:rPr lang="en-GB" sz="2400" b="1" i="1" smtClean="0">
                            <a:latin typeface="Cambria Math" panose="02040503050406030204" pitchFamily="18" charset="0"/>
                          </a:rPr>
                        </m:ctrlPr>
                      </m:sSupPr>
                      <m:e>
                        <m:sSup>
                          <m:sSupPr>
                            <m:ctrlPr>
                              <a:rPr lang="en-GB" sz="2400" b="1" i="1" smtClean="0">
                                <a:latin typeface="Cambria Math" panose="02040503050406030204" pitchFamily="18" charset="0"/>
                              </a:rPr>
                            </m:ctrlPr>
                          </m:sSupPr>
                          <m:e>
                            <m:r>
                              <a:rPr lang="en-GB" sz="2400" b="1" i="1" smtClean="0">
                                <a:latin typeface="Cambria Math" panose="02040503050406030204" pitchFamily="18" charset="0"/>
                              </a:rPr>
                              <m:t>𝟐</m:t>
                            </m:r>
                          </m:e>
                          <m:sup>
                            <m:r>
                              <a:rPr lang="en-GB" sz="2400" b="1" i="1" smtClean="0">
                                <a:latin typeface="Cambria Math" panose="02040503050406030204" pitchFamily="18" charset="0"/>
                              </a:rPr>
                              <m:t>𝟓</m:t>
                            </m:r>
                          </m:sup>
                        </m:sSup>
                        <m:r>
                          <a:rPr lang="en-GB" sz="2400" b="1" i="1" smtClean="0">
                            <a:latin typeface="Cambria Math" panose="02040503050406030204" pitchFamily="18" charset="0"/>
                          </a:rPr>
                          <m:t>×</m:t>
                        </m:r>
                        <m:r>
                          <a:rPr lang="en-GB" sz="2400" b="1" i="1" smtClean="0">
                            <a:latin typeface="Cambria Math" panose="02040503050406030204" pitchFamily="18" charset="0"/>
                          </a:rPr>
                          <m:t>𝟑</m:t>
                        </m:r>
                      </m:e>
                      <m:sup>
                        <m:r>
                          <a:rPr lang="en-GB" sz="2400" b="1" i="1" smtClean="0">
                            <a:latin typeface="Cambria Math" panose="02040503050406030204" pitchFamily="18" charset="0"/>
                          </a:rPr>
                          <m:t>𝟏𝟎</m:t>
                        </m:r>
                      </m:sup>
                    </m:sSup>
                  </m:oMath>
                </a14:m>
                <a:r>
                  <a:rPr lang="en-GB" sz="2400" b="1" dirty="0"/>
                  <a:t> </a:t>
                </a:r>
              </a:p>
              <a:p>
                <a14:m>
                  <m:oMath xmlns:m="http://schemas.openxmlformats.org/officeDocument/2006/math">
                    <m:r>
                      <a:rPr lang="en-GB" sz="2400" b="0" i="1" smtClean="0">
                        <a:latin typeface="Cambria Math" panose="02040503050406030204" pitchFamily="18" charset="0"/>
                      </a:rPr>
                      <m:t>12×</m:t>
                    </m:r>
                    <m:sSup>
                      <m:sSupPr>
                        <m:ctrlPr>
                          <a:rPr lang="en-GB" sz="2400" i="1" smtClean="0">
                            <a:latin typeface="Cambria Math" panose="02040503050406030204" pitchFamily="18" charset="0"/>
                          </a:rPr>
                        </m:ctrlPr>
                      </m:sSupPr>
                      <m:e>
                        <m:r>
                          <a:rPr lang="en-GB" sz="2400" b="0" i="1" smtClean="0">
                            <a:latin typeface="Cambria Math" panose="02040503050406030204" pitchFamily="18" charset="0"/>
                          </a:rPr>
                          <m:t>2</m:t>
                        </m:r>
                      </m:e>
                      <m:sup>
                        <m:r>
                          <a:rPr lang="en-GB" sz="2400" b="0" i="1" smtClean="0">
                            <a:latin typeface="Cambria Math" panose="02040503050406030204" pitchFamily="18" charset="0"/>
                          </a:rPr>
                          <m:t>100</m:t>
                        </m:r>
                      </m:sup>
                    </m:sSup>
                    <m:r>
                      <a:rPr lang="en-GB" sz="2400" b="1" i="1" smtClean="0">
                        <a:latin typeface="Cambria Math" panose="02040503050406030204" pitchFamily="18" charset="0"/>
                      </a:rPr>
                      <m:t>=</m:t>
                    </m:r>
                    <m:r>
                      <a:rPr lang="en-GB" sz="2400" b="1" i="1" smtClean="0">
                        <a:latin typeface="Cambria Math" panose="02040503050406030204" pitchFamily="18" charset="0"/>
                      </a:rPr>
                      <m:t>𝟑</m:t>
                    </m:r>
                    <m:r>
                      <a:rPr lang="en-GB" sz="2400" b="1" i="1" smtClean="0">
                        <a:latin typeface="Cambria Math" panose="02040503050406030204" pitchFamily="18" charset="0"/>
                      </a:rPr>
                      <m:t>×</m:t>
                    </m:r>
                    <m:sSup>
                      <m:sSupPr>
                        <m:ctrlPr>
                          <a:rPr lang="en-GB" sz="2400" b="1" i="1" smtClean="0">
                            <a:latin typeface="Cambria Math" panose="02040503050406030204" pitchFamily="18" charset="0"/>
                          </a:rPr>
                        </m:ctrlPr>
                      </m:sSupPr>
                      <m:e>
                        <m:r>
                          <a:rPr lang="en-GB" sz="2400" b="1" i="1" smtClean="0">
                            <a:latin typeface="Cambria Math" panose="02040503050406030204" pitchFamily="18" charset="0"/>
                          </a:rPr>
                          <m:t>𝟐</m:t>
                        </m:r>
                      </m:e>
                      <m:sup>
                        <m:r>
                          <a:rPr lang="en-GB" sz="2400" b="1" i="1" smtClean="0">
                            <a:latin typeface="Cambria Math" panose="02040503050406030204" pitchFamily="18" charset="0"/>
                          </a:rPr>
                          <m:t>𝟏𝟎𝟐</m:t>
                        </m:r>
                      </m:sup>
                    </m:sSup>
                  </m:oMath>
                </a14:m>
                <a:r>
                  <a:rPr lang="en-GB" sz="2400" b="1" dirty="0"/>
                  <a:t> </a:t>
                </a:r>
              </a:p>
              <a:p>
                <a:endParaRPr lang="en-GB" sz="2400" dirty="0"/>
              </a:p>
            </p:txBody>
          </p:sp>
        </mc:Choice>
        <mc:Fallback xmlns="">
          <p:sp>
            <p:nvSpPr>
              <p:cNvPr id="12" name="TextBox 11"/>
              <p:cNvSpPr txBox="1">
                <a:spLocks noRot="1" noChangeAspect="1" noMove="1" noResize="1" noEditPoints="1" noAdjustHandles="1" noChangeArrowheads="1" noChangeShapeType="1" noTextEdit="1"/>
              </p:cNvSpPr>
              <p:nvPr/>
            </p:nvSpPr>
            <p:spPr>
              <a:xfrm>
                <a:off x="5252636" y="3923282"/>
                <a:ext cx="3351812" cy="3155672"/>
              </a:xfrm>
              <a:prstGeom prst="rect">
                <a:avLst/>
              </a:prstGeom>
              <a:blipFill rotWithShape="0">
                <a:blip r:embed="rId4"/>
                <a:stretch>
                  <a:fillRect l="-3825" t="-2128"/>
                </a:stretch>
              </a:blipFill>
            </p:spPr>
            <p:txBody>
              <a:bodyPr/>
              <a:lstStyle/>
              <a:p>
                <a:r>
                  <a:rPr lang="en-GB">
                    <a:noFill/>
                  </a:rPr>
                  <a:t> </a:t>
                </a:r>
              </a:p>
            </p:txBody>
          </p:sp>
        </mc:Fallback>
      </mc:AlternateContent>
      <p:sp>
        <p:nvSpPr>
          <p:cNvPr id="13" name="Rectangle 12"/>
          <p:cNvSpPr/>
          <p:nvPr/>
        </p:nvSpPr>
        <p:spPr>
          <a:xfrm>
            <a:off x="1599891" y="4149080"/>
            <a:ext cx="1807079" cy="455973"/>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4" name="Rectangle 13"/>
          <p:cNvSpPr/>
          <p:nvPr/>
        </p:nvSpPr>
        <p:spPr>
          <a:xfrm>
            <a:off x="1987131" y="4602865"/>
            <a:ext cx="1807079" cy="37676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5" name="Rectangle 14"/>
          <p:cNvSpPr/>
          <p:nvPr/>
        </p:nvSpPr>
        <p:spPr>
          <a:xfrm>
            <a:off x="1826438" y="4990522"/>
            <a:ext cx="2088232" cy="37676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6" name="Rectangle 15"/>
          <p:cNvSpPr/>
          <p:nvPr/>
        </p:nvSpPr>
        <p:spPr>
          <a:xfrm>
            <a:off x="1763688" y="5361402"/>
            <a:ext cx="2088232" cy="37676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7" name="Rectangle 16"/>
          <p:cNvSpPr/>
          <p:nvPr/>
        </p:nvSpPr>
        <p:spPr>
          <a:xfrm>
            <a:off x="6156176" y="4358790"/>
            <a:ext cx="1152128" cy="37676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8" name="Rectangle 17"/>
          <p:cNvSpPr/>
          <p:nvPr/>
        </p:nvSpPr>
        <p:spPr>
          <a:xfrm>
            <a:off x="6156176" y="4727754"/>
            <a:ext cx="1152128" cy="37676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9" name="Rectangle 18"/>
          <p:cNvSpPr/>
          <p:nvPr/>
        </p:nvSpPr>
        <p:spPr>
          <a:xfrm>
            <a:off x="6468847" y="5094810"/>
            <a:ext cx="1767985" cy="37676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20" name="Rectangle 19"/>
          <p:cNvSpPr/>
          <p:nvPr/>
        </p:nvSpPr>
        <p:spPr>
          <a:xfrm>
            <a:off x="6300192" y="5481274"/>
            <a:ext cx="1767985" cy="37676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21" name="Rectangle 20"/>
          <p:cNvSpPr/>
          <p:nvPr/>
        </p:nvSpPr>
        <p:spPr>
          <a:xfrm>
            <a:off x="6185961" y="5877443"/>
            <a:ext cx="1767985" cy="37676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mc:AlternateContent xmlns:mc="http://schemas.openxmlformats.org/markup-compatibility/2006" xmlns:a14="http://schemas.microsoft.com/office/drawing/2010/main">
        <mc:Choice Requires="a14">
          <p:sp>
            <p:nvSpPr>
              <p:cNvPr id="22" name="TextBox 21"/>
              <p:cNvSpPr txBox="1"/>
              <p:nvPr/>
            </p:nvSpPr>
            <p:spPr>
              <a:xfrm>
                <a:off x="4530556" y="1650007"/>
                <a:ext cx="4913352" cy="1200329"/>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p>
                        <m:sSupPr>
                          <m:ctrlPr>
                            <a:rPr lang="en-GB" sz="2400" b="0" i="1" smtClean="0">
                              <a:latin typeface="Cambria Math" panose="02040503050406030204" pitchFamily="18" charset="0"/>
                            </a:rPr>
                          </m:ctrlPr>
                        </m:sSupPr>
                        <m:e>
                          <m:r>
                            <a:rPr lang="en-GB" sz="2400" b="0" i="1" smtClean="0">
                              <a:latin typeface="Cambria Math" panose="02040503050406030204" pitchFamily="18" charset="0"/>
                            </a:rPr>
                            <m:t>2</m:t>
                          </m:r>
                        </m:e>
                        <m:sup>
                          <m:r>
                            <a:rPr lang="en-GB" sz="2400" b="0" i="1" smtClean="0">
                              <a:latin typeface="Cambria Math" panose="02040503050406030204" pitchFamily="18" charset="0"/>
                            </a:rPr>
                            <m:t>3</m:t>
                          </m:r>
                        </m:sup>
                      </m:sSup>
                      <m:r>
                        <a:rPr lang="en-GB" sz="2400" b="0" i="1" smtClean="0">
                          <a:latin typeface="Cambria Math" panose="02040503050406030204" pitchFamily="18" charset="0"/>
                        </a:rPr>
                        <m:t>×</m:t>
                      </m:r>
                      <m:sSup>
                        <m:sSupPr>
                          <m:ctrlPr>
                            <a:rPr lang="en-GB" sz="2400" b="0" i="1" smtClean="0">
                              <a:latin typeface="Cambria Math" panose="02040503050406030204" pitchFamily="18" charset="0"/>
                            </a:rPr>
                          </m:ctrlPr>
                        </m:sSupPr>
                        <m:e>
                          <m:r>
                            <a:rPr lang="en-GB" sz="2400" b="0" i="1" smtClean="0">
                              <a:latin typeface="Cambria Math" panose="02040503050406030204" pitchFamily="18" charset="0"/>
                            </a:rPr>
                            <m:t>2</m:t>
                          </m:r>
                        </m:e>
                        <m:sup>
                          <m:r>
                            <a:rPr lang="en-GB" sz="2400" b="0" i="1" smtClean="0">
                              <a:latin typeface="Cambria Math" panose="02040503050406030204" pitchFamily="18" charset="0"/>
                            </a:rPr>
                            <m:t>4</m:t>
                          </m:r>
                        </m:sup>
                      </m:sSup>
                    </m:oMath>
                    <m:oMath xmlns:m="http://schemas.openxmlformats.org/officeDocument/2006/math">
                      <m:r>
                        <a:rPr lang="en-GB" sz="2400" b="0" i="1" smtClean="0">
                          <a:latin typeface="Cambria Math" panose="02040503050406030204" pitchFamily="18" charset="0"/>
                        </a:rPr>
                        <m:t>=</m:t>
                      </m:r>
                      <m:d>
                        <m:dPr>
                          <m:ctrlPr>
                            <a:rPr lang="en-GB" sz="2400" b="0" i="1" smtClean="0">
                              <a:latin typeface="Cambria Math" panose="02040503050406030204" pitchFamily="18" charset="0"/>
                            </a:rPr>
                          </m:ctrlPr>
                        </m:dPr>
                        <m:e>
                          <m:r>
                            <a:rPr lang="en-GB" sz="2400" b="0" i="1" smtClean="0">
                              <a:latin typeface="Cambria Math" panose="02040503050406030204" pitchFamily="18" charset="0"/>
                            </a:rPr>
                            <m:t>2×2×2</m:t>
                          </m:r>
                        </m:e>
                      </m:d>
                      <m:r>
                        <a:rPr lang="en-GB" sz="2400" b="0" i="1" smtClean="0">
                          <a:latin typeface="Cambria Math" panose="02040503050406030204" pitchFamily="18" charset="0"/>
                        </a:rPr>
                        <m:t>×</m:t>
                      </m:r>
                      <m:d>
                        <m:dPr>
                          <m:ctrlPr>
                            <a:rPr lang="en-GB" sz="2400" b="0" i="1" smtClean="0">
                              <a:latin typeface="Cambria Math" panose="02040503050406030204" pitchFamily="18" charset="0"/>
                            </a:rPr>
                          </m:ctrlPr>
                        </m:dPr>
                        <m:e>
                          <m:r>
                            <a:rPr lang="en-GB" sz="2400" b="0" i="1" smtClean="0">
                              <a:latin typeface="Cambria Math" panose="02040503050406030204" pitchFamily="18" charset="0"/>
                            </a:rPr>
                            <m:t>2×2×2×2</m:t>
                          </m:r>
                        </m:e>
                      </m:d>
                    </m:oMath>
                    <m:oMath xmlns:m="http://schemas.openxmlformats.org/officeDocument/2006/math">
                      <m:r>
                        <a:rPr lang="en-GB" sz="2400" b="0" i="1" smtClean="0">
                          <a:latin typeface="Cambria Math" panose="02040503050406030204" pitchFamily="18" charset="0"/>
                        </a:rPr>
                        <m:t>=</m:t>
                      </m:r>
                      <m:sSup>
                        <m:sSupPr>
                          <m:ctrlPr>
                            <a:rPr lang="en-GB" sz="2400" b="0" i="1" smtClean="0">
                              <a:latin typeface="Cambria Math" panose="02040503050406030204" pitchFamily="18" charset="0"/>
                            </a:rPr>
                          </m:ctrlPr>
                        </m:sSupPr>
                        <m:e>
                          <m:r>
                            <a:rPr lang="en-GB" sz="2400" b="0" i="1" smtClean="0">
                              <a:latin typeface="Cambria Math" panose="02040503050406030204" pitchFamily="18" charset="0"/>
                            </a:rPr>
                            <m:t>2</m:t>
                          </m:r>
                        </m:e>
                        <m:sup>
                          <m:r>
                            <a:rPr lang="en-GB" sz="2400" b="0" i="1" smtClean="0">
                              <a:latin typeface="Cambria Math" panose="02040503050406030204" pitchFamily="18" charset="0"/>
                            </a:rPr>
                            <m:t>7</m:t>
                          </m:r>
                        </m:sup>
                      </m:sSup>
                    </m:oMath>
                  </m:oMathPara>
                </a14:m>
                <a:endParaRPr lang="en-GB" sz="1600" dirty="0"/>
              </a:p>
            </p:txBody>
          </p:sp>
        </mc:Choice>
        <mc:Fallback xmlns="">
          <p:sp>
            <p:nvSpPr>
              <p:cNvPr id="22" name="TextBox 21"/>
              <p:cNvSpPr txBox="1">
                <a:spLocks noRot="1" noChangeAspect="1" noMove="1" noResize="1" noEditPoints="1" noAdjustHandles="1" noChangeArrowheads="1" noChangeShapeType="1" noTextEdit="1"/>
              </p:cNvSpPr>
              <p:nvPr/>
            </p:nvSpPr>
            <p:spPr>
              <a:xfrm>
                <a:off x="4530556" y="1650007"/>
                <a:ext cx="4913352" cy="1200329"/>
              </a:xfrm>
              <a:prstGeom prst="rect">
                <a:avLst/>
              </a:prstGeom>
              <a:blipFill rotWithShape="0">
                <a:blip r:embed="rId5"/>
                <a:stretch>
                  <a:fillRect/>
                </a:stretch>
              </a:blipFill>
            </p:spPr>
            <p:txBody>
              <a:bodyPr/>
              <a:lstStyle/>
              <a:p>
                <a:r>
                  <a:rPr lang="en-GB">
                    <a:noFill/>
                  </a:rPr>
                  <a:t> </a:t>
                </a:r>
              </a:p>
            </p:txBody>
          </p:sp>
        </mc:Fallback>
      </mc:AlternateContent>
      <p:sp>
        <p:nvSpPr>
          <p:cNvPr id="23" name="Rectangle 22"/>
          <p:cNvSpPr/>
          <p:nvPr/>
        </p:nvSpPr>
        <p:spPr>
          <a:xfrm>
            <a:off x="2297529" y="5745367"/>
            <a:ext cx="978327" cy="37676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24" name="Rectangle 23"/>
          <p:cNvSpPr/>
          <p:nvPr/>
        </p:nvSpPr>
        <p:spPr>
          <a:xfrm>
            <a:off x="2524545" y="6127001"/>
            <a:ext cx="978327" cy="37676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25" name="Rectangle 24"/>
          <p:cNvSpPr/>
          <p:nvPr/>
        </p:nvSpPr>
        <p:spPr>
          <a:xfrm>
            <a:off x="6987232" y="6273612"/>
            <a:ext cx="1767985" cy="37676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27" name="Rectangle 26"/>
          <p:cNvSpPr/>
          <p:nvPr/>
        </p:nvSpPr>
        <p:spPr>
          <a:xfrm>
            <a:off x="5252636" y="2022185"/>
            <a:ext cx="3770178" cy="412544"/>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28" name="Rectangle 27"/>
          <p:cNvSpPr/>
          <p:nvPr/>
        </p:nvSpPr>
        <p:spPr>
          <a:xfrm>
            <a:off x="5252636" y="2442748"/>
            <a:ext cx="1047556" cy="412544"/>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29" name="TextBox 28"/>
          <p:cNvSpPr txBox="1"/>
          <p:nvPr/>
        </p:nvSpPr>
        <p:spPr>
          <a:xfrm>
            <a:off x="5544282" y="2869745"/>
            <a:ext cx="3279804" cy="830997"/>
          </a:xfrm>
          <a:prstGeom prst="rect">
            <a:avLst/>
          </a:prstGeom>
          <a:noFill/>
        </p:spPr>
        <p:txBody>
          <a:bodyPr wrap="square" rtlCol="0">
            <a:spAutoFit/>
          </a:bodyPr>
          <a:lstStyle/>
          <a:p>
            <a:r>
              <a:rPr lang="en-GB" sz="1600" dirty="0"/>
              <a:t>Bro Note: This is an example of a ‘law of indices’, which you will learn more about in Year 8.</a:t>
            </a:r>
          </a:p>
        </p:txBody>
      </p:sp>
      <mc:AlternateContent xmlns:mc="http://schemas.openxmlformats.org/markup-compatibility/2006" xmlns:a14="http://schemas.microsoft.com/office/drawing/2010/main">
        <mc:Choice Requires="a14">
          <p:sp>
            <p:nvSpPr>
              <p:cNvPr id="30" name="TextBox 29"/>
              <p:cNvSpPr txBox="1"/>
              <p:nvPr/>
            </p:nvSpPr>
            <p:spPr>
              <a:xfrm>
                <a:off x="6474946" y="3948389"/>
                <a:ext cx="2667910" cy="307777"/>
              </a:xfrm>
              <a:prstGeom prst="rect">
                <a:avLst/>
              </a:prstGeom>
              <a:noFill/>
            </p:spPr>
            <p:txBody>
              <a:bodyPr wrap="square" rtlCol="0">
                <a:spAutoFit/>
              </a:bodyPr>
              <a:lstStyle/>
              <a:p>
                <a:r>
                  <a:rPr lang="en-GB" sz="1400" dirty="0"/>
                  <a:t>Working: </a:t>
                </a:r>
                <a14:m>
                  <m:oMath xmlns:m="http://schemas.openxmlformats.org/officeDocument/2006/math">
                    <m:sSup>
                      <m:sSupPr>
                        <m:ctrlPr>
                          <a:rPr lang="en-GB" sz="1400" b="0" i="1" smtClean="0">
                            <a:latin typeface="Cambria Math" panose="02040503050406030204" pitchFamily="18" charset="0"/>
                          </a:rPr>
                        </m:ctrlPr>
                      </m:sSupPr>
                      <m:e>
                        <m:r>
                          <a:rPr lang="en-GB" sz="1400" b="0" i="1" smtClean="0">
                            <a:latin typeface="Cambria Math" panose="02040503050406030204" pitchFamily="18" charset="0"/>
                          </a:rPr>
                          <m:t>9</m:t>
                        </m:r>
                      </m:e>
                      <m:sup>
                        <m:r>
                          <a:rPr lang="en-GB" sz="1400" b="0" i="1" smtClean="0">
                            <a:latin typeface="Cambria Math" panose="02040503050406030204" pitchFamily="18" charset="0"/>
                          </a:rPr>
                          <m:t>10</m:t>
                        </m:r>
                      </m:sup>
                    </m:sSup>
                    <m:r>
                      <a:rPr lang="en-GB" sz="1400" b="0" i="1" smtClean="0">
                        <a:latin typeface="Cambria Math" panose="02040503050406030204" pitchFamily="18" charset="0"/>
                      </a:rPr>
                      <m:t>=</m:t>
                    </m:r>
                    <m:sSup>
                      <m:sSupPr>
                        <m:ctrlPr>
                          <a:rPr lang="en-GB" sz="1400" b="0" i="1" smtClean="0">
                            <a:latin typeface="Cambria Math" panose="02040503050406030204" pitchFamily="18" charset="0"/>
                          </a:rPr>
                        </m:ctrlPr>
                      </m:sSupPr>
                      <m:e>
                        <m:r>
                          <a:rPr lang="en-GB" sz="1400" b="0" i="1" smtClean="0">
                            <a:latin typeface="Cambria Math" panose="02040503050406030204" pitchFamily="18" charset="0"/>
                          </a:rPr>
                          <m:t>3</m:t>
                        </m:r>
                      </m:e>
                      <m:sup>
                        <m:r>
                          <a:rPr lang="en-GB" sz="1400" b="0" i="1" smtClean="0">
                            <a:latin typeface="Cambria Math" panose="02040503050406030204" pitchFamily="18" charset="0"/>
                          </a:rPr>
                          <m:t>10</m:t>
                        </m:r>
                      </m:sup>
                    </m:sSup>
                    <m:r>
                      <a:rPr lang="en-GB" sz="1400" b="0" i="1" smtClean="0">
                        <a:latin typeface="Cambria Math" panose="02040503050406030204" pitchFamily="18" charset="0"/>
                      </a:rPr>
                      <m:t>×</m:t>
                    </m:r>
                    <m:sSup>
                      <m:sSupPr>
                        <m:ctrlPr>
                          <a:rPr lang="en-GB" sz="1400" b="0" i="1" smtClean="0">
                            <a:latin typeface="Cambria Math" panose="02040503050406030204" pitchFamily="18" charset="0"/>
                          </a:rPr>
                        </m:ctrlPr>
                      </m:sSupPr>
                      <m:e>
                        <m:r>
                          <a:rPr lang="en-GB" sz="1400" b="0" i="1" smtClean="0">
                            <a:latin typeface="Cambria Math" panose="02040503050406030204" pitchFamily="18" charset="0"/>
                          </a:rPr>
                          <m:t>3</m:t>
                        </m:r>
                      </m:e>
                      <m:sup>
                        <m:r>
                          <a:rPr lang="en-GB" sz="1400" b="0" i="1" smtClean="0">
                            <a:latin typeface="Cambria Math" panose="02040503050406030204" pitchFamily="18" charset="0"/>
                          </a:rPr>
                          <m:t>10</m:t>
                        </m:r>
                      </m:sup>
                    </m:sSup>
                    <m:r>
                      <a:rPr lang="en-GB" sz="1400" b="0" i="1" smtClean="0">
                        <a:latin typeface="Cambria Math" panose="02040503050406030204" pitchFamily="18" charset="0"/>
                      </a:rPr>
                      <m:t>=</m:t>
                    </m:r>
                    <m:sSup>
                      <m:sSupPr>
                        <m:ctrlPr>
                          <a:rPr lang="en-GB" sz="1400" b="0" i="1" smtClean="0">
                            <a:latin typeface="Cambria Math" panose="02040503050406030204" pitchFamily="18" charset="0"/>
                          </a:rPr>
                        </m:ctrlPr>
                      </m:sSupPr>
                      <m:e>
                        <m:r>
                          <a:rPr lang="en-GB" sz="1400" b="0" i="1" smtClean="0">
                            <a:latin typeface="Cambria Math" panose="02040503050406030204" pitchFamily="18" charset="0"/>
                          </a:rPr>
                          <m:t>3</m:t>
                        </m:r>
                      </m:e>
                      <m:sup>
                        <m:r>
                          <a:rPr lang="en-GB" sz="1400" b="0" i="1" smtClean="0">
                            <a:latin typeface="Cambria Math" panose="02040503050406030204" pitchFamily="18" charset="0"/>
                          </a:rPr>
                          <m:t>20</m:t>
                        </m:r>
                      </m:sup>
                    </m:sSup>
                  </m:oMath>
                </a14:m>
                <a:endParaRPr lang="en-GB" sz="1400" dirty="0"/>
              </a:p>
            </p:txBody>
          </p:sp>
        </mc:Choice>
        <mc:Fallback xmlns="">
          <p:sp>
            <p:nvSpPr>
              <p:cNvPr id="30" name="TextBox 29"/>
              <p:cNvSpPr txBox="1">
                <a:spLocks noRot="1" noChangeAspect="1" noMove="1" noResize="1" noEditPoints="1" noAdjustHandles="1" noChangeArrowheads="1" noChangeShapeType="1" noTextEdit="1"/>
              </p:cNvSpPr>
              <p:nvPr/>
            </p:nvSpPr>
            <p:spPr>
              <a:xfrm>
                <a:off x="6474946" y="3948389"/>
                <a:ext cx="2667910" cy="307777"/>
              </a:xfrm>
              <a:prstGeom prst="rect">
                <a:avLst/>
              </a:prstGeom>
              <a:blipFill rotWithShape="0">
                <a:blip r:embed="rId6"/>
                <a:stretch>
                  <a:fillRect l="-685" t="-2000" b="-22000"/>
                </a:stretch>
              </a:blipFill>
            </p:spPr>
            <p:txBody>
              <a:bodyPr/>
              <a:lstStyle/>
              <a:p>
                <a:r>
                  <a:rPr lang="en-GB">
                    <a:noFill/>
                  </a:rPr>
                  <a:t> </a:t>
                </a:r>
              </a:p>
            </p:txBody>
          </p:sp>
        </mc:Fallback>
      </mc:AlternateContent>
      <p:cxnSp>
        <p:nvCxnSpPr>
          <p:cNvPr id="32" name="Straight Arrow Connector 31"/>
          <p:cNvCxnSpPr/>
          <p:nvPr/>
        </p:nvCxnSpPr>
        <p:spPr>
          <a:xfrm flipH="1">
            <a:off x="7452320" y="4221088"/>
            <a:ext cx="759524" cy="29621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69906838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7"/>
                                        </p:tgtEl>
                                      </p:cBhvr>
                                    </p:animEffect>
                                    <p:set>
                                      <p:cBhvr>
                                        <p:cTn id="7" dur="1" fill="hold">
                                          <p:stCondLst>
                                            <p:cond delay="499"/>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8"/>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grpId="0" nodeType="clickEffect">
                                  <p:stCondLst>
                                    <p:cond delay="0"/>
                                  </p:stCondLst>
                                  <p:childTnLst>
                                    <p:animEffect transition="out" filter="fade">
                                      <p:cBhvr>
                                        <p:cTn id="12" dur="500"/>
                                        <p:tgtEl>
                                          <p:spTgt spid="8"/>
                                        </p:tgtEl>
                                      </p:cBhvr>
                                    </p:animEffect>
                                    <p:set>
                                      <p:cBhvr>
                                        <p:cTn id="13" dur="1" fill="hold">
                                          <p:stCondLst>
                                            <p:cond delay="499"/>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4" restart="whenNotActive" fill="hold" evtFilter="cancelBubble" nodeType="interactiveSeq">
                <p:stCondLst>
                  <p:cond evt="onClick" delay="0">
                    <p:tgtEl>
                      <p:spTgt spid="9"/>
                    </p:tgtEl>
                  </p:cond>
                </p:stCondLst>
                <p:endSync evt="end" delay="0">
                  <p:rtn val="all"/>
                </p:endSync>
                <p:childTnLst>
                  <p:par>
                    <p:cTn id="15" fill="hold">
                      <p:stCondLst>
                        <p:cond delay="0"/>
                      </p:stCondLst>
                      <p:childTnLst>
                        <p:par>
                          <p:cTn id="16" fill="hold">
                            <p:stCondLst>
                              <p:cond delay="0"/>
                            </p:stCondLst>
                            <p:childTnLst>
                              <p:par>
                                <p:cTn id="17" presetID="10" presetClass="exit" presetSubtype="0" fill="hold" grpId="0" nodeType="clickEffect">
                                  <p:stCondLst>
                                    <p:cond delay="0"/>
                                  </p:stCondLst>
                                  <p:childTnLst>
                                    <p:animEffect transition="out" filter="fade">
                                      <p:cBhvr>
                                        <p:cTn id="18" dur="500"/>
                                        <p:tgtEl>
                                          <p:spTgt spid="9"/>
                                        </p:tgtEl>
                                      </p:cBhvr>
                                    </p:animEffect>
                                    <p:set>
                                      <p:cBhvr>
                                        <p:cTn id="19" dur="1" fill="hold">
                                          <p:stCondLst>
                                            <p:cond delay="499"/>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20" restart="whenNotActive" fill="hold" evtFilter="cancelBubble" nodeType="interactiveSeq">
                <p:stCondLst>
                  <p:cond evt="onClick" delay="0">
                    <p:tgtEl>
                      <p:spTgt spid="13"/>
                    </p:tgtEl>
                  </p:cond>
                </p:stCondLst>
                <p:endSync evt="end" delay="0">
                  <p:rtn val="all"/>
                </p:endSync>
                <p:childTnLst>
                  <p:par>
                    <p:cTn id="21" fill="hold">
                      <p:stCondLst>
                        <p:cond delay="0"/>
                      </p:stCondLst>
                      <p:childTnLst>
                        <p:par>
                          <p:cTn id="22" fill="hold">
                            <p:stCondLst>
                              <p:cond delay="0"/>
                            </p:stCondLst>
                            <p:childTnLst>
                              <p:par>
                                <p:cTn id="23" presetID="10" presetClass="exit" presetSubtype="0" fill="hold" grpId="0" nodeType="clickEffect">
                                  <p:stCondLst>
                                    <p:cond delay="0"/>
                                  </p:stCondLst>
                                  <p:childTnLst>
                                    <p:animEffect transition="out" filter="fade">
                                      <p:cBhvr>
                                        <p:cTn id="24" dur="500"/>
                                        <p:tgtEl>
                                          <p:spTgt spid="13"/>
                                        </p:tgtEl>
                                      </p:cBhvr>
                                    </p:animEffect>
                                    <p:set>
                                      <p:cBhvr>
                                        <p:cTn id="25" dur="1" fill="hold">
                                          <p:stCondLst>
                                            <p:cond delay="499"/>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26" restart="whenNotActive" fill="hold" evtFilter="cancelBubble" nodeType="interactiveSeq">
                <p:stCondLst>
                  <p:cond evt="onClick" delay="0">
                    <p:tgtEl>
                      <p:spTgt spid="14"/>
                    </p:tgtEl>
                  </p:cond>
                </p:stCondLst>
                <p:endSync evt="end" delay="0">
                  <p:rtn val="all"/>
                </p:endSync>
                <p:childTnLst>
                  <p:par>
                    <p:cTn id="27" fill="hold">
                      <p:stCondLst>
                        <p:cond delay="0"/>
                      </p:stCondLst>
                      <p:childTnLst>
                        <p:par>
                          <p:cTn id="28" fill="hold">
                            <p:stCondLst>
                              <p:cond delay="0"/>
                            </p:stCondLst>
                            <p:childTnLst>
                              <p:par>
                                <p:cTn id="29" presetID="10" presetClass="exit" presetSubtype="0" fill="hold" grpId="0" nodeType="clickEffect">
                                  <p:stCondLst>
                                    <p:cond delay="0"/>
                                  </p:stCondLst>
                                  <p:childTnLst>
                                    <p:animEffect transition="out" filter="fade">
                                      <p:cBhvr>
                                        <p:cTn id="30" dur="500"/>
                                        <p:tgtEl>
                                          <p:spTgt spid="14"/>
                                        </p:tgtEl>
                                      </p:cBhvr>
                                    </p:animEffect>
                                    <p:set>
                                      <p:cBhvr>
                                        <p:cTn id="31" dur="1" fill="hold">
                                          <p:stCondLst>
                                            <p:cond delay="499"/>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32" restart="whenNotActive" fill="hold" evtFilter="cancelBubble" nodeType="interactiveSeq">
                <p:stCondLst>
                  <p:cond evt="onClick" delay="0">
                    <p:tgtEl>
                      <p:spTgt spid="15"/>
                    </p:tgtEl>
                  </p:cond>
                </p:stCondLst>
                <p:endSync evt="end" delay="0">
                  <p:rtn val="all"/>
                </p:endSync>
                <p:childTnLst>
                  <p:par>
                    <p:cTn id="33" fill="hold">
                      <p:stCondLst>
                        <p:cond delay="0"/>
                      </p:stCondLst>
                      <p:childTnLst>
                        <p:par>
                          <p:cTn id="34" fill="hold">
                            <p:stCondLst>
                              <p:cond delay="0"/>
                            </p:stCondLst>
                            <p:childTnLst>
                              <p:par>
                                <p:cTn id="35" presetID="10" presetClass="exit" presetSubtype="0" fill="hold" grpId="0" nodeType="clickEffect">
                                  <p:stCondLst>
                                    <p:cond delay="0"/>
                                  </p:stCondLst>
                                  <p:childTnLst>
                                    <p:animEffect transition="out" filter="fade">
                                      <p:cBhvr>
                                        <p:cTn id="36" dur="500"/>
                                        <p:tgtEl>
                                          <p:spTgt spid="15"/>
                                        </p:tgtEl>
                                      </p:cBhvr>
                                    </p:animEffect>
                                    <p:set>
                                      <p:cBhvr>
                                        <p:cTn id="37" dur="1" fill="hold">
                                          <p:stCondLst>
                                            <p:cond delay="499"/>
                                          </p:stCondLst>
                                        </p:cTn>
                                        <p:tgtEl>
                                          <p:spTgt spid="15"/>
                                        </p:tgtEl>
                                        <p:attrNameLst>
                                          <p:attrName>style.visibility</p:attrName>
                                        </p:attrNameLst>
                                      </p:cBhvr>
                                      <p:to>
                                        <p:strVal val="hidden"/>
                                      </p:to>
                                    </p:set>
                                  </p:childTnLst>
                                </p:cTn>
                              </p:par>
                            </p:childTnLst>
                          </p:cTn>
                        </p:par>
                      </p:childTnLst>
                    </p:cTn>
                  </p:par>
                </p:childTnLst>
              </p:cTn>
              <p:nextCondLst>
                <p:cond evt="onClick" delay="0">
                  <p:tgtEl>
                    <p:spTgt spid="15"/>
                  </p:tgtEl>
                </p:cond>
              </p:nextCondLst>
            </p:seq>
            <p:seq concurrent="1" nextAc="seek">
              <p:cTn id="38" restart="whenNotActive" fill="hold" evtFilter="cancelBubble" nodeType="interactiveSeq">
                <p:stCondLst>
                  <p:cond evt="onClick" delay="0">
                    <p:tgtEl>
                      <p:spTgt spid="16"/>
                    </p:tgtEl>
                  </p:cond>
                </p:stCondLst>
                <p:endSync evt="end" delay="0">
                  <p:rtn val="all"/>
                </p:endSync>
                <p:childTnLst>
                  <p:par>
                    <p:cTn id="39" fill="hold">
                      <p:stCondLst>
                        <p:cond delay="0"/>
                      </p:stCondLst>
                      <p:childTnLst>
                        <p:par>
                          <p:cTn id="40" fill="hold">
                            <p:stCondLst>
                              <p:cond delay="0"/>
                            </p:stCondLst>
                            <p:childTnLst>
                              <p:par>
                                <p:cTn id="41" presetID="10" presetClass="exit" presetSubtype="0" fill="hold" grpId="0" nodeType="clickEffect">
                                  <p:stCondLst>
                                    <p:cond delay="0"/>
                                  </p:stCondLst>
                                  <p:childTnLst>
                                    <p:animEffect transition="out" filter="fade">
                                      <p:cBhvr>
                                        <p:cTn id="42" dur="500"/>
                                        <p:tgtEl>
                                          <p:spTgt spid="16"/>
                                        </p:tgtEl>
                                      </p:cBhvr>
                                    </p:animEffect>
                                    <p:set>
                                      <p:cBhvr>
                                        <p:cTn id="43" dur="1" fill="hold">
                                          <p:stCondLst>
                                            <p:cond delay="499"/>
                                          </p:stCondLst>
                                        </p:cTn>
                                        <p:tgtEl>
                                          <p:spTgt spid="16"/>
                                        </p:tgtEl>
                                        <p:attrNameLst>
                                          <p:attrName>style.visibility</p:attrName>
                                        </p:attrNameLst>
                                      </p:cBhvr>
                                      <p:to>
                                        <p:strVal val="hidden"/>
                                      </p:to>
                                    </p:set>
                                  </p:childTnLst>
                                </p:cTn>
                              </p:par>
                            </p:childTnLst>
                          </p:cTn>
                        </p:par>
                      </p:childTnLst>
                    </p:cTn>
                  </p:par>
                </p:childTnLst>
              </p:cTn>
              <p:nextCondLst>
                <p:cond evt="onClick" delay="0">
                  <p:tgtEl>
                    <p:spTgt spid="16"/>
                  </p:tgtEl>
                </p:cond>
              </p:nextCondLst>
            </p:seq>
            <p:seq concurrent="1" nextAc="seek">
              <p:cTn id="44" restart="whenNotActive" fill="hold" evtFilter="cancelBubble" nodeType="interactiveSeq">
                <p:stCondLst>
                  <p:cond evt="onClick" delay="0">
                    <p:tgtEl>
                      <p:spTgt spid="17"/>
                    </p:tgtEl>
                  </p:cond>
                </p:stCondLst>
                <p:endSync evt="end" delay="0">
                  <p:rtn val="all"/>
                </p:endSync>
                <p:childTnLst>
                  <p:par>
                    <p:cTn id="45" fill="hold">
                      <p:stCondLst>
                        <p:cond delay="0"/>
                      </p:stCondLst>
                      <p:childTnLst>
                        <p:par>
                          <p:cTn id="46" fill="hold">
                            <p:stCondLst>
                              <p:cond delay="0"/>
                            </p:stCondLst>
                            <p:childTnLst>
                              <p:par>
                                <p:cTn id="47" presetID="10" presetClass="exit" presetSubtype="0" fill="hold" grpId="0" nodeType="clickEffect">
                                  <p:stCondLst>
                                    <p:cond delay="0"/>
                                  </p:stCondLst>
                                  <p:childTnLst>
                                    <p:animEffect transition="out" filter="fade">
                                      <p:cBhvr>
                                        <p:cTn id="48" dur="500"/>
                                        <p:tgtEl>
                                          <p:spTgt spid="17"/>
                                        </p:tgtEl>
                                      </p:cBhvr>
                                    </p:animEffect>
                                    <p:set>
                                      <p:cBhvr>
                                        <p:cTn id="49" dur="1" fill="hold">
                                          <p:stCondLst>
                                            <p:cond delay="499"/>
                                          </p:stCondLst>
                                        </p:cTn>
                                        <p:tgtEl>
                                          <p:spTgt spid="17"/>
                                        </p:tgtEl>
                                        <p:attrNameLst>
                                          <p:attrName>style.visibility</p:attrName>
                                        </p:attrNameLst>
                                      </p:cBhvr>
                                      <p:to>
                                        <p:strVal val="hidden"/>
                                      </p:to>
                                    </p:set>
                                  </p:childTnLst>
                                </p:cTn>
                              </p:par>
                            </p:childTnLst>
                          </p:cTn>
                        </p:par>
                        <p:par>
                          <p:cTn id="50" fill="hold">
                            <p:stCondLst>
                              <p:cond delay="500"/>
                            </p:stCondLst>
                            <p:childTnLst>
                              <p:par>
                                <p:cTn id="51" presetID="10" presetClass="entr" presetSubtype="0" fill="hold" nodeType="afterEffect">
                                  <p:stCondLst>
                                    <p:cond delay="0"/>
                                  </p:stCondLst>
                                  <p:childTnLst>
                                    <p:set>
                                      <p:cBhvr>
                                        <p:cTn id="52" dur="1" fill="hold">
                                          <p:stCondLst>
                                            <p:cond delay="0"/>
                                          </p:stCondLst>
                                        </p:cTn>
                                        <p:tgtEl>
                                          <p:spTgt spid="32"/>
                                        </p:tgtEl>
                                        <p:attrNameLst>
                                          <p:attrName>style.visibility</p:attrName>
                                        </p:attrNameLst>
                                      </p:cBhvr>
                                      <p:to>
                                        <p:strVal val="visible"/>
                                      </p:to>
                                    </p:set>
                                    <p:animEffect transition="in" filter="fade">
                                      <p:cBhvr>
                                        <p:cTn id="53" dur="500"/>
                                        <p:tgtEl>
                                          <p:spTgt spid="32"/>
                                        </p:tgtEl>
                                      </p:cBhvr>
                                    </p:animEffect>
                                  </p:childTnLst>
                                </p:cTn>
                              </p:par>
                              <p:par>
                                <p:cTn id="54" presetID="10" presetClass="entr" presetSubtype="0" fill="hold" grpId="0" nodeType="withEffect">
                                  <p:stCondLst>
                                    <p:cond delay="0"/>
                                  </p:stCondLst>
                                  <p:childTnLst>
                                    <p:set>
                                      <p:cBhvr>
                                        <p:cTn id="55" dur="1" fill="hold">
                                          <p:stCondLst>
                                            <p:cond delay="0"/>
                                          </p:stCondLst>
                                        </p:cTn>
                                        <p:tgtEl>
                                          <p:spTgt spid="30"/>
                                        </p:tgtEl>
                                        <p:attrNameLst>
                                          <p:attrName>style.visibility</p:attrName>
                                        </p:attrNameLst>
                                      </p:cBhvr>
                                      <p:to>
                                        <p:strVal val="visible"/>
                                      </p:to>
                                    </p:set>
                                    <p:animEffect transition="in" filter="fade">
                                      <p:cBhvr>
                                        <p:cTn id="56" dur="500"/>
                                        <p:tgtEl>
                                          <p:spTgt spid="30"/>
                                        </p:tgtEl>
                                      </p:cBhvr>
                                    </p:animEffect>
                                  </p:childTnLst>
                                </p:cTn>
                              </p:par>
                            </p:childTnLst>
                          </p:cTn>
                        </p:par>
                      </p:childTnLst>
                    </p:cTn>
                  </p:par>
                </p:childTnLst>
              </p:cTn>
              <p:nextCondLst>
                <p:cond evt="onClick" delay="0">
                  <p:tgtEl>
                    <p:spTgt spid="17"/>
                  </p:tgtEl>
                </p:cond>
              </p:nextCondLst>
            </p:seq>
            <p:seq concurrent="1" nextAc="seek">
              <p:cTn id="57" restart="whenNotActive" fill="hold" evtFilter="cancelBubble" nodeType="interactiveSeq">
                <p:stCondLst>
                  <p:cond evt="onClick" delay="0">
                    <p:tgtEl>
                      <p:spTgt spid="18"/>
                    </p:tgtEl>
                  </p:cond>
                </p:stCondLst>
                <p:endSync evt="end" delay="0">
                  <p:rtn val="all"/>
                </p:endSync>
                <p:childTnLst>
                  <p:par>
                    <p:cTn id="58" fill="hold">
                      <p:stCondLst>
                        <p:cond delay="0"/>
                      </p:stCondLst>
                      <p:childTnLst>
                        <p:par>
                          <p:cTn id="59" fill="hold">
                            <p:stCondLst>
                              <p:cond delay="0"/>
                            </p:stCondLst>
                            <p:childTnLst>
                              <p:par>
                                <p:cTn id="60" presetID="10" presetClass="exit" presetSubtype="0" fill="hold" grpId="0" nodeType="clickEffect">
                                  <p:stCondLst>
                                    <p:cond delay="0"/>
                                  </p:stCondLst>
                                  <p:childTnLst>
                                    <p:animEffect transition="out" filter="fade">
                                      <p:cBhvr>
                                        <p:cTn id="61" dur="500"/>
                                        <p:tgtEl>
                                          <p:spTgt spid="18"/>
                                        </p:tgtEl>
                                      </p:cBhvr>
                                    </p:animEffect>
                                    <p:set>
                                      <p:cBhvr>
                                        <p:cTn id="62" dur="1" fill="hold">
                                          <p:stCondLst>
                                            <p:cond delay="499"/>
                                          </p:stCondLst>
                                        </p:cTn>
                                        <p:tgtEl>
                                          <p:spTgt spid="18"/>
                                        </p:tgtEl>
                                        <p:attrNameLst>
                                          <p:attrName>style.visibility</p:attrName>
                                        </p:attrNameLst>
                                      </p:cBhvr>
                                      <p:to>
                                        <p:strVal val="hidden"/>
                                      </p:to>
                                    </p:set>
                                  </p:childTnLst>
                                </p:cTn>
                              </p:par>
                            </p:childTnLst>
                          </p:cTn>
                        </p:par>
                      </p:childTnLst>
                    </p:cTn>
                  </p:par>
                </p:childTnLst>
              </p:cTn>
              <p:nextCondLst>
                <p:cond evt="onClick" delay="0">
                  <p:tgtEl>
                    <p:spTgt spid="18"/>
                  </p:tgtEl>
                </p:cond>
              </p:nextCondLst>
            </p:seq>
            <p:seq concurrent="1" nextAc="seek">
              <p:cTn id="63" restart="whenNotActive" fill="hold" evtFilter="cancelBubble" nodeType="interactiveSeq">
                <p:stCondLst>
                  <p:cond evt="onClick" delay="0">
                    <p:tgtEl>
                      <p:spTgt spid="19"/>
                    </p:tgtEl>
                  </p:cond>
                </p:stCondLst>
                <p:endSync evt="end" delay="0">
                  <p:rtn val="all"/>
                </p:endSync>
                <p:childTnLst>
                  <p:par>
                    <p:cTn id="64" fill="hold">
                      <p:stCondLst>
                        <p:cond delay="0"/>
                      </p:stCondLst>
                      <p:childTnLst>
                        <p:par>
                          <p:cTn id="65" fill="hold">
                            <p:stCondLst>
                              <p:cond delay="0"/>
                            </p:stCondLst>
                            <p:childTnLst>
                              <p:par>
                                <p:cTn id="66" presetID="10" presetClass="exit" presetSubtype="0" fill="hold" grpId="0" nodeType="clickEffect">
                                  <p:stCondLst>
                                    <p:cond delay="0"/>
                                  </p:stCondLst>
                                  <p:childTnLst>
                                    <p:animEffect transition="out" filter="fade">
                                      <p:cBhvr>
                                        <p:cTn id="67" dur="500"/>
                                        <p:tgtEl>
                                          <p:spTgt spid="19"/>
                                        </p:tgtEl>
                                      </p:cBhvr>
                                    </p:animEffect>
                                    <p:set>
                                      <p:cBhvr>
                                        <p:cTn id="68" dur="1" fill="hold">
                                          <p:stCondLst>
                                            <p:cond delay="499"/>
                                          </p:stCondLst>
                                        </p:cTn>
                                        <p:tgtEl>
                                          <p:spTgt spid="19"/>
                                        </p:tgtEl>
                                        <p:attrNameLst>
                                          <p:attrName>style.visibility</p:attrName>
                                        </p:attrNameLst>
                                      </p:cBhvr>
                                      <p:to>
                                        <p:strVal val="hidden"/>
                                      </p:to>
                                    </p:set>
                                  </p:childTnLst>
                                </p:cTn>
                              </p:par>
                            </p:childTnLst>
                          </p:cTn>
                        </p:par>
                      </p:childTnLst>
                    </p:cTn>
                  </p:par>
                </p:childTnLst>
              </p:cTn>
              <p:nextCondLst>
                <p:cond evt="onClick" delay="0">
                  <p:tgtEl>
                    <p:spTgt spid="19"/>
                  </p:tgtEl>
                </p:cond>
              </p:nextCondLst>
            </p:seq>
            <p:seq concurrent="1" nextAc="seek">
              <p:cTn id="69" restart="whenNotActive" fill="hold" evtFilter="cancelBubble" nodeType="interactiveSeq">
                <p:stCondLst>
                  <p:cond evt="onClick" delay="0">
                    <p:tgtEl>
                      <p:spTgt spid="20"/>
                    </p:tgtEl>
                  </p:cond>
                </p:stCondLst>
                <p:endSync evt="end" delay="0">
                  <p:rtn val="all"/>
                </p:endSync>
                <p:childTnLst>
                  <p:par>
                    <p:cTn id="70" fill="hold">
                      <p:stCondLst>
                        <p:cond delay="0"/>
                      </p:stCondLst>
                      <p:childTnLst>
                        <p:par>
                          <p:cTn id="71" fill="hold">
                            <p:stCondLst>
                              <p:cond delay="0"/>
                            </p:stCondLst>
                            <p:childTnLst>
                              <p:par>
                                <p:cTn id="72" presetID="10" presetClass="exit" presetSubtype="0" fill="hold" grpId="0" nodeType="clickEffect">
                                  <p:stCondLst>
                                    <p:cond delay="0"/>
                                  </p:stCondLst>
                                  <p:childTnLst>
                                    <p:animEffect transition="out" filter="fade">
                                      <p:cBhvr>
                                        <p:cTn id="73" dur="500"/>
                                        <p:tgtEl>
                                          <p:spTgt spid="20"/>
                                        </p:tgtEl>
                                      </p:cBhvr>
                                    </p:animEffect>
                                    <p:set>
                                      <p:cBhvr>
                                        <p:cTn id="74" dur="1" fill="hold">
                                          <p:stCondLst>
                                            <p:cond delay="499"/>
                                          </p:stCondLst>
                                        </p:cTn>
                                        <p:tgtEl>
                                          <p:spTgt spid="20"/>
                                        </p:tgtEl>
                                        <p:attrNameLst>
                                          <p:attrName>style.visibility</p:attrName>
                                        </p:attrNameLst>
                                      </p:cBhvr>
                                      <p:to>
                                        <p:strVal val="hidden"/>
                                      </p:to>
                                    </p:set>
                                  </p:childTnLst>
                                </p:cTn>
                              </p:par>
                            </p:childTnLst>
                          </p:cTn>
                        </p:par>
                      </p:childTnLst>
                    </p:cTn>
                  </p:par>
                </p:childTnLst>
              </p:cTn>
              <p:nextCondLst>
                <p:cond evt="onClick" delay="0">
                  <p:tgtEl>
                    <p:spTgt spid="20"/>
                  </p:tgtEl>
                </p:cond>
              </p:nextCondLst>
            </p:seq>
            <p:seq concurrent="1" nextAc="seek">
              <p:cTn id="75" restart="whenNotActive" fill="hold" evtFilter="cancelBubble" nodeType="interactiveSeq">
                <p:stCondLst>
                  <p:cond evt="onClick" delay="0">
                    <p:tgtEl>
                      <p:spTgt spid="21"/>
                    </p:tgtEl>
                  </p:cond>
                </p:stCondLst>
                <p:endSync evt="end" delay="0">
                  <p:rtn val="all"/>
                </p:endSync>
                <p:childTnLst>
                  <p:par>
                    <p:cTn id="76" fill="hold">
                      <p:stCondLst>
                        <p:cond delay="0"/>
                      </p:stCondLst>
                      <p:childTnLst>
                        <p:par>
                          <p:cTn id="77" fill="hold">
                            <p:stCondLst>
                              <p:cond delay="0"/>
                            </p:stCondLst>
                            <p:childTnLst>
                              <p:par>
                                <p:cTn id="78" presetID="10" presetClass="exit" presetSubtype="0" fill="hold" grpId="0" nodeType="clickEffect">
                                  <p:stCondLst>
                                    <p:cond delay="0"/>
                                  </p:stCondLst>
                                  <p:childTnLst>
                                    <p:animEffect transition="out" filter="fade">
                                      <p:cBhvr>
                                        <p:cTn id="79" dur="500"/>
                                        <p:tgtEl>
                                          <p:spTgt spid="21"/>
                                        </p:tgtEl>
                                      </p:cBhvr>
                                    </p:animEffect>
                                    <p:set>
                                      <p:cBhvr>
                                        <p:cTn id="80" dur="1" fill="hold">
                                          <p:stCondLst>
                                            <p:cond delay="499"/>
                                          </p:stCondLst>
                                        </p:cTn>
                                        <p:tgtEl>
                                          <p:spTgt spid="21"/>
                                        </p:tgtEl>
                                        <p:attrNameLst>
                                          <p:attrName>style.visibility</p:attrName>
                                        </p:attrNameLst>
                                      </p:cBhvr>
                                      <p:to>
                                        <p:strVal val="hidden"/>
                                      </p:to>
                                    </p:set>
                                  </p:childTnLst>
                                </p:cTn>
                              </p:par>
                            </p:childTnLst>
                          </p:cTn>
                        </p:par>
                      </p:childTnLst>
                    </p:cTn>
                  </p:par>
                </p:childTnLst>
              </p:cTn>
              <p:nextCondLst>
                <p:cond evt="onClick" delay="0">
                  <p:tgtEl>
                    <p:spTgt spid="21"/>
                  </p:tgtEl>
                </p:cond>
              </p:nextCondLst>
            </p:seq>
            <p:seq concurrent="1" nextAc="seek">
              <p:cTn id="81" restart="whenNotActive" fill="hold" evtFilter="cancelBubble" nodeType="interactiveSeq">
                <p:stCondLst>
                  <p:cond evt="onClick" delay="0">
                    <p:tgtEl>
                      <p:spTgt spid="23"/>
                    </p:tgtEl>
                  </p:cond>
                </p:stCondLst>
                <p:endSync evt="end" delay="0">
                  <p:rtn val="all"/>
                </p:endSync>
                <p:childTnLst>
                  <p:par>
                    <p:cTn id="82" fill="hold">
                      <p:stCondLst>
                        <p:cond delay="0"/>
                      </p:stCondLst>
                      <p:childTnLst>
                        <p:par>
                          <p:cTn id="83" fill="hold">
                            <p:stCondLst>
                              <p:cond delay="0"/>
                            </p:stCondLst>
                            <p:childTnLst>
                              <p:par>
                                <p:cTn id="84" presetID="10" presetClass="exit" presetSubtype="0" fill="hold" grpId="0" nodeType="clickEffect">
                                  <p:stCondLst>
                                    <p:cond delay="0"/>
                                  </p:stCondLst>
                                  <p:childTnLst>
                                    <p:animEffect transition="out" filter="fade">
                                      <p:cBhvr>
                                        <p:cTn id="85" dur="500"/>
                                        <p:tgtEl>
                                          <p:spTgt spid="23"/>
                                        </p:tgtEl>
                                      </p:cBhvr>
                                    </p:animEffect>
                                    <p:set>
                                      <p:cBhvr>
                                        <p:cTn id="86" dur="1" fill="hold">
                                          <p:stCondLst>
                                            <p:cond delay="499"/>
                                          </p:stCondLst>
                                        </p:cTn>
                                        <p:tgtEl>
                                          <p:spTgt spid="23"/>
                                        </p:tgtEl>
                                        <p:attrNameLst>
                                          <p:attrName>style.visibility</p:attrName>
                                        </p:attrNameLst>
                                      </p:cBhvr>
                                      <p:to>
                                        <p:strVal val="hidden"/>
                                      </p:to>
                                    </p:set>
                                  </p:childTnLst>
                                </p:cTn>
                              </p:par>
                            </p:childTnLst>
                          </p:cTn>
                        </p:par>
                      </p:childTnLst>
                    </p:cTn>
                  </p:par>
                </p:childTnLst>
              </p:cTn>
              <p:nextCondLst>
                <p:cond evt="onClick" delay="0">
                  <p:tgtEl>
                    <p:spTgt spid="23"/>
                  </p:tgtEl>
                </p:cond>
              </p:nextCondLst>
            </p:seq>
            <p:seq concurrent="1" nextAc="seek">
              <p:cTn id="87" restart="whenNotActive" fill="hold" evtFilter="cancelBubble" nodeType="interactiveSeq">
                <p:stCondLst>
                  <p:cond evt="onClick" delay="0">
                    <p:tgtEl>
                      <p:spTgt spid="24"/>
                    </p:tgtEl>
                  </p:cond>
                </p:stCondLst>
                <p:endSync evt="end" delay="0">
                  <p:rtn val="all"/>
                </p:endSync>
                <p:childTnLst>
                  <p:par>
                    <p:cTn id="88" fill="hold">
                      <p:stCondLst>
                        <p:cond delay="0"/>
                      </p:stCondLst>
                      <p:childTnLst>
                        <p:par>
                          <p:cTn id="89" fill="hold">
                            <p:stCondLst>
                              <p:cond delay="0"/>
                            </p:stCondLst>
                            <p:childTnLst>
                              <p:par>
                                <p:cTn id="90" presetID="10" presetClass="exit" presetSubtype="0" fill="hold" grpId="0" nodeType="clickEffect">
                                  <p:stCondLst>
                                    <p:cond delay="0"/>
                                  </p:stCondLst>
                                  <p:childTnLst>
                                    <p:animEffect transition="out" filter="fade">
                                      <p:cBhvr>
                                        <p:cTn id="91" dur="500"/>
                                        <p:tgtEl>
                                          <p:spTgt spid="24"/>
                                        </p:tgtEl>
                                      </p:cBhvr>
                                    </p:animEffect>
                                    <p:set>
                                      <p:cBhvr>
                                        <p:cTn id="92" dur="1" fill="hold">
                                          <p:stCondLst>
                                            <p:cond delay="499"/>
                                          </p:stCondLst>
                                        </p:cTn>
                                        <p:tgtEl>
                                          <p:spTgt spid="24"/>
                                        </p:tgtEl>
                                        <p:attrNameLst>
                                          <p:attrName>style.visibility</p:attrName>
                                        </p:attrNameLst>
                                      </p:cBhvr>
                                      <p:to>
                                        <p:strVal val="hidden"/>
                                      </p:to>
                                    </p:set>
                                  </p:childTnLst>
                                </p:cTn>
                              </p:par>
                            </p:childTnLst>
                          </p:cTn>
                        </p:par>
                      </p:childTnLst>
                    </p:cTn>
                  </p:par>
                </p:childTnLst>
              </p:cTn>
              <p:nextCondLst>
                <p:cond evt="onClick" delay="0">
                  <p:tgtEl>
                    <p:spTgt spid="24"/>
                  </p:tgtEl>
                </p:cond>
              </p:nextCondLst>
            </p:seq>
            <p:seq concurrent="1" nextAc="seek">
              <p:cTn id="93" restart="whenNotActive" fill="hold" evtFilter="cancelBubble" nodeType="interactiveSeq">
                <p:stCondLst>
                  <p:cond evt="onClick" delay="0">
                    <p:tgtEl>
                      <p:spTgt spid="25"/>
                    </p:tgtEl>
                  </p:cond>
                </p:stCondLst>
                <p:endSync evt="end" delay="0">
                  <p:rtn val="all"/>
                </p:endSync>
                <p:childTnLst>
                  <p:par>
                    <p:cTn id="94" fill="hold">
                      <p:stCondLst>
                        <p:cond delay="0"/>
                      </p:stCondLst>
                      <p:childTnLst>
                        <p:par>
                          <p:cTn id="95" fill="hold">
                            <p:stCondLst>
                              <p:cond delay="0"/>
                            </p:stCondLst>
                            <p:childTnLst>
                              <p:par>
                                <p:cTn id="96" presetID="10" presetClass="exit" presetSubtype="0" fill="hold" grpId="0" nodeType="clickEffect">
                                  <p:stCondLst>
                                    <p:cond delay="0"/>
                                  </p:stCondLst>
                                  <p:childTnLst>
                                    <p:animEffect transition="out" filter="fade">
                                      <p:cBhvr>
                                        <p:cTn id="97" dur="500"/>
                                        <p:tgtEl>
                                          <p:spTgt spid="25"/>
                                        </p:tgtEl>
                                      </p:cBhvr>
                                    </p:animEffect>
                                    <p:set>
                                      <p:cBhvr>
                                        <p:cTn id="98" dur="1" fill="hold">
                                          <p:stCondLst>
                                            <p:cond delay="499"/>
                                          </p:stCondLst>
                                        </p:cTn>
                                        <p:tgtEl>
                                          <p:spTgt spid="25"/>
                                        </p:tgtEl>
                                        <p:attrNameLst>
                                          <p:attrName>style.visibility</p:attrName>
                                        </p:attrNameLst>
                                      </p:cBhvr>
                                      <p:to>
                                        <p:strVal val="hidden"/>
                                      </p:to>
                                    </p:set>
                                  </p:childTnLst>
                                </p:cTn>
                              </p:par>
                            </p:childTnLst>
                          </p:cTn>
                        </p:par>
                      </p:childTnLst>
                    </p:cTn>
                  </p:par>
                </p:childTnLst>
              </p:cTn>
              <p:nextCondLst>
                <p:cond evt="onClick" delay="0">
                  <p:tgtEl>
                    <p:spTgt spid="25"/>
                  </p:tgtEl>
                </p:cond>
              </p:nextCondLst>
            </p:seq>
            <p:seq concurrent="1" nextAc="seek">
              <p:cTn id="99" restart="whenNotActive" fill="hold" evtFilter="cancelBubble" nodeType="interactiveSeq">
                <p:stCondLst>
                  <p:cond evt="onClick" delay="0">
                    <p:tgtEl>
                      <p:spTgt spid="27"/>
                    </p:tgtEl>
                  </p:cond>
                </p:stCondLst>
                <p:endSync evt="end" delay="0">
                  <p:rtn val="all"/>
                </p:endSync>
                <p:childTnLst>
                  <p:par>
                    <p:cTn id="100" fill="hold">
                      <p:stCondLst>
                        <p:cond delay="0"/>
                      </p:stCondLst>
                      <p:childTnLst>
                        <p:par>
                          <p:cTn id="101" fill="hold">
                            <p:stCondLst>
                              <p:cond delay="0"/>
                            </p:stCondLst>
                            <p:childTnLst>
                              <p:par>
                                <p:cTn id="102" presetID="10" presetClass="exit" presetSubtype="0" fill="hold" grpId="0" nodeType="clickEffect">
                                  <p:stCondLst>
                                    <p:cond delay="0"/>
                                  </p:stCondLst>
                                  <p:childTnLst>
                                    <p:animEffect transition="out" filter="fade">
                                      <p:cBhvr>
                                        <p:cTn id="103" dur="500"/>
                                        <p:tgtEl>
                                          <p:spTgt spid="27"/>
                                        </p:tgtEl>
                                      </p:cBhvr>
                                    </p:animEffect>
                                    <p:set>
                                      <p:cBhvr>
                                        <p:cTn id="104" dur="1" fill="hold">
                                          <p:stCondLst>
                                            <p:cond delay="499"/>
                                          </p:stCondLst>
                                        </p:cTn>
                                        <p:tgtEl>
                                          <p:spTgt spid="27"/>
                                        </p:tgtEl>
                                        <p:attrNameLst>
                                          <p:attrName>style.visibility</p:attrName>
                                        </p:attrNameLst>
                                      </p:cBhvr>
                                      <p:to>
                                        <p:strVal val="hidden"/>
                                      </p:to>
                                    </p:set>
                                  </p:childTnLst>
                                </p:cTn>
                              </p:par>
                            </p:childTnLst>
                          </p:cTn>
                        </p:par>
                      </p:childTnLst>
                    </p:cTn>
                  </p:par>
                </p:childTnLst>
              </p:cTn>
              <p:nextCondLst>
                <p:cond evt="onClick" delay="0">
                  <p:tgtEl>
                    <p:spTgt spid="27"/>
                  </p:tgtEl>
                </p:cond>
              </p:nextCondLst>
            </p:seq>
            <p:seq concurrent="1" nextAc="seek">
              <p:cTn id="105" restart="whenNotActive" fill="hold" evtFilter="cancelBubble" nodeType="interactiveSeq">
                <p:stCondLst>
                  <p:cond evt="onClick" delay="0">
                    <p:tgtEl>
                      <p:spTgt spid="28"/>
                    </p:tgtEl>
                  </p:cond>
                </p:stCondLst>
                <p:endSync evt="end" delay="0">
                  <p:rtn val="all"/>
                </p:endSync>
                <p:childTnLst>
                  <p:par>
                    <p:cTn id="106" fill="hold">
                      <p:stCondLst>
                        <p:cond delay="0"/>
                      </p:stCondLst>
                      <p:childTnLst>
                        <p:par>
                          <p:cTn id="107" fill="hold">
                            <p:stCondLst>
                              <p:cond delay="0"/>
                            </p:stCondLst>
                            <p:childTnLst>
                              <p:par>
                                <p:cTn id="108" presetID="10" presetClass="exit" presetSubtype="0" fill="hold" grpId="0" nodeType="clickEffect">
                                  <p:stCondLst>
                                    <p:cond delay="0"/>
                                  </p:stCondLst>
                                  <p:childTnLst>
                                    <p:animEffect transition="out" filter="fade">
                                      <p:cBhvr>
                                        <p:cTn id="109" dur="500"/>
                                        <p:tgtEl>
                                          <p:spTgt spid="28"/>
                                        </p:tgtEl>
                                      </p:cBhvr>
                                    </p:animEffect>
                                    <p:set>
                                      <p:cBhvr>
                                        <p:cTn id="110" dur="1" fill="hold">
                                          <p:stCondLst>
                                            <p:cond delay="499"/>
                                          </p:stCondLst>
                                        </p:cTn>
                                        <p:tgtEl>
                                          <p:spTgt spid="28"/>
                                        </p:tgtEl>
                                        <p:attrNameLst>
                                          <p:attrName>style.visibility</p:attrName>
                                        </p:attrNameLst>
                                      </p:cBhvr>
                                      <p:to>
                                        <p:strVal val="hidden"/>
                                      </p:to>
                                    </p:set>
                                  </p:childTnLst>
                                </p:cTn>
                              </p:par>
                            </p:childTnLst>
                          </p:cTn>
                        </p:par>
                        <p:par>
                          <p:cTn id="111" fill="hold">
                            <p:stCondLst>
                              <p:cond delay="500"/>
                            </p:stCondLst>
                            <p:childTnLst>
                              <p:par>
                                <p:cTn id="112" presetID="10" presetClass="entr" presetSubtype="0" fill="hold" grpId="0" nodeType="afterEffect">
                                  <p:stCondLst>
                                    <p:cond delay="0"/>
                                  </p:stCondLst>
                                  <p:childTnLst>
                                    <p:set>
                                      <p:cBhvr>
                                        <p:cTn id="113" dur="1" fill="hold">
                                          <p:stCondLst>
                                            <p:cond delay="0"/>
                                          </p:stCondLst>
                                        </p:cTn>
                                        <p:tgtEl>
                                          <p:spTgt spid="29"/>
                                        </p:tgtEl>
                                        <p:attrNameLst>
                                          <p:attrName>style.visibility</p:attrName>
                                        </p:attrNameLst>
                                      </p:cBhvr>
                                      <p:to>
                                        <p:strVal val="visible"/>
                                      </p:to>
                                    </p:set>
                                    <p:animEffect transition="in" filter="fade">
                                      <p:cBhvr>
                                        <p:cTn id="114" dur="500"/>
                                        <p:tgtEl>
                                          <p:spTgt spid="29"/>
                                        </p:tgtEl>
                                      </p:cBhvr>
                                    </p:animEffect>
                                  </p:childTnLst>
                                </p:cTn>
                              </p:par>
                            </p:childTnLst>
                          </p:cTn>
                        </p:par>
                      </p:childTnLst>
                    </p:cTn>
                  </p:par>
                </p:childTnLst>
              </p:cTn>
              <p:nextCondLst>
                <p:cond evt="onClick" delay="0">
                  <p:tgtEl>
                    <p:spTgt spid="28"/>
                  </p:tgtEl>
                </p:cond>
              </p:nextCondLst>
            </p:seq>
          </p:childTnLst>
        </p:cTn>
      </p:par>
    </p:tnLst>
    <p:bldLst>
      <p:bldP spid="7" grpId="0" animBg="1"/>
      <p:bldP spid="8" grpId="0" animBg="1"/>
      <p:bldP spid="9" grpId="0" animBg="1"/>
      <p:bldP spid="13" grpId="0" animBg="1"/>
      <p:bldP spid="14" grpId="0" animBg="1"/>
      <p:bldP spid="15" grpId="0" animBg="1"/>
      <p:bldP spid="16" grpId="0" animBg="1"/>
      <p:bldP spid="17" grpId="0" animBg="1"/>
      <p:bldP spid="18" grpId="0" animBg="1"/>
      <p:bldP spid="19" grpId="0" animBg="1"/>
      <p:bldP spid="20" grpId="0" animBg="1"/>
      <p:bldP spid="21" grpId="0" animBg="1"/>
      <p:bldP spid="23" grpId="0" animBg="1"/>
      <p:bldP spid="24" grpId="0" animBg="1"/>
      <p:bldP spid="25" grpId="0" animBg="1"/>
      <p:bldP spid="27" grpId="0" animBg="1"/>
      <p:bldP spid="28" grpId="0" animBg="1"/>
      <p:bldP spid="29" grpId="0"/>
      <p:bldP spid="3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0"/>
            <a:ext cx="9143074" cy="599127"/>
            <a:chOff x="0" y="13335"/>
            <a:chExt cx="9144218" cy="599127"/>
          </a:xfrm>
        </p:grpSpPr>
        <p:sp>
          <p:nvSpPr>
            <p:cNvPr id="3" name="TextBox 32"/>
            <p:cNvSpPr txBox="1"/>
            <p:nvPr/>
          </p:nvSpPr>
          <p:spPr>
            <a:xfrm>
              <a:off x="0" y="13335"/>
              <a:ext cx="9144000" cy="599127"/>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wrap="square" lIns="324000" rtlCol="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3200" dirty="0"/>
                <a:t>Exercise 2</a:t>
              </a:r>
            </a:p>
          </p:txBody>
        </p:sp>
        <p:cxnSp>
          <p:nvCxnSpPr>
            <p:cNvPr id="4" name="Straight Connector 3"/>
            <p:cNvCxnSpPr/>
            <p:nvPr/>
          </p:nvCxnSpPr>
          <p:spPr>
            <a:xfrm>
              <a:off x="218" y="601079"/>
              <a:ext cx="9144000" cy="0"/>
            </a:xfrm>
            <a:prstGeom prst="line">
              <a:avLst/>
            </a:prstGeom>
            <a:effectLst/>
          </p:spPr>
          <p:style>
            <a:lnRef idx="3">
              <a:schemeClr val="accent3"/>
            </a:lnRef>
            <a:fillRef idx="0">
              <a:schemeClr val="accent3"/>
            </a:fillRef>
            <a:effectRef idx="2">
              <a:schemeClr val="accent3"/>
            </a:effectRef>
            <a:fontRef idx="minor">
              <a:schemeClr val="tx1"/>
            </a:fontRef>
          </p:style>
        </p:cxnSp>
      </p:grpSp>
      <mc:AlternateContent xmlns:mc="http://schemas.openxmlformats.org/markup-compatibility/2006" xmlns:a14="http://schemas.microsoft.com/office/drawing/2010/main">
        <mc:Choice Requires="a14">
          <p:sp>
            <p:nvSpPr>
              <p:cNvPr id="5" name="TextBox 4"/>
              <p:cNvSpPr txBox="1"/>
              <p:nvPr/>
            </p:nvSpPr>
            <p:spPr>
              <a:xfrm>
                <a:off x="755576" y="797471"/>
                <a:ext cx="4392488" cy="5794663"/>
              </a:xfrm>
              <a:prstGeom prst="rect">
                <a:avLst/>
              </a:prstGeom>
              <a:noFill/>
            </p:spPr>
            <p:txBody>
              <a:bodyPr wrap="square" rtlCol="0">
                <a:spAutoFit/>
              </a:bodyPr>
              <a:lstStyle/>
              <a:p>
                <a:r>
                  <a:rPr lang="en-GB" sz="1600" dirty="0"/>
                  <a:t>By drawing a tree of otherwise, find prime factorisations (in index form) for the following numbers.</a:t>
                </a:r>
              </a:p>
              <a:p>
                <a:pPr/>
                <a14:m>
                  <m:oMathPara xmlns:m="http://schemas.openxmlformats.org/officeDocument/2006/math">
                    <m:oMathParaPr>
                      <m:jc m:val="centerGroup"/>
                    </m:oMathParaPr>
                    <m:oMath xmlns:m="http://schemas.openxmlformats.org/officeDocument/2006/math">
                      <m:r>
                        <a:rPr lang="en-GB" sz="1600" b="0" i="1" smtClean="0">
                          <a:latin typeface="Cambria Math" panose="02040503050406030204" pitchFamily="18" charset="0"/>
                        </a:rPr>
                        <m:t>28=</m:t>
                      </m:r>
                      <m:sSup>
                        <m:sSupPr>
                          <m:ctrlPr>
                            <a:rPr lang="en-GB" sz="1600" b="1" i="1" smtClean="0">
                              <a:latin typeface="Cambria Math" panose="02040503050406030204" pitchFamily="18" charset="0"/>
                            </a:rPr>
                          </m:ctrlPr>
                        </m:sSupPr>
                        <m:e>
                          <m:r>
                            <a:rPr lang="en-GB" sz="1600" b="1" i="1" smtClean="0">
                              <a:latin typeface="Cambria Math" panose="02040503050406030204" pitchFamily="18" charset="0"/>
                            </a:rPr>
                            <m:t>𝟐</m:t>
                          </m:r>
                        </m:e>
                        <m:sup>
                          <m:r>
                            <a:rPr lang="en-GB" sz="1600" b="1" i="1" smtClean="0">
                              <a:latin typeface="Cambria Math" panose="02040503050406030204" pitchFamily="18" charset="0"/>
                            </a:rPr>
                            <m:t>𝟐</m:t>
                          </m:r>
                        </m:sup>
                      </m:sSup>
                      <m:r>
                        <a:rPr lang="en-GB" sz="1600" b="1" i="1" smtClean="0">
                          <a:latin typeface="Cambria Math" panose="02040503050406030204" pitchFamily="18" charset="0"/>
                        </a:rPr>
                        <m:t>×</m:t>
                      </m:r>
                      <m:r>
                        <a:rPr lang="en-GB" sz="1600" b="1" i="1" smtClean="0">
                          <a:latin typeface="Cambria Math" panose="02040503050406030204" pitchFamily="18" charset="0"/>
                        </a:rPr>
                        <m:t>𝟕</m:t>
                      </m:r>
                    </m:oMath>
                    <m:oMath xmlns:m="http://schemas.openxmlformats.org/officeDocument/2006/math">
                      <m:r>
                        <a:rPr lang="en-GB" sz="1600" b="0" i="1" smtClean="0">
                          <a:latin typeface="Cambria Math" panose="02040503050406030204" pitchFamily="18" charset="0"/>
                        </a:rPr>
                        <m:t>75=</m:t>
                      </m:r>
                      <m:r>
                        <a:rPr lang="en-GB" sz="1600" b="1" i="1" smtClean="0">
                          <a:latin typeface="Cambria Math" panose="02040503050406030204" pitchFamily="18" charset="0"/>
                        </a:rPr>
                        <m:t>𝟑</m:t>
                      </m:r>
                      <m:r>
                        <a:rPr lang="en-GB" sz="1600" b="1" i="1" smtClean="0">
                          <a:latin typeface="Cambria Math" panose="02040503050406030204" pitchFamily="18" charset="0"/>
                        </a:rPr>
                        <m:t>×</m:t>
                      </m:r>
                      <m:sSup>
                        <m:sSupPr>
                          <m:ctrlPr>
                            <a:rPr lang="en-GB" sz="1600" b="1" i="1" smtClean="0">
                              <a:latin typeface="Cambria Math" panose="02040503050406030204" pitchFamily="18" charset="0"/>
                            </a:rPr>
                          </m:ctrlPr>
                        </m:sSupPr>
                        <m:e>
                          <m:r>
                            <a:rPr lang="en-GB" sz="1600" b="1" i="1" smtClean="0">
                              <a:latin typeface="Cambria Math" panose="02040503050406030204" pitchFamily="18" charset="0"/>
                            </a:rPr>
                            <m:t>𝟓</m:t>
                          </m:r>
                        </m:e>
                        <m:sup>
                          <m:r>
                            <a:rPr lang="en-GB" sz="1600" b="1" i="1" smtClean="0">
                              <a:latin typeface="Cambria Math" panose="02040503050406030204" pitchFamily="18" charset="0"/>
                            </a:rPr>
                            <m:t>𝟐</m:t>
                          </m:r>
                        </m:sup>
                      </m:sSup>
                    </m:oMath>
                    <m:oMath xmlns:m="http://schemas.openxmlformats.org/officeDocument/2006/math">
                      <m:r>
                        <a:rPr lang="en-GB" sz="1600" b="0" i="1" smtClean="0">
                          <a:latin typeface="Cambria Math" panose="02040503050406030204" pitchFamily="18" charset="0"/>
                        </a:rPr>
                        <m:t>1000=</m:t>
                      </m:r>
                      <m:sSup>
                        <m:sSupPr>
                          <m:ctrlPr>
                            <a:rPr lang="en-GB" sz="1600" b="1" i="1" smtClean="0">
                              <a:latin typeface="Cambria Math" panose="02040503050406030204" pitchFamily="18" charset="0"/>
                            </a:rPr>
                          </m:ctrlPr>
                        </m:sSupPr>
                        <m:e>
                          <m:r>
                            <a:rPr lang="en-GB" sz="1600" b="1" i="1" smtClean="0">
                              <a:latin typeface="Cambria Math" panose="02040503050406030204" pitchFamily="18" charset="0"/>
                            </a:rPr>
                            <m:t>𝟐</m:t>
                          </m:r>
                        </m:e>
                        <m:sup>
                          <m:r>
                            <a:rPr lang="en-GB" sz="1600" b="1" i="1" smtClean="0">
                              <a:latin typeface="Cambria Math" panose="02040503050406030204" pitchFamily="18" charset="0"/>
                            </a:rPr>
                            <m:t>𝟑</m:t>
                          </m:r>
                        </m:sup>
                      </m:sSup>
                      <m:r>
                        <a:rPr lang="en-GB" sz="1600" b="1" i="1" smtClean="0">
                          <a:latin typeface="Cambria Math" panose="02040503050406030204" pitchFamily="18" charset="0"/>
                        </a:rPr>
                        <m:t>×</m:t>
                      </m:r>
                      <m:sSup>
                        <m:sSupPr>
                          <m:ctrlPr>
                            <a:rPr lang="en-GB" sz="1600" b="1" i="1" smtClean="0">
                              <a:latin typeface="Cambria Math" panose="02040503050406030204" pitchFamily="18" charset="0"/>
                            </a:rPr>
                          </m:ctrlPr>
                        </m:sSupPr>
                        <m:e>
                          <m:r>
                            <a:rPr lang="en-GB" sz="1600" b="1" i="1" smtClean="0">
                              <a:latin typeface="Cambria Math" panose="02040503050406030204" pitchFamily="18" charset="0"/>
                            </a:rPr>
                            <m:t>𝟓</m:t>
                          </m:r>
                        </m:e>
                        <m:sup>
                          <m:r>
                            <a:rPr lang="en-GB" sz="1600" b="1" i="1" smtClean="0">
                              <a:latin typeface="Cambria Math" panose="02040503050406030204" pitchFamily="18" charset="0"/>
                            </a:rPr>
                            <m:t>𝟑</m:t>
                          </m:r>
                        </m:sup>
                      </m:sSup>
                    </m:oMath>
                    <m:oMath xmlns:m="http://schemas.openxmlformats.org/officeDocument/2006/math">
                      <m:r>
                        <a:rPr lang="en-GB" sz="1600" b="0" i="0" smtClean="0">
                          <a:latin typeface="Cambria Math" panose="02040503050406030204" pitchFamily="18" charset="0"/>
                        </a:rPr>
                        <m:t>378</m:t>
                      </m:r>
                      <m:r>
                        <a:rPr lang="en-GB" sz="1600" b="0" i="1" smtClean="0">
                          <a:latin typeface="Cambria Math" panose="02040503050406030204" pitchFamily="18" charset="0"/>
                        </a:rPr>
                        <m:t>=</m:t>
                      </m:r>
                      <m:r>
                        <a:rPr lang="en-GB" sz="1600" b="1" i="1" smtClean="0">
                          <a:latin typeface="Cambria Math" panose="02040503050406030204" pitchFamily="18" charset="0"/>
                        </a:rPr>
                        <m:t>𝟐</m:t>
                      </m:r>
                      <m:r>
                        <a:rPr lang="en-GB" sz="1600" b="1" i="1" smtClean="0">
                          <a:latin typeface="Cambria Math" panose="02040503050406030204" pitchFamily="18" charset="0"/>
                        </a:rPr>
                        <m:t>×</m:t>
                      </m:r>
                      <m:sSup>
                        <m:sSupPr>
                          <m:ctrlPr>
                            <a:rPr lang="en-GB" sz="1600" b="1" i="1" smtClean="0">
                              <a:latin typeface="Cambria Math" panose="02040503050406030204" pitchFamily="18" charset="0"/>
                            </a:rPr>
                          </m:ctrlPr>
                        </m:sSupPr>
                        <m:e>
                          <m:r>
                            <a:rPr lang="en-GB" sz="1600" b="1" i="1" smtClean="0">
                              <a:latin typeface="Cambria Math" panose="02040503050406030204" pitchFamily="18" charset="0"/>
                            </a:rPr>
                            <m:t>𝟑</m:t>
                          </m:r>
                        </m:e>
                        <m:sup>
                          <m:r>
                            <a:rPr lang="en-GB" sz="1600" b="1" i="1" smtClean="0">
                              <a:latin typeface="Cambria Math" panose="02040503050406030204" pitchFamily="18" charset="0"/>
                            </a:rPr>
                            <m:t>𝟑</m:t>
                          </m:r>
                        </m:sup>
                      </m:sSup>
                      <m:r>
                        <a:rPr lang="en-GB" sz="1600" b="1" i="1" smtClean="0">
                          <a:latin typeface="Cambria Math" panose="02040503050406030204" pitchFamily="18" charset="0"/>
                        </a:rPr>
                        <m:t>×</m:t>
                      </m:r>
                      <m:r>
                        <a:rPr lang="en-GB" sz="1600" b="1" i="1" smtClean="0">
                          <a:latin typeface="Cambria Math" panose="02040503050406030204" pitchFamily="18" charset="0"/>
                        </a:rPr>
                        <m:t>𝟕</m:t>
                      </m:r>
                    </m:oMath>
                    <m:oMath xmlns:m="http://schemas.openxmlformats.org/officeDocument/2006/math">
                      <m:r>
                        <a:rPr lang="en-GB" sz="1600" b="0" i="1" smtClean="0">
                          <a:latin typeface="Cambria Math" panose="02040503050406030204" pitchFamily="18" charset="0"/>
                        </a:rPr>
                        <m:t>396=</m:t>
                      </m:r>
                      <m:sSup>
                        <m:sSupPr>
                          <m:ctrlPr>
                            <a:rPr lang="en-GB" sz="1600" b="1" i="1" smtClean="0">
                              <a:latin typeface="Cambria Math" panose="02040503050406030204" pitchFamily="18" charset="0"/>
                            </a:rPr>
                          </m:ctrlPr>
                        </m:sSupPr>
                        <m:e>
                          <m:r>
                            <a:rPr lang="en-GB" sz="1600" b="1" i="1" smtClean="0">
                              <a:latin typeface="Cambria Math" panose="02040503050406030204" pitchFamily="18" charset="0"/>
                            </a:rPr>
                            <m:t>𝟐</m:t>
                          </m:r>
                        </m:e>
                        <m:sup>
                          <m:r>
                            <a:rPr lang="en-GB" sz="1600" b="1" i="1" smtClean="0">
                              <a:latin typeface="Cambria Math" panose="02040503050406030204" pitchFamily="18" charset="0"/>
                            </a:rPr>
                            <m:t>𝟐</m:t>
                          </m:r>
                        </m:sup>
                      </m:sSup>
                      <m:r>
                        <a:rPr lang="en-GB" sz="1600" b="1" i="1" smtClean="0">
                          <a:latin typeface="Cambria Math" panose="02040503050406030204" pitchFamily="18" charset="0"/>
                        </a:rPr>
                        <m:t>×</m:t>
                      </m:r>
                      <m:sSup>
                        <m:sSupPr>
                          <m:ctrlPr>
                            <a:rPr lang="en-GB" sz="1600" b="1" i="1" smtClean="0">
                              <a:latin typeface="Cambria Math" panose="02040503050406030204" pitchFamily="18" charset="0"/>
                            </a:rPr>
                          </m:ctrlPr>
                        </m:sSupPr>
                        <m:e>
                          <m:r>
                            <a:rPr lang="en-GB" sz="1600" b="1" i="1" smtClean="0">
                              <a:latin typeface="Cambria Math" panose="02040503050406030204" pitchFamily="18" charset="0"/>
                            </a:rPr>
                            <m:t>𝟑</m:t>
                          </m:r>
                        </m:e>
                        <m:sup>
                          <m:r>
                            <a:rPr lang="en-GB" sz="1600" b="1" i="1" smtClean="0">
                              <a:latin typeface="Cambria Math" panose="02040503050406030204" pitchFamily="18" charset="0"/>
                            </a:rPr>
                            <m:t>𝟐</m:t>
                          </m:r>
                        </m:sup>
                      </m:sSup>
                      <m:r>
                        <a:rPr lang="en-GB" sz="1600" b="1" i="1" smtClean="0">
                          <a:latin typeface="Cambria Math" panose="02040503050406030204" pitchFamily="18" charset="0"/>
                        </a:rPr>
                        <m:t>×</m:t>
                      </m:r>
                      <m:r>
                        <a:rPr lang="en-GB" sz="1600" b="1" i="1" smtClean="0">
                          <a:latin typeface="Cambria Math" panose="02040503050406030204" pitchFamily="18" charset="0"/>
                        </a:rPr>
                        <m:t>𝟏𝟏</m:t>
                      </m:r>
                    </m:oMath>
                    <m:oMath xmlns:m="http://schemas.openxmlformats.org/officeDocument/2006/math">
                      <m:r>
                        <a:rPr lang="en-GB" sz="1600" b="0" i="0" smtClean="0">
                          <a:latin typeface="Cambria Math" panose="02040503050406030204" pitchFamily="18" charset="0"/>
                        </a:rPr>
                        <m:t>1755</m:t>
                      </m:r>
                      <m:r>
                        <a:rPr lang="en-GB" sz="1600" b="0" i="1" smtClean="0">
                          <a:latin typeface="Cambria Math" panose="02040503050406030204" pitchFamily="18" charset="0"/>
                        </a:rPr>
                        <m:t>=</m:t>
                      </m:r>
                      <m:sSup>
                        <m:sSupPr>
                          <m:ctrlPr>
                            <a:rPr lang="en-GB" sz="1600" b="1" i="1" smtClean="0">
                              <a:latin typeface="Cambria Math" panose="02040503050406030204" pitchFamily="18" charset="0"/>
                            </a:rPr>
                          </m:ctrlPr>
                        </m:sSupPr>
                        <m:e>
                          <m:r>
                            <a:rPr lang="en-GB" sz="1600" b="1" i="1" smtClean="0">
                              <a:latin typeface="Cambria Math" panose="02040503050406030204" pitchFamily="18" charset="0"/>
                            </a:rPr>
                            <m:t>𝟑</m:t>
                          </m:r>
                        </m:e>
                        <m:sup>
                          <m:r>
                            <a:rPr lang="en-GB" sz="1600" b="1" i="1" smtClean="0">
                              <a:latin typeface="Cambria Math" panose="02040503050406030204" pitchFamily="18" charset="0"/>
                            </a:rPr>
                            <m:t>𝟐</m:t>
                          </m:r>
                        </m:sup>
                      </m:sSup>
                      <m:r>
                        <a:rPr lang="en-GB" sz="1600" b="1" i="1" smtClean="0">
                          <a:latin typeface="Cambria Math" panose="02040503050406030204" pitchFamily="18" charset="0"/>
                        </a:rPr>
                        <m:t>×</m:t>
                      </m:r>
                      <m:sSup>
                        <m:sSupPr>
                          <m:ctrlPr>
                            <a:rPr lang="en-GB" sz="1600" b="1" i="1" smtClean="0">
                              <a:latin typeface="Cambria Math" panose="02040503050406030204" pitchFamily="18" charset="0"/>
                            </a:rPr>
                          </m:ctrlPr>
                        </m:sSupPr>
                        <m:e>
                          <m:r>
                            <a:rPr lang="en-GB" sz="1600" b="1" i="1" smtClean="0">
                              <a:latin typeface="Cambria Math" panose="02040503050406030204" pitchFamily="18" charset="0"/>
                            </a:rPr>
                            <m:t>𝟓</m:t>
                          </m:r>
                        </m:e>
                        <m:sup>
                          <m:r>
                            <a:rPr lang="en-GB" sz="1600" b="1" i="1" smtClean="0">
                              <a:latin typeface="Cambria Math" panose="02040503050406030204" pitchFamily="18" charset="0"/>
                            </a:rPr>
                            <m:t>𝟐</m:t>
                          </m:r>
                        </m:sup>
                      </m:sSup>
                      <m:r>
                        <a:rPr lang="en-GB" sz="1600" b="1" i="1" smtClean="0">
                          <a:latin typeface="Cambria Math" panose="02040503050406030204" pitchFamily="18" charset="0"/>
                        </a:rPr>
                        <m:t>×</m:t>
                      </m:r>
                      <m:r>
                        <a:rPr lang="en-GB" sz="1600" b="1" i="1" smtClean="0">
                          <a:latin typeface="Cambria Math" panose="02040503050406030204" pitchFamily="18" charset="0"/>
                        </a:rPr>
                        <m:t>𝟏𝟑</m:t>
                      </m:r>
                    </m:oMath>
                    <m:oMath xmlns:m="http://schemas.openxmlformats.org/officeDocument/2006/math">
                      <m:r>
                        <a:rPr lang="en-GB" sz="1600" b="0" i="0" smtClean="0">
                          <a:latin typeface="Cambria Math" panose="02040503050406030204" pitchFamily="18" charset="0"/>
                        </a:rPr>
                        <m:t>432</m:t>
                      </m:r>
                      <m:r>
                        <a:rPr lang="en-GB" sz="1600" b="0" i="1" smtClean="0">
                          <a:latin typeface="Cambria Math" panose="02040503050406030204" pitchFamily="18" charset="0"/>
                        </a:rPr>
                        <m:t>=</m:t>
                      </m:r>
                      <m:sSup>
                        <m:sSupPr>
                          <m:ctrlPr>
                            <a:rPr lang="en-GB" sz="1600" b="1" i="1" smtClean="0">
                              <a:latin typeface="Cambria Math" panose="02040503050406030204" pitchFamily="18" charset="0"/>
                            </a:rPr>
                          </m:ctrlPr>
                        </m:sSupPr>
                        <m:e>
                          <m:r>
                            <a:rPr lang="en-GB" sz="1600" b="1" i="1" smtClean="0">
                              <a:latin typeface="Cambria Math" panose="02040503050406030204" pitchFamily="18" charset="0"/>
                            </a:rPr>
                            <m:t>𝟐</m:t>
                          </m:r>
                        </m:e>
                        <m:sup>
                          <m:r>
                            <a:rPr lang="en-GB" sz="1600" b="1" i="1" smtClean="0">
                              <a:latin typeface="Cambria Math" panose="02040503050406030204" pitchFamily="18" charset="0"/>
                            </a:rPr>
                            <m:t>𝟒</m:t>
                          </m:r>
                        </m:sup>
                      </m:sSup>
                      <m:r>
                        <a:rPr lang="en-GB" sz="1600" b="1" i="1" smtClean="0">
                          <a:latin typeface="Cambria Math" panose="02040503050406030204" pitchFamily="18" charset="0"/>
                        </a:rPr>
                        <m:t>×</m:t>
                      </m:r>
                      <m:sSup>
                        <m:sSupPr>
                          <m:ctrlPr>
                            <a:rPr lang="en-GB" sz="1600" b="1" i="1" smtClean="0">
                              <a:latin typeface="Cambria Math" panose="02040503050406030204" pitchFamily="18" charset="0"/>
                            </a:rPr>
                          </m:ctrlPr>
                        </m:sSupPr>
                        <m:e>
                          <m:r>
                            <a:rPr lang="en-GB" sz="1600" b="1" i="1" smtClean="0">
                              <a:latin typeface="Cambria Math" panose="02040503050406030204" pitchFamily="18" charset="0"/>
                            </a:rPr>
                            <m:t>𝟑</m:t>
                          </m:r>
                        </m:e>
                        <m:sup>
                          <m:r>
                            <a:rPr lang="en-GB" sz="1600" b="1" i="1" smtClean="0">
                              <a:latin typeface="Cambria Math" panose="02040503050406030204" pitchFamily="18" charset="0"/>
                            </a:rPr>
                            <m:t>𝟑</m:t>
                          </m:r>
                        </m:sup>
                      </m:sSup>
                    </m:oMath>
                  </m:oMathPara>
                </a14:m>
                <a:endParaRPr lang="en-GB" sz="1600" b="1" dirty="0"/>
              </a:p>
              <a:p>
                <a:endParaRPr lang="en-GB" sz="1600" dirty="0"/>
              </a:p>
              <a:p>
                <a:r>
                  <a:rPr lang="en-GB" sz="1600" dirty="0"/>
                  <a:t>Is </a:t>
                </a:r>
                <a14:m>
                  <m:oMath xmlns:m="http://schemas.openxmlformats.org/officeDocument/2006/math">
                    <m:sSup>
                      <m:sSupPr>
                        <m:ctrlPr>
                          <a:rPr lang="en-GB" sz="1600" b="0" i="1" smtClean="0">
                            <a:latin typeface="Cambria Math" panose="02040503050406030204" pitchFamily="18" charset="0"/>
                          </a:rPr>
                        </m:ctrlPr>
                      </m:sSupPr>
                      <m:e>
                        <m:r>
                          <a:rPr lang="en-GB" sz="1600" b="0" i="1" smtClean="0">
                            <a:latin typeface="Cambria Math" panose="02040503050406030204" pitchFamily="18" charset="0"/>
                          </a:rPr>
                          <m:t>137</m:t>
                        </m:r>
                      </m:e>
                      <m:sup>
                        <m:r>
                          <a:rPr lang="en-GB" sz="1600" b="0" i="1" smtClean="0">
                            <a:latin typeface="Cambria Math" panose="02040503050406030204" pitchFamily="18" charset="0"/>
                          </a:rPr>
                          <m:t>776</m:t>
                        </m:r>
                      </m:sup>
                    </m:sSup>
                  </m:oMath>
                </a14:m>
                <a:r>
                  <a:rPr lang="en-GB" sz="1600" dirty="0"/>
                  <a:t> odd or even?</a:t>
                </a:r>
              </a:p>
              <a:p>
                <a:r>
                  <a:rPr lang="en-GB" sz="1600" b="1" dirty="0"/>
                  <a:t>An odd number to any power is always odd.</a:t>
                </a:r>
              </a:p>
              <a:p>
                <a:endParaRPr lang="en-GB" sz="1600" dirty="0"/>
              </a:p>
              <a:p>
                <a:pPr/>
                <a:r>
                  <a:rPr lang="en-GB" sz="1600" dirty="0"/>
                  <a:t>Put in prime factorised form:</a:t>
                </a:r>
                <a:br>
                  <a:rPr lang="en-GB" sz="1600" b="0" i="1" dirty="0">
                    <a:latin typeface="Cambria Math" panose="02040503050406030204" pitchFamily="18" charset="0"/>
                  </a:rPr>
                </a:br>
                <a14:m>
                  <m:oMathPara xmlns:m="http://schemas.openxmlformats.org/officeDocument/2006/math">
                    <m:oMathParaPr>
                      <m:jc m:val="centerGroup"/>
                    </m:oMathParaPr>
                    <m:oMath xmlns:m="http://schemas.openxmlformats.org/officeDocument/2006/math">
                      <m:sSup>
                        <m:sSupPr>
                          <m:ctrlPr>
                            <a:rPr lang="en-GB" sz="1600" b="0" i="1" smtClean="0">
                              <a:latin typeface="Cambria Math" panose="02040503050406030204" pitchFamily="18" charset="0"/>
                            </a:rPr>
                          </m:ctrlPr>
                        </m:sSupPr>
                        <m:e>
                          <m:r>
                            <a:rPr lang="en-GB" sz="1600" i="1">
                              <a:latin typeface="Cambria Math" panose="02040503050406030204" pitchFamily="18" charset="0"/>
                            </a:rPr>
                            <m:t>3</m:t>
                          </m:r>
                        </m:e>
                        <m:sup>
                          <m:r>
                            <a:rPr lang="en-GB" sz="1600" b="0" i="1" smtClean="0">
                              <a:latin typeface="Cambria Math" panose="02040503050406030204" pitchFamily="18" charset="0"/>
                            </a:rPr>
                            <m:t>5</m:t>
                          </m:r>
                        </m:sup>
                      </m:sSup>
                      <m:r>
                        <a:rPr lang="en-GB" sz="1600" b="0" i="1" smtClean="0">
                          <a:latin typeface="Cambria Math" panose="02040503050406030204" pitchFamily="18" charset="0"/>
                        </a:rPr>
                        <m:t>×</m:t>
                      </m:r>
                      <m:sSup>
                        <m:sSupPr>
                          <m:ctrlPr>
                            <a:rPr lang="en-GB" sz="1600" b="0" i="1" smtClean="0">
                              <a:latin typeface="Cambria Math" panose="02040503050406030204" pitchFamily="18" charset="0"/>
                            </a:rPr>
                          </m:ctrlPr>
                        </m:sSupPr>
                        <m:e>
                          <m:r>
                            <a:rPr lang="en-GB" sz="1600" b="0" i="1" smtClean="0">
                              <a:latin typeface="Cambria Math" panose="02040503050406030204" pitchFamily="18" charset="0"/>
                            </a:rPr>
                            <m:t>3</m:t>
                          </m:r>
                        </m:e>
                        <m:sup>
                          <m:r>
                            <a:rPr lang="en-GB" sz="1600" b="0" i="1" smtClean="0">
                              <a:latin typeface="Cambria Math" panose="02040503050406030204" pitchFamily="18" charset="0"/>
                            </a:rPr>
                            <m:t>6</m:t>
                          </m:r>
                        </m:sup>
                      </m:sSup>
                      <m:r>
                        <a:rPr lang="en-GB" sz="1600" b="0" i="1" smtClean="0">
                          <a:latin typeface="Cambria Math" panose="02040503050406030204" pitchFamily="18" charset="0"/>
                        </a:rPr>
                        <m:t>=</m:t>
                      </m:r>
                      <m:sSup>
                        <m:sSupPr>
                          <m:ctrlPr>
                            <a:rPr lang="en-GB" sz="1600" b="1" i="1" smtClean="0">
                              <a:latin typeface="Cambria Math" panose="02040503050406030204" pitchFamily="18" charset="0"/>
                            </a:rPr>
                          </m:ctrlPr>
                        </m:sSupPr>
                        <m:e>
                          <m:r>
                            <a:rPr lang="en-GB" sz="1600" b="1" i="1" smtClean="0">
                              <a:latin typeface="Cambria Math" panose="02040503050406030204" pitchFamily="18" charset="0"/>
                            </a:rPr>
                            <m:t>𝟑</m:t>
                          </m:r>
                        </m:e>
                        <m:sup>
                          <m:r>
                            <a:rPr lang="en-GB" sz="1600" b="1" i="1" smtClean="0">
                              <a:latin typeface="Cambria Math" panose="02040503050406030204" pitchFamily="18" charset="0"/>
                            </a:rPr>
                            <m:t>𝟏𝟏</m:t>
                          </m:r>
                        </m:sup>
                      </m:sSup>
                    </m:oMath>
                    <m:oMath xmlns:m="http://schemas.openxmlformats.org/officeDocument/2006/math">
                      <m:sSup>
                        <m:sSupPr>
                          <m:ctrlPr>
                            <a:rPr lang="en-GB" sz="1600" b="0" i="1" smtClean="0">
                              <a:latin typeface="Cambria Math" panose="02040503050406030204" pitchFamily="18" charset="0"/>
                            </a:rPr>
                          </m:ctrlPr>
                        </m:sSupPr>
                        <m:e>
                          <m:r>
                            <a:rPr lang="en-GB" sz="1600" b="0" i="1" smtClean="0">
                              <a:latin typeface="Cambria Math" panose="02040503050406030204" pitchFamily="18" charset="0"/>
                            </a:rPr>
                            <m:t>2</m:t>
                          </m:r>
                        </m:e>
                        <m:sup>
                          <m:r>
                            <a:rPr lang="en-GB" sz="1600" b="0" i="1" smtClean="0">
                              <a:latin typeface="Cambria Math" panose="02040503050406030204" pitchFamily="18" charset="0"/>
                            </a:rPr>
                            <m:t>2</m:t>
                          </m:r>
                        </m:sup>
                      </m:sSup>
                      <m:r>
                        <a:rPr lang="en-GB" sz="1600" b="0" i="1" smtClean="0">
                          <a:latin typeface="Cambria Math" panose="02040503050406030204" pitchFamily="18" charset="0"/>
                        </a:rPr>
                        <m:t>×</m:t>
                      </m:r>
                      <m:sSup>
                        <m:sSupPr>
                          <m:ctrlPr>
                            <a:rPr lang="en-GB" sz="1600" b="0" i="1" smtClean="0">
                              <a:latin typeface="Cambria Math" panose="02040503050406030204" pitchFamily="18" charset="0"/>
                            </a:rPr>
                          </m:ctrlPr>
                        </m:sSupPr>
                        <m:e>
                          <m:r>
                            <a:rPr lang="en-GB" sz="1600" b="0" i="1" smtClean="0">
                              <a:latin typeface="Cambria Math" panose="02040503050406030204" pitchFamily="18" charset="0"/>
                            </a:rPr>
                            <m:t>3</m:t>
                          </m:r>
                        </m:e>
                        <m:sup>
                          <m:r>
                            <a:rPr lang="en-GB" sz="1600" b="0" i="1" smtClean="0">
                              <a:latin typeface="Cambria Math" panose="02040503050406030204" pitchFamily="18" charset="0"/>
                            </a:rPr>
                            <m:t>3</m:t>
                          </m:r>
                        </m:sup>
                      </m:sSup>
                      <m:r>
                        <a:rPr lang="en-GB" sz="1600" b="0" i="1" smtClean="0">
                          <a:latin typeface="Cambria Math" panose="02040503050406030204" pitchFamily="18" charset="0"/>
                        </a:rPr>
                        <m:t>×</m:t>
                      </m:r>
                      <m:sSup>
                        <m:sSupPr>
                          <m:ctrlPr>
                            <a:rPr lang="en-GB" sz="1600" b="0" i="1" smtClean="0">
                              <a:latin typeface="Cambria Math" panose="02040503050406030204" pitchFamily="18" charset="0"/>
                            </a:rPr>
                          </m:ctrlPr>
                        </m:sSupPr>
                        <m:e>
                          <m:r>
                            <a:rPr lang="en-GB" sz="1600" b="0" i="1" smtClean="0">
                              <a:latin typeface="Cambria Math" panose="02040503050406030204" pitchFamily="18" charset="0"/>
                            </a:rPr>
                            <m:t>2</m:t>
                          </m:r>
                        </m:e>
                        <m:sup>
                          <m:r>
                            <a:rPr lang="en-GB" sz="1600" b="0" i="1" smtClean="0">
                              <a:latin typeface="Cambria Math" panose="02040503050406030204" pitchFamily="18" charset="0"/>
                            </a:rPr>
                            <m:t>4</m:t>
                          </m:r>
                        </m:sup>
                      </m:sSup>
                      <m:r>
                        <a:rPr lang="en-GB" sz="1600" b="0" i="1" smtClean="0">
                          <a:latin typeface="Cambria Math" panose="02040503050406030204" pitchFamily="18" charset="0"/>
                        </a:rPr>
                        <m:t>×</m:t>
                      </m:r>
                      <m:sSup>
                        <m:sSupPr>
                          <m:ctrlPr>
                            <a:rPr lang="en-GB" sz="1600" b="0" i="1" smtClean="0">
                              <a:latin typeface="Cambria Math" panose="02040503050406030204" pitchFamily="18" charset="0"/>
                            </a:rPr>
                          </m:ctrlPr>
                        </m:sSupPr>
                        <m:e>
                          <m:r>
                            <a:rPr lang="en-GB" sz="1600" b="0" i="1" smtClean="0">
                              <a:latin typeface="Cambria Math" panose="02040503050406030204" pitchFamily="18" charset="0"/>
                            </a:rPr>
                            <m:t>3</m:t>
                          </m:r>
                        </m:e>
                        <m:sup>
                          <m:r>
                            <a:rPr lang="en-GB" sz="1600" b="0" i="1" smtClean="0">
                              <a:latin typeface="Cambria Math" panose="02040503050406030204" pitchFamily="18" charset="0"/>
                            </a:rPr>
                            <m:t>5</m:t>
                          </m:r>
                        </m:sup>
                      </m:sSup>
                      <m:r>
                        <a:rPr lang="en-GB" sz="1600" b="0" i="1" smtClean="0">
                          <a:latin typeface="Cambria Math" panose="02040503050406030204" pitchFamily="18" charset="0"/>
                        </a:rPr>
                        <m:t>=</m:t>
                      </m:r>
                      <m:sSup>
                        <m:sSupPr>
                          <m:ctrlPr>
                            <a:rPr lang="en-GB" sz="1600" b="1" i="1" smtClean="0">
                              <a:latin typeface="Cambria Math" panose="02040503050406030204" pitchFamily="18" charset="0"/>
                            </a:rPr>
                          </m:ctrlPr>
                        </m:sSupPr>
                        <m:e>
                          <m:r>
                            <a:rPr lang="en-GB" sz="1600" b="1" i="1" smtClean="0">
                              <a:latin typeface="Cambria Math" panose="02040503050406030204" pitchFamily="18" charset="0"/>
                            </a:rPr>
                            <m:t>𝟐</m:t>
                          </m:r>
                        </m:e>
                        <m:sup>
                          <m:r>
                            <a:rPr lang="en-GB" sz="1600" b="1" i="1" smtClean="0">
                              <a:latin typeface="Cambria Math" panose="02040503050406030204" pitchFamily="18" charset="0"/>
                            </a:rPr>
                            <m:t>𝟔</m:t>
                          </m:r>
                        </m:sup>
                      </m:sSup>
                      <m:r>
                        <a:rPr lang="en-GB" sz="1600" b="1" i="1" smtClean="0">
                          <a:latin typeface="Cambria Math" panose="02040503050406030204" pitchFamily="18" charset="0"/>
                        </a:rPr>
                        <m:t>×</m:t>
                      </m:r>
                      <m:sSup>
                        <m:sSupPr>
                          <m:ctrlPr>
                            <a:rPr lang="en-GB" sz="1600" b="1" i="1" smtClean="0">
                              <a:latin typeface="Cambria Math" panose="02040503050406030204" pitchFamily="18" charset="0"/>
                            </a:rPr>
                          </m:ctrlPr>
                        </m:sSupPr>
                        <m:e>
                          <m:r>
                            <a:rPr lang="en-GB" sz="1600" b="1" i="1" smtClean="0">
                              <a:latin typeface="Cambria Math" panose="02040503050406030204" pitchFamily="18" charset="0"/>
                            </a:rPr>
                            <m:t>𝟑</m:t>
                          </m:r>
                        </m:e>
                        <m:sup>
                          <m:r>
                            <a:rPr lang="en-GB" sz="1600" b="1" i="1" smtClean="0">
                              <a:latin typeface="Cambria Math" panose="02040503050406030204" pitchFamily="18" charset="0"/>
                            </a:rPr>
                            <m:t>𝟖</m:t>
                          </m:r>
                        </m:sup>
                      </m:sSup>
                    </m:oMath>
                    <m:oMath xmlns:m="http://schemas.openxmlformats.org/officeDocument/2006/math">
                      <m:sSup>
                        <m:sSupPr>
                          <m:ctrlPr>
                            <a:rPr lang="en-GB" sz="1600" b="0" i="1" smtClean="0">
                              <a:latin typeface="Cambria Math" panose="02040503050406030204" pitchFamily="18" charset="0"/>
                            </a:rPr>
                          </m:ctrlPr>
                        </m:sSupPr>
                        <m:e>
                          <m:r>
                            <a:rPr lang="en-GB" sz="1600" b="0" i="1" smtClean="0">
                              <a:latin typeface="Cambria Math" panose="02040503050406030204" pitchFamily="18" charset="0"/>
                            </a:rPr>
                            <m:t>14</m:t>
                          </m:r>
                        </m:e>
                        <m:sup>
                          <m:r>
                            <a:rPr lang="en-GB" sz="1600" b="0" i="1" smtClean="0">
                              <a:latin typeface="Cambria Math" panose="02040503050406030204" pitchFamily="18" charset="0"/>
                            </a:rPr>
                            <m:t>7</m:t>
                          </m:r>
                        </m:sup>
                      </m:sSup>
                      <m:r>
                        <a:rPr lang="en-GB" sz="1600" b="0" i="1" smtClean="0">
                          <a:latin typeface="Cambria Math" panose="02040503050406030204" pitchFamily="18" charset="0"/>
                        </a:rPr>
                        <m:t>=</m:t>
                      </m:r>
                      <m:sSup>
                        <m:sSupPr>
                          <m:ctrlPr>
                            <a:rPr lang="en-GB" sz="1600" b="1" i="1" smtClean="0">
                              <a:latin typeface="Cambria Math" panose="02040503050406030204" pitchFamily="18" charset="0"/>
                            </a:rPr>
                          </m:ctrlPr>
                        </m:sSupPr>
                        <m:e>
                          <m:r>
                            <a:rPr lang="en-GB" sz="1600" b="1" i="1" smtClean="0">
                              <a:latin typeface="Cambria Math" panose="02040503050406030204" pitchFamily="18" charset="0"/>
                            </a:rPr>
                            <m:t>𝟐</m:t>
                          </m:r>
                        </m:e>
                        <m:sup>
                          <m:r>
                            <a:rPr lang="en-GB" sz="1600" b="1" i="1" smtClean="0">
                              <a:latin typeface="Cambria Math" panose="02040503050406030204" pitchFamily="18" charset="0"/>
                            </a:rPr>
                            <m:t>𝟕</m:t>
                          </m:r>
                        </m:sup>
                      </m:sSup>
                      <m:r>
                        <a:rPr lang="en-GB" sz="1600" b="1" i="1" smtClean="0">
                          <a:latin typeface="Cambria Math" panose="02040503050406030204" pitchFamily="18" charset="0"/>
                        </a:rPr>
                        <m:t>×</m:t>
                      </m:r>
                      <m:sSup>
                        <m:sSupPr>
                          <m:ctrlPr>
                            <a:rPr lang="en-GB" sz="1600" b="1" i="1" smtClean="0">
                              <a:latin typeface="Cambria Math" panose="02040503050406030204" pitchFamily="18" charset="0"/>
                            </a:rPr>
                          </m:ctrlPr>
                        </m:sSupPr>
                        <m:e>
                          <m:r>
                            <a:rPr lang="en-GB" sz="1600" b="1" i="1" smtClean="0">
                              <a:latin typeface="Cambria Math" panose="02040503050406030204" pitchFamily="18" charset="0"/>
                            </a:rPr>
                            <m:t>𝟕</m:t>
                          </m:r>
                        </m:e>
                        <m:sup>
                          <m:r>
                            <a:rPr lang="en-GB" sz="1600" b="1" i="1" smtClean="0">
                              <a:latin typeface="Cambria Math" panose="02040503050406030204" pitchFamily="18" charset="0"/>
                            </a:rPr>
                            <m:t>𝟕</m:t>
                          </m:r>
                        </m:sup>
                      </m:sSup>
                    </m:oMath>
                    <m:oMath xmlns:m="http://schemas.openxmlformats.org/officeDocument/2006/math">
                      <m:sSup>
                        <m:sSupPr>
                          <m:ctrlPr>
                            <a:rPr lang="en-GB" sz="1600" b="0" i="1" smtClean="0">
                              <a:latin typeface="Cambria Math" panose="02040503050406030204" pitchFamily="18" charset="0"/>
                            </a:rPr>
                          </m:ctrlPr>
                        </m:sSupPr>
                        <m:e>
                          <m:r>
                            <a:rPr lang="en-GB" sz="1600" b="0" i="1" smtClean="0">
                              <a:latin typeface="Cambria Math" panose="02040503050406030204" pitchFamily="18" charset="0"/>
                            </a:rPr>
                            <m:t>365</m:t>
                          </m:r>
                        </m:e>
                        <m:sup>
                          <m:r>
                            <a:rPr lang="en-GB" sz="1600" b="0" i="1" smtClean="0">
                              <a:latin typeface="Cambria Math" panose="02040503050406030204" pitchFamily="18" charset="0"/>
                            </a:rPr>
                            <m:t>8</m:t>
                          </m:r>
                        </m:sup>
                      </m:sSup>
                      <m:r>
                        <a:rPr lang="en-GB" sz="1600" b="0" i="1" smtClean="0">
                          <a:latin typeface="Cambria Math" panose="02040503050406030204" pitchFamily="18" charset="0"/>
                        </a:rPr>
                        <m:t>=</m:t>
                      </m:r>
                      <m:sSup>
                        <m:sSupPr>
                          <m:ctrlPr>
                            <a:rPr lang="en-GB" sz="1600" b="1" i="1" smtClean="0">
                              <a:latin typeface="Cambria Math" panose="02040503050406030204" pitchFamily="18" charset="0"/>
                            </a:rPr>
                          </m:ctrlPr>
                        </m:sSupPr>
                        <m:e>
                          <m:r>
                            <a:rPr lang="en-GB" sz="1600" b="1" i="1" smtClean="0">
                              <a:latin typeface="Cambria Math" panose="02040503050406030204" pitchFamily="18" charset="0"/>
                            </a:rPr>
                            <m:t>𝟓</m:t>
                          </m:r>
                        </m:e>
                        <m:sup>
                          <m:r>
                            <a:rPr lang="en-GB" sz="1600" b="1" i="1" smtClean="0">
                              <a:latin typeface="Cambria Math" panose="02040503050406030204" pitchFamily="18" charset="0"/>
                            </a:rPr>
                            <m:t>𝟖</m:t>
                          </m:r>
                        </m:sup>
                      </m:sSup>
                      <m:r>
                        <a:rPr lang="en-GB" sz="1600" b="1" i="1" smtClean="0">
                          <a:latin typeface="Cambria Math" panose="02040503050406030204" pitchFamily="18" charset="0"/>
                        </a:rPr>
                        <m:t>×</m:t>
                      </m:r>
                      <m:r>
                        <a:rPr lang="en-GB" sz="1600" b="1" i="1" smtClean="0">
                          <a:latin typeface="Cambria Math" panose="02040503050406030204" pitchFamily="18" charset="0"/>
                        </a:rPr>
                        <m:t>𝟕</m:t>
                      </m:r>
                      <m:sSup>
                        <m:sSupPr>
                          <m:ctrlPr>
                            <a:rPr lang="en-GB" sz="1600" b="1" i="1" smtClean="0">
                              <a:latin typeface="Cambria Math" panose="02040503050406030204" pitchFamily="18" charset="0"/>
                            </a:rPr>
                          </m:ctrlPr>
                        </m:sSupPr>
                        <m:e>
                          <m:r>
                            <a:rPr lang="en-GB" sz="1600" b="1" i="1" smtClean="0">
                              <a:latin typeface="Cambria Math" panose="02040503050406030204" pitchFamily="18" charset="0"/>
                            </a:rPr>
                            <m:t>𝟑</m:t>
                          </m:r>
                        </m:e>
                        <m:sup>
                          <m:r>
                            <a:rPr lang="en-GB" sz="1600" b="1" i="1" smtClean="0">
                              <a:latin typeface="Cambria Math" panose="02040503050406030204" pitchFamily="18" charset="0"/>
                            </a:rPr>
                            <m:t>𝟖</m:t>
                          </m:r>
                        </m:sup>
                      </m:sSup>
                    </m:oMath>
                    <m:oMath xmlns:m="http://schemas.openxmlformats.org/officeDocument/2006/math">
                      <m:sSup>
                        <m:sSupPr>
                          <m:ctrlPr>
                            <a:rPr lang="en-GB" sz="1600" b="0" i="1" smtClean="0">
                              <a:latin typeface="Cambria Math" panose="02040503050406030204" pitchFamily="18" charset="0"/>
                            </a:rPr>
                          </m:ctrlPr>
                        </m:sSupPr>
                        <m:e>
                          <m:r>
                            <a:rPr lang="en-GB" sz="1600" b="0" i="1" smtClean="0">
                              <a:latin typeface="Cambria Math" panose="02040503050406030204" pitchFamily="18" charset="0"/>
                            </a:rPr>
                            <m:t>55</m:t>
                          </m:r>
                        </m:e>
                        <m:sup>
                          <m:r>
                            <a:rPr lang="en-GB" sz="1600" b="0" i="1" smtClean="0">
                              <a:latin typeface="Cambria Math" panose="02040503050406030204" pitchFamily="18" charset="0"/>
                            </a:rPr>
                            <m:t>55</m:t>
                          </m:r>
                        </m:sup>
                      </m:sSup>
                      <m:r>
                        <a:rPr lang="en-GB" sz="1600" b="0" i="1" smtClean="0">
                          <a:latin typeface="Cambria Math" panose="02040503050406030204" pitchFamily="18" charset="0"/>
                        </a:rPr>
                        <m:t>=</m:t>
                      </m:r>
                      <m:sSup>
                        <m:sSupPr>
                          <m:ctrlPr>
                            <a:rPr lang="en-GB" sz="1600" b="1" i="1" smtClean="0">
                              <a:latin typeface="Cambria Math" panose="02040503050406030204" pitchFamily="18" charset="0"/>
                            </a:rPr>
                          </m:ctrlPr>
                        </m:sSupPr>
                        <m:e>
                          <m:r>
                            <a:rPr lang="en-GB" sz="1600" b="1" i="1" smtClean="0">
                              <a:latin typeface="Cambria Math" panose="02040503050406030204" pitchFamily="18" charset="0"/>
                            </a:rPr>
                            <m:t>𝟓</m:t>
                          </m:r>
                        </m:e>
                        <m:sup>
                          <m:r>
                            <a:rPr lang="en-GB" sz="1600" b="1" i="1" smtClean="0">
                              <a:latin typeface="Cambria Math" panose="02040503050406030204" pitchFamily="18" charset="0"/>
                            </a:rPr>
                            <m:t>𝟓𝟓</m:t>
                          </m:r>
                        </m:sup>
                      </m:sSup>
                      <m:r>
                        <a:rPr lang="en-GB" sz="1600" b="1" i="1" smtClean="0">
                          <a:latin typeface="Cambria Math" panose="02040503050406030204" pitchFamily="18" charset="0"/>
                        </a:rPr>
                        <m:t>×</m:t>
                      </m:r>
                      <m:sSup>
                        <m:sSupPr>
                          <m:ctrlPr>
                            <a:rPr lang="en-GB" sz="1600" b="1" i="1" smtClean="0">
                              <a:latin typeface="Cambria Math" panose="02040503050406030204" pitchFamily="18" charset="0"/>
                            </a:rPr>
                          </m:ctrlPr>
                        </m:sSupPr>
                        <m:e>
                          <m:r>
                            <a:rPr lang="en-GB" sz="1600" b="1" i="1" smtClean="0">
                              <a:latin typeface="Cambria Math" panose="02040503050406030204" pitchFamily="18" charset="0"/>
                            </a:rPr>
                            <m:t>𝟏𝟏</m:t>
                          </m:r>
                        </m:e>
                        <m:sup>
                          <m:r>
                            <a:rPr lang="en-GB" sz="1600" b="1" i="1" smtClean="0">
                              <a:latin typeface="Cambria Math" panose="02040503050406030204" pitchFamily="18" charset="0"/>
                            </a:rPr>
                            <m:t>𝟓𝟓</m:t>
                          </m:r>
                        </m:sup>
                      </m:sSup>
                    </m:oMath>
                    <m:oMath xmlns:m="http://schemas.openxmlformats.org/officeDocument/2006/math">
                      <m:r>
                        <a:rPr lang="en-GB" sz="1600" b="0" i="1" smtClean="0">
                          <a:latin typeface="Cambria Math" panose="02040503050406030204" pitchFamily="18" charset="0"/>
                        </a:rPr>
                        <m:t>6×</m:t>
                      </m:r>
                      <m:sSup>
                        <m:sSupPr>
                          <m:ctrlPr>
                            <a:rPr lang="en-GB" sz="1600" b="0" i="1" smtClean="0">
                              <a:latin typeface="Cambria Math" panose="02040503050406030204" pitchFamily="18" charset="0"/>
                            </a:rPr>
                          </m:ctrlPr>
                        </m:sSupPr>
                        <m:e>
                          <m:r>
                            <a:rPr lang="en-GB" sz="1600" b="0" i="1" smtClean="0">
                              <a:latin typeface="Cambria Math" panose="02040503050406030204" pitchFamily="18" charset="0"/>
                            </a:rPr>
                            <m:t>3</m:t>
                          </m:r>
                        </m:e>
                        <m:sup>
                          <m:r>
                            <a:rPr lang="en-GB" sz="1600" b="0" i="1" smtClean="0">
                              <a:latin typeface="Cambria Math" panose="02040503050406030204" pitchFamily="18" charset="0"/>
                            </a:rPr>
                            <m:t>20</m:t>
                          </m:r>
                        </m:sup>
                      </m:sSup>
                      <m:r>
                        <a:rPr lang="en-GB" sz="1600" b="0" i="1" smtClean="0">
                          <a:latin typeface="Cambria Math" panose="02040503050406030204" pitchFamily="18" charset="0"/>
                        </a:rPr>
                        <m:t>=</m:t>
                      </m:r>
                      <m:r>
                        <a:rPr lang="en-GB" sz="1600" b="1" i="1" smtClean="0">
                          <a:latin typeface="Cambria Math" panose="02040503050406030204" pitchFamily="18" charset="0"/>
                        </a:rPr>
                        <m:t>𝟐</m:t>
                      </m:r>
                      <m:r>
                        <a:rPr lang="en-GB" sz="1600" b="1" i="1" smtClean="0">
                          <a:latin typeface="Cambria Math" panose="02040503050406030204" pitchFamily="18" charset="0"/>
                        </a:rPr>
                        <m:t>×</m:t>
                      </m:r>
                      <m:sSup>
                        <m:sSupPr>
                          <m:ctrlPr>
                            <a:rPr lang="en-GB" sz="1600" b="1" i="1" smtClean="0">
                              <a:latin typeface="Cambria Math" panose="02040503050406030204" pitchFamily="18" charset="0"/>
                            </a:rPr>
                          </m:ctrlPr>
                        </m:sSupPr>
                        <m:e>
                          <m:r>
                            <a:rPr lang="en-GB" sz="1600" b="1" i="1" smtClean="0">
                              <a:latin typeface="Cambria Math" panose="02040503050406030204" pitchFamily="18" charset="0"/>
                            </a:rPr>
                            <m:t>𝟑</m:t>
                          </m:r>
                        </m:e>
                        <m:sup>
                          <m:r>
                            <a:rPr lang="en-GB" sz="1600" b="1" i="1" smtClean="0">
                              <a:latin typeface="Cambria Math" panose="02040503050406030204" pitchFamily="18" charset="0"/>
                            </a:rPr>
                            <m:t>𝟐𝟏</m:t>
                          </m:r>
                        </m:sup>
                      </m:sSup>
                    </m:oMath>
                  </m:oMathPara>
                </a14:m>
                <a:endParaRPr lang="en-GB" sz="1600" b="1" dirty="0"/>
              </a:p>
              <a:p>
                <a:endParaRPr lang="en-GB" sz="1600" dirty="0"/>
              </a:p>
            </p:txBody>
          </p:sp>
        </mc:Choice>
        <mc:Fallback xmlns="">
          <p:sp>
            <p:nvSpPr>
              <p:cNvPr id="5" name="TextBox 4"/>
              <p:cNvSpPr txBox="1">
                <a:spLocks noRot="1" noChangeAspect="1" noMove="1" noResize="1" noEditPoints="1" noAdjustHandles="1" noChangeArrowheads="1" noChangeShapeType="1" noTextEdit="1"/>
              </p:cNvSpPr>
              <p:nvPr/>
            </p:nvSpPr>
            <p:spPr>
              <a:xfrm>
                <a:off x="755576" y="797471"/>
                <a:ext cx="4392488" cy="5794663"/>
              </a:xfrm>
              <a:prstGeom prst="rect">
                <a:avLst/>
              </a:prstGeom>
              <a:blipFill rotWithShape="0">
                <a:blip r:embed="rId2"/>
                <a:stretch>
                  <a:fillRect l="-833" t="-316"/>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 name="TextBox 5"/>
              <p:cNvSpPr txBox="1"/>
              <p:nvPr/>
            </p:nvSpPr>
            <p:spPr>
              <a:xfrm>
                <a:off x="5652120" y="836712"/>
                <a:ext cx="3384376" cy="5536452"/>
              </a:xfrm>
              <a:prstGeom prst="rect">
                <a:avLst/>
              </a:prstGeom>
              <a:noFill/>
            </p:spPr>
            <p:txBody>
              <a:bodyPr wrap="square" rtlCol="0">
                <a:spAutoFit/>
              </a:bodyPr>
              <a:lstStyle/>
              <a:p>
                <a:r>
                  <a:rPr lang="en-GB" sz="1600" dirty="0"/>
                  <a:t>Prime factorise the following:</a:t>
                </a:r>
              </a:p>
              <a:p>
                <a:pPr/>
                <a14:m>
                  <m:oMathPara xmlns:m="http://schemas.openxmlformats.org/officeDocument/2006/math">
                    <m:oMathParaPr>
                      <m:jc m:val="centerGroup"/>
                    </m:oMathParaPr>
                    <m:oMath xmlns:m="http://schemas.openxmlformats.org/officeDocument/2006/math">
                      <m:r>
                        <a:rPr lang="en-GB" sz="1600" b="0" i="1" smtClean="0">
                          <a:latin typeface="Cambria Math" panose="02040503050406030204" pitchFamily="18" charset="0"/>
                        </a:rPr>
                        <m:t>10 000=</m:t>
                      </m:r>
                      <m:sSup>
                        <m:sSupPr>
                          <m:ctrlPr>
                            <a:rPr lang="en-GB" sz="1600" b="1" i="1" smtClean="0">
                              <a:latin typeface="Cambria Math" panose="02040503050406030204" pitchFamily="18" charset="0"/>
                            </a:rPr>
                          </m:ctrlPr>
                        </m:sSupPr>
                        <m:e>
                          <m:r>
                            <a:rPr lang="en-GB" sz="1600" b="1" i="1" smtClean="0">
                              <a:latin typeface="Cambria Math" panose="02040503050406030204" pitchFamily="18" charset="0"/>
                            </a:rPr>
                            <m:t>𝟐</m:t>
                          </m:r>
                        </m:e>
                        <m:sup>
                          <m:r>
                            <a:rPr lang="en-GB" sz="1600" b="1" i="1" smtClean="0">
                              <a:latin typeface="Cambria Math" panose="02040503050406030204" pitchFamily="18" charset="0"/>
                            </a:rPr>
                            <m:t>𝟒</m:t>
                          </m:r>
                        </m:sup>
                      </m:sSup>
                      <m:r>
                        <a:rPr lang="en-GB" sz="1600" b="1" i="1" smtClean="0">
                          <a:latin typeface="Cambria Math" panose="02040503050406030204" pitchFamily="18" charset="0"/>
                        </a:rPr>
                        <m:t>×</m:t>
                      </m:r>
                      <m:sSup>
                        <m:sSupPr>
                          <m:ctrlPr>
                            <a:rPr lang="en-GB" sz="1600" b="1" i="1" smtClean="0">
                              <a:latin typeface="Cambria Math" panose="02040503050406030204" pitchFamily="18" charset="0"/>
                            </a:rPr>
                          </m:ctrlPr>
                        </m:sSupPr>
                        <m:e>
                          <m:r>
                            <a:rPr lang="en-GB" sz="1600" b="1" i="1" smtClean="0">
                              <a:latin typeface="Cambria Math" panose="02040503050406030204" pitchFamily="18" charset="0"/>
                            </a:rPr>
                            <m:t>𝟓</m:t>
                          </m:r>
                        </m:e>
                        <m:sup>
                          <m:r>
                            <a:rPr lang="en-GB" sz="1600" b="1" i="1" smtClean="0">
                              <a:latin typeface="Cambria Math" panose="02040503050406030204" pitchFamily="18" charset="0"/>
                            </a:rPr>
                            <m:t>𝟒</m:t>
                          </m:r>
                        </m:sup>
                      </m:sSup>
                    </m:oMath>
                    <m:oMath xmlns:m="http://schemas.openxmlformats.org/officeDocument/2006/math">
                      <m:sSup>
                        <m:sSupPr>
                          <m:ctrlPr>
                            <a:rPr lang="en-GB" sz="1600" b="0" i="1" smtClean="0">
                              <a:latin typeface="Cambria Math" panose="02040503050406030204" pitchFamily="18" charset="0"/>
                            </a:rPr>
                          </m:ctrlPr>
                        </m:sSupPr>
                        <m:e>
                          <m:r>
                            <a:rPr lang="en-GB" sz="1600" b="0" i="1" smtClean="0">
                              <a:latin typeface="Cambria Math" panose="02040503050406030204" pitchFamily="18" charset="0"/>
                            </a:rPr>
                            <m:t>25</m:t>
                          </m:r>
                        </m:e>
                        <m:sup>
                          <m:r>
                            <a:rPr lang="en-GB" sz="1600" b="0" i="1" smtClean="0">
                              <a:latin typeface="Cambria Math" panose="02040503050406030204" pitchFamily="18" charset="0"/>
                            </a:rPr>
                            <m:t>7</m:t>
                          </m:r>
                        </m:sup>
                      </m:sSup>
                      <m:r>
                        <a:rPr lang="en-GB" sz="1600" b="0" i="1" smtClean="0">
                          <a:latin typeface="Cambria Math" panose="02040503050406030204" pitchFamily="18" charset="0"/>
                        </a:rPr>
                        <m:t>=</m:t>
                      </m:r>
                      <m:sSup>
                        <m:sSupPr>
                          <m:ctrlPr>
                            <a:rPr lang="en-GB" sz="1600" b="1" i="1" smtClean="0">
                              <a:latin typeface="Cambria Math" panose="02040503050406030204" pitchFamily="18" charset="0"/>
                            </a:rPr>
                          </m:ctrlPr>
                        </m:sSupPr>
                        <m:e>
                          <m:r>
                            <a:rPr lang="en-GB" sz="1600" b="1" i="1" smtClean="0">
                              <a:latin typeface="Cambria Math" panose="02040503050406030204" pitchFamily="18" charset="0"/>
                            </a:rPr>
                            <m:t>𝟓</m:t>
                          </m:r>
                        </m:e>
                        <m:sup>
                          <m:r>
                            <a:rPr lang="en-GB" sz="1600" b="1" i="1" smtClean="0">
                              <a:latin typeface="Cambria Math" panose="02040503050406030204" pitchFamily="18" charset="0"/>
                            </a:rPr>
                            <m:t>𝟏𝟒</m:t>
                          </m:r>
                        </m:sup>
                      </m:sSup>
                    </m:oMath>
                    <m:oMath xmlns:m="http://schemas.openxmlformats.org/officeDocument/2006/math">
                      <m:sSup>
                        <m:sSupPr>
                          <m:ctrlPr>
                            <a:rPr lang="en-GB" sz="1600" b="0" i="1" smtClean="0">
                              <a:latin typeface="Cambria Math" panose="02040503050406030204" pitchFamily="18" charset="0"/>
                            </a:rPr>
                          </m:ctrlPr>
                        </m:sSupPr>
                        <m:e>
                          <m:r>
                            <a:rPr lang="en-GB" sz="1600" b="0" i="1" smtClean="0">
                              <a:latin typeface="Cambria Math" panose="02040503050406030204" pitchFamily="18" charset="0"/>
                            </a:rPr>
                            <m:t>18</m:t>
                          </m:r>
                        </m:e>
                        <m:sup>
                          <m:r>
                            <a:rPr lang="en-GB" sz="1600" b="0" i="1" smtClean="0">
                              <a:latin typeface="Cambria Math" panose="02040503050406030204" pitchFamily="18" charset="0"/>
                            </a:rPr>
                            <m:t>30</m:t>
                          </m:r>
                        </m:sup>
                      </m:sSup>
                      <m:r>
                        <a:rPr lang="en-GB" sz="1600" b="0" i="1" smtClean="0">
                          <a:latin typeface="Cambria Math" panose="02040503050406030204" pitchFamily="18" charset="0"/>
                        </a:rPr>
                        <m:t>=</m:t>
                      </m:r>
                      <m:sSup>
                        <m:sSupPr>
                          <m:ctrlPr>
                            <a:rPr lang="en-GB" sz="1600" b="1" i="1" smtClean="0">
                              <a:latin typeface="Cambria Math" panose="02040503050406030204" pitchFamily="18" charset="0"/>
                            </a:rPr>
                          </m:ctrlPr>
                        </m:sSupPr>
                        <m:e>
                          <m:r>
                            <a:rPr lang="en-GB" sz="1600" b="1" i="1" smtClean="0">
                              <a:latin typeface="Cambria Math" panose="02040503050406030204" pitchFamily="18" charset="0"/>
                            </a:rPr>
                            <m:t>𝟐</m:t>
                          </m:r>
                        </m:e>
                        <m:sup>
                          <m:r>
                            <a:rPr lang="en-GB" sz="1600" b="1" i="1" smtClean="0">
                              <a:latin typeface="Cambria Math" panose="02040503050406030204" pitchFamily="18" charset="0"/>
                            </a:rPr>
                            <m:t>𝟑𝟎</m:t>
                          </m:r>
                        </m:sup>
                      </m:sSup>
                      <m:r>
                        <a:rPr lang="en-GB" sz="1600" b="1" i="1" smtClean="0">
                          <a:latin typeface="Cambria Math" panose="02040503050406030204" pitchFamily="18" charset="0"/>
                        </a:rPr>
                        <m:t>×</m:t>
                      </m:r>
                      <m:sSup>
                        <m:sSupPr>
                          <m:ctrlPr>
                            <a:rPr lang="en-GB" sz="1600" b="1" i="1" smtClean="0">
                              <a:latin typeface="Cambria Math" panose="02040503050406030204" pitchFamily="18" charset="0"/>
                            </a:rPr>
                          </m:ctrlPr>
                        </m:sSupPr>
                        <m:e>
                          <m:r>
                            <a:rPr lang="en-GB" sz="1600" b="1" i="1" smtClean="0">
                              <a:latin typeface="Cambria Math" panose="02040503050406030204" pitchFamily="18" charset="0"/>
                            </a:rPr>
                            <m:t>𝟑</m:t>
                          </m:r>
                        </m:e>
                        <m:sup>
                          <m:r>
                            <a:rPr lang="en-GB" sz="1600" b="1" i="1" smtClean="0">
                              <a:latin typeface="Cambria Math" panose="02040503050406030204" pitchFamily="18" charset="0"/>
                            </a:rPr>
                            <m:t>𝟔𝟎</m:t>
                          </m:r>
                        </m:sup>
                      </m:sSup>
                    </m:oMath>
                    <m:oMath xmlns:m="http://schemas.openxmlformats.org/officeDocument/2006/math">
                      <m:sSup>
                        <m:sSupPr>
                          <m:ctrlPr>
                            <a:rPr lang="en-GB" sz="1600" b="0" i="1" smtClean="0">
                              <a:latin typeface="Cambria Math" panose="02040503050406030204" pitchFamily="18" charset="0"/>
                            </a:rPr>
                          </m:ctrlPr>
                        </m:sSupPr>
                        <m:e>
                          <m:r>
                            <a:rPr lang="en-GB" sz="1600" b="0" i="1" smtClean="0">
                              <a:latin typeface="Cambria Math" panose="02040503050406030204" pitchFamily="18" charset="0"/>
                            </a:rPr>
                            <m:t>4</m:t>
                          </m:r>
                        </m:e>
                        <m:sup>
                          <m:r>
                            <a:rPr lang="en-GB" sz="1600" b="0" i="1" smtClean="0">
                              <a:latin typeface="Cambria Math" panose="02040503050406030204" pitchFamily="18" charset="0"/>
                            </a:rPr>
                            <m:t>6</m:t>
                          </m:r>
                        </m:sup>
                      </m:sSup>
                      <m:r>
                        <a:rPr lang="en-GB" sz="1600" b="0" i="1" smtClean="0">
                          <a:latin typeface="Cambria Math" panose="02040503050406030204" pitchFamily="18" charset="0"/>
                        </a:rPr>
                        <m:t>×</m:t>
                      </m:r>
                      <m:sSup>
                        <m:sSupPr>
                          <m:ctrlPr>
                            <a:rPr lang="en-GB" sz="1600" b="0" i="1" smtClean="0">
                              <a:latin typeface="Cambria Math" panose="02040503050406030204" pitchFamily="18" charset="0"/>
                            </a:rPr>
                          </m:ctrlPr>
                        </m:sSupPr>
                        <m:e>
                          <m:r>
                            <a:rPr lang="en-GB" sz="1600" b="0" i="1" smtClean="0">
                              <a:latin typeface="Cambria Math" panose="02040503050406030204" pitchFamily="18" charset="0"/>
                            </a:rPr>
                            <m:t>8</m:t>
                          </m:r>
                        </m:e>
                        <m:sup>
                          <m:r>
                            <a:rPr lang="en-GB" sz="1600" b="0" i="1" smtClean="0">
                              <a:latin typeface="Cambria Math" panose="02040503050406030204" pitchFamily="18" charset="0"/>
                            </a:rPr>
                            <m:t>6</m:t>
                          </m:r>
                        </m:sup>
                      </m:sSup>
                      <m:r>
                        <a:rPr lang="en-GB" sz="1600" b="0" i="1" smtClean="0">
                          <a:latin typeface="Cambria Math" panose="02040503050406030204" pitchFamily="18" charset="0"/>
                        </a:rPr>
                        <m:t>=</m:t>
                      </m:r>
                      <m:sSup>
                        <m:sSupPr>
                          <m:ctrlPr>
                            <a:rPr lang="en-GB" sz="1600" b="1" i="1" smtClean="0">
                              <a:latin typeface="Cambria Math" panose="02040503050406030204" pitchFamily="18" charset="0"/>
                            </a:rPr>
                          </m:ctrlPr>
                        </m:sSupPr>
                        <m:e>
                          <m:r>
                            <a:rPr lang="en-GB" sz="1600" b="1" i="1" smtClean="0">
                              <a:latin typeface="Cambria Math" panose="02040503050406030204" pitchFamily="18" charset="0"/>
                            </a:rPr>
                            <m:t>𝟐</m:t>
                          </m:r>
                        </m:e>
                        <m:sup>
                          <m:r>
                            <a:rPr lang="en-GB" sz="1600" b="1" i="1" smtClean="0">
                              <a:latin typeface="Cambria Math" panose="02040503050406030204" pitchFamily="18" charset="0"/>
                            </a:rPr>
                            <m:t>𝟑𝟎</m:t>
                          </m:r>
                        </m:sup>
                      </m:sSup>
                    </m:oMath>
                    <m:oMath xmlns:m="http://schemas.openxmlformats.org/officeDocument/2006/math">
                      <m:r>
                        <a:rPr lang="en-GB" sz="1600" b="0" i="1" smtClean="0">
                          <a:latin typeface="Cambria Math" panose="02040503050406030204" pitchFamily="18" charset="0"/>
                        </a:rPr>
                        <m:t>1 000 </m:t>
                      </m:r>
                      <m:sSup>
                        <m:sSupPr>
                          <m:ctrlPr>
                            <a:rPr lang="en-GB" sz="1600" b="0" i="1" smtClean="0">
                              <a:latin typeface="Cambria Math" panose="02040503050406030204" pitchFamily="18" charset="0"/>
                            </a:rPr>
                          </m:ctrlPr>
                        </m:sSupPr>
                        <m:e>
                          <m:r>
                            <a:rPr lang="en-GB" sz="1600" b="0" i="1" smtClean="0">
                              <a:latin typeface="Cambria Math" panose="02040503050406030204" pitchFamily="18" charset="0"/>
                            </a:rPr>
                            <m:t>000</m:t>
                          </m:r>
                        </m:e>
                        <m:sup>
                          <m:r>
                            <a:rPr lang="en-GB" sz="1600" b="0" i="1" smtClean="0">
                              <a:latin typeface="Cambria Math" panose="02040503050406030204" pitchFamily="18" charset="0"/>
                            </a:rPr>
                            <m:t>100</m:t>
                          </m:r>
                        </m:sup>
                      </m:sSup>
                      <m:r>
                        <a:rPr lang="en-GB" sz="1600" b="0" i="1" smtClean="0">
                          <a:latin typeface="Cambria Math" panose="02040503050406030204" pitchFamily="18" charset="0"/>
                        </a:rPr>
                        <m:t>=</m:t>
                      </m:r>
                      <m:sSup>
                        <m:sSupPr>
                          <m:ctrlPr>
                            <a:rPr lang="en-GB" sz="1600" b="1" i="1" smtClean="0">
                              <a:latin typeface="Cambria Math" panose="02040503050406030204" pitchFamily="18" charset="0"/>
                            </a:rPr>
                          </m:ctrlPr>
                        </m:sSupPr>
                        <m:e>
                          <m:r>
                            <a:rPr lang="en-GB" sz="1600" b="1" i="1" smtClean="0">
                              <a:latin typeface="Cambria Math" panose="02040503050406030204" pitchFamily="18" charset="0"/>
                            </a:rPr>
                            <m:t>𝟐</m:t>
                          </m:r>
                        </m:e>
                        <m:sup>
                          <m:r>
                            <a:rPr lang="en-GB" sz="1600" b="1" i="1" smtClean="0">
                              <a:latin typeface="Cambria Math" panose="02040503050406030204" pitchFamily="18" charset="0"/>
                            </a:rPr>
                            <m:t>𝟔𝟎𝟎</m:t>
                          </m:r>
                        </m:sup>
                      </m:sSup>
                      <m:r>
                        <a:rPr lang="en-GB" sz="1600" b="1" i="1" smtClean="0">
                          <a:latin typeface="Cambria Math" panose="02040503050406030204" pitchFamily="18" charset="0"/>
                        </a:rPr>
                        <m:t>×</m:t>
                      </m:r>
                      <m:sSup>
                        <m:sSupPr>
                          <m:ctrlPr>
                            <a:rPr lang="en-GB" sz="1600" b="1" i="1" smtClean="0">
                              <a:latin typeface="Cambria Math" panose="02040503050406030204" pitchFamily="18" charset="0"/>
                            </a:rPr>
                          </m:ctrlPr>
                        </m:sSupPr>
                        <m:e>
                          <m:r>
                            <a:rPr lang="en-GB" sz="1600" b="1" i="1" smtClean="0">
                              <a:latin typeface="Cambria Math" panose="02040503050406030204" pitchFamily="18" charset="0"/>
                            </a:rPr>
                            <m:t>𝟓</m:t>
                          </m:r>
                        </m:e>
                        <m:sup>
                          <m:r>
                            <a:rPr lang="en-GB" sz="1600" b="1" i="1" smtClean="0">
                              <a:latin typeface="Cambria Math" panose="02040503050406030204" pitchFamily="18" charset="0"/>
                            </a:rPr>
                            <m:t>𝟔𝟎𝟎</m:t>
                          </m:r>
                        </m:sup>
                      </m:sSup>
                    </m:oMath>
                  </m:oMathPara>
                </a14:m>
                <a:endParaRPr lang="en-GB" sz="1600" b="1" dirty="0"/>
              </a:p>
              <a:p>
                <a:endParaRPr lang="en-GB" sz="1600" dirty="0"/>
              </a:p>
              <a:p>
                <a:r>
                  <a:rPr lang="en-GB" sz="1600" dirty="0"/>
                  <a:t>Suppose 1 was considered to be a prime number. Explain why this violates the Fundamental Law of Arithmetic.</a:t>
                </a:r>
              </a:p>
              <a:p>
                <a:r>
                  <a:rPr lang="en-GB" sz="1600" b="1" dirty="0"/>
                  <a:t>For example, 6 could be expressed as </a:t>
                </a:r>
                <a14:m>
                  <m:oMath xmlns:m="http://schemas.openxmlformats.org/officeDocument/2006/math">
                    <m:r>
                      <a:rPr lang="en-GB" sz="1600" b="1" i="1" smtClean="0">
                        <a:latin typeface="Cambria Math" panose="02040503050406030204" pitchFamily="18" charset="0"/>
                      </a:rPr>
                      <m:t>𝟐</m:t>
                    </m:r>
                    <m:r>
                      <a:rPr lang="en-GB" sz="1600" b="1" i="1" smtClean="0">
                        <a:latin typeface="Cambria Math" panose="02040503050406030204" pitchFamily="18" charset="0"/>
                      </a:rPr>
                      <m:t>×</m:t>
                    </m:r>
                    <m:r>
                      <a:rPr lang="en-GB" sz="1600" b="1" i="1" smtClean="0">
                        <a:latin typeface="Cambria Math" panose="02040503050406030204" pitchFamily="18" charset="0"/>
                      </a:rPr>
                      <m:t>𝟑</m:t>
                    </m:r>
                  </m:oMath>
                </a14:m>
                <a:r>
                  <a:rPr lang="en-GB" sz="1600" b="1" dirty="0"/>
                  <a:t> or </a:t>
                </a:r>
                <a14:m>
                  <m:oMath xmlns:m="http://schemas.openxmlformats.org/officeDocument/2006/math">
                    <m:r>
                      <a:rPr lang="en-GB" sz="1600" b="1" i="1" smtClean="0">
                        <a:latin typeface="Cambria Math" panose="02040503050406030204" pitchFamily="18" charset="0"/>
                      </a:rPr>
                      <m:t>𝟐</m:t>
                    </m:r>
                    <m:r>
                      <a:rPr lang="en-GB" sz="1600" b="1" i="1" smtClean="0">
                        <a:latin typeface="Cambria Math" panose="02040503050406030204" pitchFamily="18" charset="0"/>
                      </a:rPr>
                      <m:t>×</m:t>
                    </m:r>
                    <m:r>
                      <a:rPr lang="en-GB" sz="1600" b="1" i="1" smtClean="0">
                        <a:latin typeface="Cambria Math" panose="02040503050406030204" pitchFamily="18" charset="0"/>
                      </a:rPr>
                      <m:t>𝟑</m:t>
                    </m:r>
                    <m:r>
                      <a:rPr lang="en-GB" sz="1600" b="1" i="1" smtClean="0">
                        <a:latin typeface="Cambria Math" panose="02040503050406030204" pitchFamily="18" charset="0"/>
                      </a:rPr>
                      <m:t>×</m:t>
                    </m:r>
                    <m:r>
                      <a:rPr lang="en-GB" sz="1600" b="1" i="1" smtClean="0">
                        <a:latin typeface="Cambria Math" panose="02040503050406030204" pitchFamily="18" charset="0"/>
                      </a:rPr>
                      <m:t>𝟏</m:t>
                    </m:r>
                  </m:oMath>
                </a14:m>
                <a:r>
                  <a:rPr lang="en-GB" sz="1600" b="1" dirty="0"/>
                  <a:t> or </a:t>
                </a:r>
                <a14:m>
                  <m:oMath xmlns:m="http://schemas.openxmlformats.org/officeDocument/2006/math">
                    <m:r>
                      <a:rPr lang="en-GB" sz="1600" b="1" i="1" smtClean="0">
                        <a:latin typeface="Cambria Math" panose="02040503050406030204" pitchFamily="18" charset="0"/>
                      </a:rPr>
                      <m:t>𝟐</m:t>
                    </m:r>
                    <m:r>
                      <a:rPr lang="en-GB" sz="1600" b="1" i="1" smtClean="0">
                        <a:latin typeface="Cambria Math" panose="02040503050406030204" pitchFamily="18" charset="0"/>
                      </a:rPr>
                      <m:t>×</m:t>
                    </m:r>
                    <m:r>
                      <a:rPr lang="en-GB" sz="1600" b="1" i="1" smtClean="0">
                        <a:latin typeface="Cambria Math" panose="02040503050406030204" pitchFamily="18" charset="0"/>
                      </a:rPr>
                      <m:t>𝟑</m:t>
                    </m:r>
                    <m:r>
                      <a:rPr lang="en-GB" sz="1600" b="1" i="1" smtClean="0">
                        <a:latin typeface="Cambria Math" panose="02040503050406030204" pitchFamily="18" charset="0"/>
                      </a:rPr>
                      <m:t>×</m:t>
                    </m:r>
                    <m:r>
                      <a:rPr lang="en-GB" sz="1600" b="1" i="1" smtClean="0">
                        <a:latin typeface="Cambria Math" panose="02040503050406030204" pitchFamily="18" charset="0"/>
                      </a:rPr>
                      <m:t>𝟏</m:t>
                    </m:r>
                    <m:r>
                      <a:rPr lang="en-GB" sz="1600" b="1" i="1" smtClean="0">
                        <a:latin typeface="Cambria Math" panose="02040503050406030204" pitchFamily="18" charset="0"/>
                      </a:rPr>
                      <m:t>×</m:t>
                    </m:r>
                    <m:r>
                      <a:rPr lang="en-GB" sz="1600" b="1" i="1" smtClean="0">
                        <a:latin typeface="Cambria Math" panose="02040503050406030204" pitchFamily="18" charset="0"/>
                      </a:rPr>
                      <m:t>𝟏</m:t>
                    </m:r>
                  </m:oMath>
                </a14:m>
                <a:r>
                  <a:rPr lang="en-GB" sz="1600" b="1" dirty="0"/>
                  <a:t>. But FLA states there is a </a:t>
                </a:r>
                <a:r>
                  <a:rPr lang="en-GB" sz="1600" b="1" i="1" dirty="0"/>
                  <a:t>unique</a:t>
                </a:r>
                <a:r>
                  <a:rPr lang="en-GB" sz="1600" b="1" dirty="0"/>
                  <a:t> factorisation for each integer. Thus 1 is not prime.</a:t>
                </a:r>
              </a:p>
              <a:p>
                <a:endParaRPr lang="en-GB" sz="1600" dirty="0"/>
              </a:p>
              <a:p>
                <a:r>
                  <a:rPr lang="en-GB" sz="1600" dirty="0"/>
                  <a:t>[TMC Regional 2012 Q4] Find the sum of all numbers less than 120 which are the product of exactly three different prime factors.</a:t>
                </a:r>
              </a:p>
              <a:p>
                <a:r>
                  <a:rPr lang="en-GB" sz="1600" b="1" dirty="0"/>
                  <a:t>Solution: 717</a:t>
                </a:r>
              </a:p>
            </p:txBody>
          </p:sp>
        </mc:Choice>
        <mc:Fallback xmlns="">
          <p:sp>
            <p:nvSpPr>
              <p:cNvPr id="6" name="TextBox 5"/>
              <p:cNvSpPr txBox="1">
                <a:spLocks noRot="1" noChangeAspect="1" noMove="1" noResize="1" noEditPoints="1" noAdjustHandles="1" noChangeArrowheads="1" noChangeShapeType="1" noTextEdit="1"/>
              </p:cNvSpPr>
              <p:nvPr/>
            </p:nvSpPr>
            <p:spPr>
              <a:xfrm>
                <a:off x="5652120" y="836712"/>
                <a:ext cx="3384376" cy="5536452"/>
              </a:xfrm>
              <a:prstGeom prst="rect">
                <a:avLst/>
              </a:prstGeom>
              <a:blipFill rotWithShape="0">
                <a:blip r:embed="rId3"/>
                <a:stretch>
                  <a:fillRect l="-901" t="-330" r="-1261" b="-551"/>
                </a:stretch>
              </a:blipFill>
            </p:spPr>
            <p:txBody>
              <a:bodyPr/>
              <a:lstStyle/>
              <a:p>
                <a:r>
                  <a:rPr lang="en-GB">
                    <a:noFill/>
                  </a:rPr>
                  <a:t> </a:t>
                </a:r>
              </a:p>
            </p:txBody>
          </p:sp>
        </mc:Fallback>
      </mc:AlternateContent>
      <p:sp>
        <p:nvSpPr>
          <p:cNvPr id="7" name="Rectangle 6"/>
          <p:cNvSpPr/>
          <p:nvPr/>
        </p:nvSpPr>
        <p:spPr>
          <a:xfrm>
            <a:off x="381291" y="887457"/>
            <a:ext cx="288032" cy="288032"/>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1</a:t>
            </a:r>
          </a:p>
        </p:txBody>
      </p:sp>
      <p:sp>
        <p:nvSpPr>
          <p:cNvPr id="8" name="Rectangle 7"/>
          <p:cNvSpPr/>
          <p:nvPr/>
        </p:nvSpPr>
        <p:spPr>
          <a:xfrm>
            <a:off x="383578" y="3573016"/>
            <a:ext cx="288032" cy="288032"/>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2</a:t>
            </a:r>
          </a:p>
        </p:txBody>
      </p:sp>
      <p:sp>
        <p:nvSpPr>
          <p:cNvPr id="9" name="Rectangle 8"/>
          <p:cNvSpPr/>
          <p:nvPr/>
        </p:nvSpPr>
        <p:spPr>
          <a:xfrm>
            <a:off x="368118" y="4293096"/>
            <a:ext cx="288032" cy="288032"/>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3</a:t>
            </a:r>
          </a:p>
        </p:txBody>
      </p:sp>
      <p:sp>
        <p:nvSpPr>
          <p:cNvPr id="10" name="Rectangle 9"/>
          <p:cNvSpPr/>
          <p:nvPr/>
        </p:nvSpPr>
        <p:spPr>
          <a:xfrm>
            <a:off x="5245334" y="887527"/>
            <a:ext cx="288032" cy="288032"/>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5</a:t>
            </a:r>
          </a:p>
        </p:txBody>
      </p:sp>
      <p:sp>
        <p:nvSpPr>
          <p:cNvPr id="11" name="Rectangle 10"/>
          <p:cNvSpPr/>
          <p:nvPr/>
        </p:nvSpPr>
        <p:spPr>
          <a:xfrm>
            <a:off x="5122843" y="2697903"/>
            <a:ext cx="432556" cy="288032"/>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latin typeface="Wingdings" panose="05000000000000000000" pitchFamily="2" charset="2"/>
              </a:rPr>
              <a:t>N</a:t>
            </a:r>
            <a:r>
              <a:rPr lang="en-GB" baseline="-25000" dirty="0"/>
              <a:t>1</a:t>
            </a:r>
          </a:p>
        </p:txBody>
      </p:sp>
      <p:sp>
        <p:nvSpPr>
          <p:cNvPr id="12" name="Rectangle 11"/>
          <p:cNvSpPr/>
          <p:nvPr/>
        </p:nvSpPr>
        <p:spPr>
          <a:xfrm>
            <a:off x="5122843" y="5084711"/>
            <a:ext cx="432556" cy="288032"/>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latin typeface="Wingdings" panose="05000000000000000000" pitchFamily="2" charset="2"/>
              </a:rPr>
              <a:t>N</a:t>
            </a:r>
            <a:r>
              <a:rPr lang="en-GB" baseline="-25000" dirty="0"/>
              <a:t>2</a:t>
            </a:r>
          </a:p>
        </p:txBody>
      </p:sp>
      <p:sp>
        <p:nvSpPr>
          <p:cNvPr id="13" name="Rectangle 12"/>
          <p:cNvSpPr/>
          <p:nvPr/>
        </p:nvSpPr>
        <p:spPr>
          <a:xfrm>
            <a:off x="2492258" y="1531345"/>
            <a:ext cx="1451782" cy="264407"/>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4" name="Rectangle 13"/>
          <p:cNvSpPr/>
          <p:nvPr/>
        </p:nvSpPr>
        <p:spPr>
          <a:xfrm>
            <a:off x="2492258" y="1795752"/>
            <a:ext cx="1451782" cy="264407"/>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5" name="Rectangle 14"/>
          <p:cNvSpPr/>
          <p:nvPr/>
        </p:nvSpPr>
        <p:spPr>
          <a:xfrm>
            <a:off x="2699792" y="2060159"/>
            <a:ext cx="1451782" cy="264407"/>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6" name="Rectangle 15"/>
          <p:cNvSpPr/>
          <p:nvPr/>
        </p:nvSpPr>
        <p:spPr>
          <a:xfrm>
            <a:off x="2602522" y="2324566"/>
            <a:ext cx="1451782" cy="264407"/>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7" name="Rectangle 16"/>
          <p:cNvSpPr/>
          <p:nvPr/>
        </p:nvSpPr>
        <p:spPr>
          <a:xfrm>
            <a:off x="2602522" y="2577512"/>
            <a:ext cx="1451782" cy="264407"/>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8" name="Rectangle 17"/>
          <p:cNvSpPr/>
          <p:nvPr/>
        </p:nvSpPr>
        <p:spPr>
          <a:xfrm>
            <a:off x="2743311" y="2830458"/>
            <a:ext cx="1451782" cy="264407"/>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9" name="Rectangle 18"/>
          <p:cNvSpPr/>
          <p:nvPr/>
        </p:nvSpPr>
        <p:spPr>
          <a:xfrm>
            <a:off x="2602522" y="3094865"/>
            <a:ext cx="1451782" cy="264407"/>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20" name="Rectangle 19"/>
          <p:cNvSpPr/>
          <p:nvPr/>
        </p:nvSpPr>
        <p:spPr>
          <a:xfrm>
            <a:off x="809752" y="3861048"/>
            <a:ext cx="3834255" cy="264407"/>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21" name="Rectangle 20"/>
          <p:cNvSpPr/>
          <p:nvPr/>
        </p:nvSpPr>
        <p:spPr>
          <a:xfrm>
            <a:off x="2611755" y="4522065"/>
            <a:ext cx="880126" cy="264407"/>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22" name="Rectangle 21"/>
          <p:cNvSpPr/>
          <p:nvPr/>
        </p:nvSpPr>
        <p:spPr>
          <a:xfrm>
            <a:off x="3503977" y="4775011"/>
            <a:ext cx="880126" cy="264407"/>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23" name="Rectangle 22"/>
          <p:cNvSpPr/>
          <p:nvPr/>
        </p:nvSpPr>
        <p:spPr>
          <a:xfrm>
            <a:off x="2299953" y="5039418"/>
            <a:ext cx="880126" cy="264407"/>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24" name="Rectangle 23"/>
          <p:cNvSpPr/>
          <p:nvPr/>
        </p:nvSpPr>
        <p:spPr>
          <a:xfrm>
            <a:off x="2381651" y="5272704"/>
            <a:ext cx="1282933" cy="264407"/>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25" name="Rectangle 24"/>
          <p:cNvSpPr/>
          <p:nvPr/>
        </p:nvSpPr>
        <p:spPr>
          <a:xfrm>
            <a:off x="2401200" y="5551368"/>
            <a:ext cx="1282933" cy="264407"/>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26" name="Rectangle 25"/>
          <p:cNvSpPr/>
          <p:nvPr/>
        </p:nvSpPr>
        <p:spPr>
          <a:xfrm>
            <a:off x="2576682" y="5813074"/>
            <a:ext cx="1282933" cy="264407"/>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27" name="Rectangle 26"/>
          <p:cNvSpPr/>
          <p:nvPr/>
        </p:nvSpPr>
        <p:spPr>
          <a:xfrm>
            <a:off x="7020272" y="1102644"/>
            <a:ext cx="1282933" cy="264407"/>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28" name="Rectangle 27"/>
          <p:cNvSpPr/>
          <p:nvPr/>
        </p:nvSpPr>
        <p:spPr>
          <a:xfrm>
            <a:off x="6702841" y="1356031"/>
            <a:ext cx="1282933" cy="264407"/>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29" name="Rectangle 28"/>
          <p:cNvSpPr/>
          <p:nvPr/>
        </p:nvSpPr>
        <p:spPr>
          <a:xfrm>
            <a:off x="6799562" y="1609418"/>
            <a:ext cx="1282933" cy="264407"/>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30" name="Rectangle 29"/>
          <p:cNvSpPr/>
          <p:nvPr/>
        </p:nvSpPr>
        <p:spPr>
          <a:xfrm>
            <a:off x="7030621" y="1886370"/>
            <a:ext cx="1282933" cy="264407"/>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31" name="Rectangle 30"/>
          <p:cNvSpPr/>
          <p:nvPr/>
        </p:nvSpPr>
        <p:spPr>
          <a:xfrm>
            <a:off x="7511188" y="2139757"/>
            <a:ext cx="1282933" cy="264407"/>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32" name="Rectangle 31"/>
          <p:cNvSpPr/>
          <p:nvPr/>
        </p:nvSpPr>
        <p:spPr>
          <a:xfrm>
            <a:off x="5697676" y="3640474"/>
            <a:ext cx="3338820" cy="122868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33" name="Rectangle 32"/>
          <p:cNvSpPr/>
          <p:nvPr/>
        </p:nvSpPr>
        <p:spPr>
          <a:xfrm>
            <a:off x="5737339" y="6064527"/>
            <a:ext cx="3155141" cy="34786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34" name="Rectangle 33"/>
          <p:cNvSpPr/>
          <p:nvPr/>
        </p:nvSpPr>
        <p:spPr>
          <a:xfrm>
            <a:off x="354786" y="6229148"/>
            <a:ext cx="288032" cy="288032"/>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4</a:t>
            </a:r>
          </a:p>
        </p:txBody>
      </p:sp>
      <mc:AlternateContent xmlns:mc="http://schemas.openxmlformats.org/markup-compatibility/2006" xmlns:a14="http://schemas.microsoft.com/office/drawing/2010/main">
        <mc:Choice Requires="a14">
          <p:sp>
            <p:nvSpPr>
              <p:cNvPr id="35" name="TextBox 34"/>
              <p:cNvSpPr txBox="1"/>
              <p:nvPr/>
            </p:nvSpPr>
            <p:spPr>
              <a:xfrm>
                <a:off x="766209" y="6171091"/>
                <a:ext cx="4291566" cy="659732"/>
              </a:xfrm>
              <a:prstGeom prst="rect">
                <a:avLst/>
              </a:prstGeom>
              <a:noFill/>
            </p:spPr>
            <p:txBody>
              <a:bodyPr wrap="square" rtlCol="0">
                <a:spAutoFit/>
              </a:bodyPr>
              <a:lstStyle/>
              <a:p>
                <a:r>
                  <a:rPr lang="en-GB" dirty="0"/>
                  <a:t>What are the factors of </a:t>
                </a:r>
                <a14:m>
                  <m:oMath xmlns:m="http://schemas.openxmlformats.org/officeDocument/2006/math">
                    <m:sSup>
                      <m:sSupPr>
                        <m:ctrlPr>
                          <a:rPr lang="en-GB" b="0" i="1" smtClean="0">
                            <a:latin typeface="Cambria Math" panose="02040503050406030204" pitchFamily="18" charset="0"/>
                          </a:rPr>
                        </m:ctrlPr>
                      </m:sSupPr>
                      <m:e>
                        <m:r>
                          <a:rPr lang="en-GB" b="0" i="1" smtClean="0">
                            <a:latin typeface="Cambria Math" panose="02040503050406030204" pitchFamily="18" charset="0"/>
                          </a:rPr>
                          <m:t>2</m:t>
                        </m:r>
                      </m:e>
                      <m:sup>
                        <m:r>
                          <a:rPr lang="en-GB" b="0" i="1" smtClean="0">
                            <a:latin typeface="Cambria Math" panose="02040503050406030204" pitchFamily="18" charset="0"/>
                          </a:rPr>
                          <m:t>5</m:t>
                        </m:r>
                      </m:sup>
                    </m:sSup>
                  </m:oMath>
                </a14:m>
                <a:r>
                  <a:rPr lang="en-GB" dirty="0"/>
                  <a:t>? Give your answers in index form.  </a:t>
                </a:r>
                <a14:m>
                  <m:oMath xmlns:m="http://schemas.openxmlformats.org/officeDocument/2006/math">
                    <m:r>
                      <a:rPr lang="en-GB" b="1" i="1" smtClean="0">
                        <a:latin typeface="Cambria Math" panose="02040503050406030204" pitchFamily="18" charset="0"/>
                      </a:rPr>
                      <m:t>𝟏</m:t>
                    </m:r>
                    <m:r>
                      <a:rPr lang="en-GB" b="1" i="1" smtClean="0">
                        <a:latin typeface="Cambria Math" panose="02040503050406030204" pitchFamily="18" charset="0"/>
                      </a:rPr>
                      <m:t>, </m:t>
                    </m:r>
                    <m:sSup>
                      <m:sSupPr>
                        <m:ctrlPr>
                          <a:rPr lang="en-GB" b="1" i="1" smtClean="0">
                            <a:latin typeface="Cambria Math" panose="02040503050406030204" pitchFamily="18" charset="0"/>
                          </a:rPr>
                        </m:ctrlPr>
                      </m:sSupPr>
                      <m:e>
                        <m:r>
                          <a:rPr lang="en-GB" b="1" i="1" smtClean="0">
                            <a:latin typeface="Cambria Math" panose="02040503050406030204" pitchFamily="18" charset="0"/>
                          </a:rPr>
                          <m:t>𝟐</m:t>
                        </m:r>
                      </m:e>
                      <m:sup>
                        <m:r>
                          <a:rPr lang="en-GB" b="1" i="1" smtClean="0">
                            <a:latin typeface="Cambria Math" panose="02040503050406030204" pitchFamily="18" charset="0"/>
                          </a:rPr>
                          <m:t>𝟏</m:t>
                        </m:r>
                      </m:sup>
                    </m:sSup>
                    <m:r>
                      <a:rPr lang="en-GB" b="1" i="1" smtClean="0">
                        <a:latin typeface="Cambria Math" panose="02040503050406030204" pitchFamily="18" charset="0"/>
                      </a:rPr>
                      <m:t>, </m:t>
                    </m:r>
                    <m:sSup>
                      <m:sSupPr>
                        <m:ctrlPr>
                          <a:rPr lang="en-GB" b="1" i="1" smtClean="0">
                            <a:latin typeface="Cambria Math" panose="02040503050406030204" pitchFamily="18" charset="0"/>
                          </a:rPr>
                        </m:ctrlPr>
                      </m:sSupPr>
                      <m:e>
                        <m:r>
                          <a:rPr lang="en-GB" b="1" i="1" smtClean="0">
                            <a:latin typeface="Cambria Math" panose="02040503050406030204" pitchFamily="18" charset="0"/>
                          </a:rPr>
                          <m:t>𝟐</m:t>
                        </m:r>
                      </m:e>
                      <m:sup>
                        <m:r>
                          <a:rPr lang="en-GB" b="1" i="1" smtClean="0">
                            <a:latin typeface="Cambria Math" panose="02040503050406030204" pitchFamily="18" charset="0"/>
                          </a:rPr>
                          <m:t>𝟐</m:t>
                        </m:r>
                      </m:sup>
                    </m:sSup>
                    <m:r>
                      <a:rPr lang="en-GB" b="1" i="1" smtClean="0">
                        <a:latin typeface="Cambria Math" panose="02040503050406030204" pitchFamily="18" charset="0"/>
                      </a:rPr>
                      <m:t>, </m:t>
                    </m:r>
                    <m:sSup>
                      <m:sSupPr>
                        <m:ctrlPr>
                          <a:rPr lang="en-GB" b="1" i="1" smtClean="0">
                            <a:latin typeface="Cambria Math" panose="02040503050406030204" pitchFamily="18" charset="0"/>
                          </a:rPr>
                        </m:ctrlPr>
                      </m:sSupPr>
                      <m:e>
                        <m:r>
                          <a:rPr lang="en-GB" b="1" i="1" smtClean="0">
                            <a:latin typeface="Cambria Math" panose="02040503050406030204" pitchFamily="18" charset="0"/>
                          </a:rPr>
                          <m:t>𝟐</m:t>
                        </m:r>
                      </m:e>
                      <m:sup>
                        <m:r>
                          <a:rPr lang="en-GB" b="1" i="1" smtClean="0">
                            <a:latin typeface="Cambria Math" panose="02040503050406030204" pitchFamily="18" charset="0"/>
                          </a:rPr>
                          <m:t>𝟑</m:t>
                        </m:r>
                      </m:sup>
                    </m:sSup>
                    <m:r>
                      <a:rPr lang="en-GB" b="1" i="1" smtClean="0">
                        <a:latin typeface="Cambria Math" panose="02040503050406030204" pitchFamily="18" charset="0"/>
                      </a:rPr>
                      <m:t>, </m:t>
                    </m:r>
                    <m:sSup>
                      <m:sSupPr>
                        <m:ctrlPr>
                          <a:rPr lang="en-GB" b="1" i="1" smtClean="0">
                            <a:latin typeface="Cambria Math" panose="02040503050406030204" pitchFamily="18" charset="0"/>
                          </a:rPr>
                        </m:ctrlPr>
                      </m:sSupPr>
                      <m:e>
                        <m:r>
                          <a:rPr lang="en-GB" b="1" i="1" smtClean="0">
                            <a:latin typeface="Cambria Math" panose="02040503050406030204" pitchFamily="18" charset="0"/>
                          </a:rPr>
                          <m:t>𝟐</m:t>
                        </m:r>
                      </m:e>
                      <m:sup>
                        <m:r>
                          <a:rPr lang="en-GB" b="1" i="1" smtClean="0">
                            <a:latin typeface="Cambria Math" panose="02040503050406030204" pitchFamily="18" charset="0"/>
                          </a:rPr>
                          <m:t>𝟒</m:t>
                        </m:r>
                      </m:sup>
                    </m:sSup>
                    <m:r>
                      <a:rPr lang="en-GB" b="1" i="1" smtClean="0">
                        <a:latin typeface="Cambria Math" panose="02040503050406030204" pitchFamily="18" charset="0"/>
                      </a:rPr>
                      <m:t>, </m:t>
                    </m:r>
                    <m:sSup>
                      <m:sSupPr>
                        <m:ctrlPr>
                          <a:rPr lang="en-GB" b="1" i="1" smtClean="0">
                            <a:latin typeface="Cambria Math" panose="02040503050406030204" pitchFamily="18" charset="0"/>
                          </a:rPr>
                        </m:ctrlPr>
                      </m:sSupPr>
                      <m:e>
                        <m:r>
                          <a:rPr lang="en-GB" b="1" i="1" smtClean="0">
                            <a:latin typeface="Cambria Math" panose="02040503050406030204" pitchFamily="18" charset="0"/>
                          </a:rPr>
                          <m:t>𝟐</m:t>
                        </m:r>
                      </m:e>
                      <m:sup>
                        <m:r>
                          <a:rPr lang="en-GB" b="1" i="1" smtClean="0">
                            <a:latin typeface="Cambria Math" panose="02040503050406030204" pitchFamily="18" charset="0"/>
                          </a:rPr>
                          <m:t>𝟓</m:t>
                        </m:r>
                      </m:sup>
                    </m:sSup>
                  </m:oMath>
                </a14:m>
                <a:endParaRPr lang="en-GB" b="1" dirty="0"/>
              </a:p>
            </p:txBody>
          </p:sp>
        </mc:Choice>
        <mc:Fallback xmlns="">
          <p:sp>
            <p:nvSpPr>
              <p:cNvPr id="35" name="TextBox 34"/>
              <p:cNvSpPr txBox="1">
                <a:spLocks noRot="1" noChangeAspect="1" noMove="1" noResize="1" noEditPoints="1" noAdjustHandles="1" noChangeArrowheads="1" noChangeShapeType="1" noTextEdit="1"/>
              </p:cNvSpPr>
              <p:nvPr/>
            </p:nvSpPr>
            <p:spPr>
              <a:xfrm>
                <a:off x="766209" y="6171091"/>
                <a:ext cx="4291566" cy="659732"/>
              </a:xfrm>
              <a:prstGeom prst="rect">
                <a:avLst/>
              </a:prstGeom>
              <a:blipFill rotWithShape="0">
                <a:blip r:embed="rId4"/>
                <a:stretch>
                  <a:fillRect l="-1278" t="-3670" b="-13761"/>
                </a:stretch>
              </a:blipFill>
            </p:spPr>
            <p:txBody>
              <a:bodyPr/>
              <a:lstStyle/>
              <a:p>
                <a:r>
                  <a:rPr lang="en-GB">
                    <a:noFill/>
                  </a:rPr>
                  <a:t> </a:t>
                </a:r>
              </a:p>
            </p:txBody>
          </p:sp>
        </mc:Fallback>
      </mc:AlternateContent>
      <p:sp>
        <p:nvSpPr>
          <p:cNvPr id="36" name="Rectangle 35"/>
          <p:cNvSpPr/>
          <p:nvPr/>
        </p:nvSpPr>
        <p:spPr>
          <a:xfrm>
            <a:off x="3023118" y="6481308"/>
            <a:ext cx="1908922" cy="349515"/>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Tree>
    <p:extLst>
      <p:ext uri="{BB962C8B-B14F-4D97-AF65-F5344CB8AC3E}">
        <p14:creationId xmlns:p14="http://schemas.microsoft.com/office/powerpoint/2010/main" val="152794807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3"/>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13"/>
                                        </p:tgtEl>
                                      </p:cBhvr>
                                    </p:animEffect>
                                    <p:set>
                                      <p:cBhvr>
                                        <p:cTn id="7" dur="1" fill="hold">
                                          <p:stCondLst>
                                            <p:cond delay="499"/>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8" restart="whenNotActive" fill="hold" evtFilter="cancelBubble" nodeType="interactiveSeq">
                <p:stCondLst>
                  <p:cond evt="onClick" delay="0">
                    <p:tgtEl>
                      <p:spTgt spid="14"/>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grpId="0" nodeType="clickEffect">
                                  <p:stCondLst>
                                    <p:cond delay="0"/>
                                  </p:stCondLst>
                                  <p:childTnLst>
                                    <p:animEffect transition="out" filter="fade">
                                      <p:cBhvr>
                                        <p:cTn id="12" dur="500"/>
                                        <p:tgtEl>
                                          <p:spTgt spid="14"/>
                                        </p:tgtEl>
                                      </p:cBhvr>
                                    </p:animEffect>
                                    <p:set>
                                      <p:cBhvr>
                                        <p:cTn id="13" dur="1" fill="hold">
                                          <p:stCondLst>
                                            <p:cond delay="499"/>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14" restart="whenNotActive" fill="hold" evtFilter="cancelBubble" nodeType="interactiveSeq">
                <p:stCondLst>
                  <p:cond evt="onClick" delay="0">
                    <p:tgtEl>
                      <p:spTgt spid="15"/>
                    </p:tgtEl>
                  </p:cond>
                </p:stCondLst>
                <p:endSync evt="end" delay="0">
                  <p:rtn val="all"/>
                </p:endSync>
                <p:childTnLst>
                  <p:par>
                    <p:cTn id="15" fill="hold">
                      <p:stCondLst>
                        <p:cond delay="0"/>
                      </p:stCondLst>
                      <p:childTnLst>
                        <p:par>
                          <p:cTn id="16" fill="hold">
                            <p:stCondLst>
                              <p:cond delay="0"/>
                            </p:stCondLst>
                            <p:childTnLst>
                              <p:par>
                                <p:cTn id="17" presetID="10" presetClass="exit" presetSubtype="0" fill="hold" grpId="0" nodeType="clickEffect">
                                  <p:stCondLst>
                                    <p:cond delay="0"/>
                                  </p:stCondLst>
                                  <p:childTnLst>
                                    <p:animEffect transition="out" filter="fade">
                                      <p:cBhvr>
                                        <p:cTn id="18" dur="500"/>
                                        <p:tgtEl>
                                          <p:spTgt spid="15"/>
                                        </p:tgtEl>
                                      </p:cBhvr>
                                    </p:animEffect>
                                    <p:set>
                                      <p:cBhvr>
                                        <p:cTn id="19" dur="1" fill="hold">
                                          <p:stCondLst>
                                            <p:cond delay="499"/>
                                          </p:stCondLst>
                                        </p:cTn>
                                        <p:tgtEl>
                                          <p:spTgt spid="15"/>
                                        </p:tgtEl>
                                        <p:attrNameLst>
                                          <p:attrName>style.visibility</p:attrName>
                                        </p:attrNameLst>
                                      </p:cBhvr>
                                      <p:to>
                                        <p:strVal val="hidden"/>
                                      </p:to>
                                    </p:set>
                                  </p:childTnLst>
                                </p:cTn>
                              </p:par>
                            </p:childTnLst>
                          </p:cTn>
                        </p:par>
                      </p:childTnLst>
                    </p:cTn>
                  </p:par>
                </p:childTnLst>
              </p:cTn>
              <p:nextCondLst>
                <p:cond evt="onClick" delay="0">
                  <p:tgtEl>
                    <p:spTgt spid="15"/>
                  </p:tgtEl>
                </p:cond>
              </p:nextCondLst>
            </p:seq>
            <p:seq concurrent="1" nextAc="seek">
              <p:cTn id="20" restart="whenNotActive" fill="hold" evtFilter="cancelBubble" nodeType="interactiveSeq">
                <p:stCondLst>
                  <p:cond evt="onClick" delay="0">
                    <p:tgtEl>
                      <p:spTgt spid="16"/>
                    </p:tgtEl>
                  </p:cond>
                </p:stCondLst>
                <p:endSync evt="end" delay="0">
                  <p:rtn val="all"/>
                </p:endSync>
                <p:childTnLst>
                  <p:par>
                    <p:cTn id="21" fill="hold">
                      <p:stCondLst>
                        <p:cond delay="0"/>
                      </p:stCondLst>
                      <p:childTnLst>
                        <p:par>
                          <p:cTn id="22" fill="hold">
                            <p:stCondLst>
                              <p:cond delay="0"/>
                            </p:stCondLst>
                            <p:childTnLst>
                              <p:par>
                                <p:cTn id="23" presetID="10" presetClass="exit" presetSubtype="0" fill="hold" grpId="0" nodeType="clickEffect">
                                  <p:stCondLst>
                                    <p:cond delay="0"/>
                                  </p:stCondLst>
                                  <p:childTnLst>
                                    <p:animEffect transition="out" filter="fade">
                                      <p:cBhvr>
                                        <p:cTn id="24" dur="500"/>
                                        <p:tgtEl>
                                          <p:spTgt spid="16"/>
                                        </p:tgtEl>
                                      </p:cBhvr>
                                    </p:animEffect>
                                    <p:set>
                                      <p:cBhvr>
                                        <p:cTn id="25" dur="1" fill="hold">
                                          <p:stCondLst>
                                            <p:cond delay="499"/>
                                          </p:stCondLst>
                                        </p:cTn>
                                        <p:tgtEl>
                                          <p:spTgt spid="16"/>
                                        </p:tgtEl>
                                        <p:attrNameLst>
                                          <p:attrName>style.visibility</p:attrName>
                                        </p:attrNameLst>
                                      </p:cBhvr>
                                      <p:to>
                                        <p:strVal val="hidden"/>
                                      </p:to>
                                    </p:set>
                                  </p:childTnLst>
                                </p:cTn>
                              </p:par>
                            </p:childTnLst>
                          </p:cTn>
                        </p:par>
                      </p:childTnLst>
                    </p:cTn>
                  </p:par>
                </p:childTnLst>
              </p:cTn>
              <p:nextCondLst>
                <p:cond evt="onClick" delay="0">
                  <p:tgtEl>
                    <p:spTgt spid="16"/>
                  </p:tgtEl>
                </p:cond>
              </p:nextCondLst>
            </p:seq>
            <p:seq concurrent="1" nextAc="seek">
              <p:cTn id="26" restart="whenNotActive" fill="hold" evtFilter="cancelBubble" nodeType="interactiveSeq">
                <p:stCondLst>
                  <p:cond evt="onClick" delay="0">
                    <p:tgtEl>
                      <p:spTgt spid="17"/>
                    </p:tgtEl>
                  </p:cond>
                </p:stCondLst>
                <p:endSync evt="end" delay="0">
                  <p:rtn val="all"/>
                </p:endSync>
                <p:childTnLst>
                  <p:par>
                    <p:cTn id="27" fill="hold">
                      <p:stCondLst>
                        <p:cond delay="0"/>
                      </p:stCondLst>
                      <p:childTnLst>
                        <p:par>
                          <p:cTn id="28" fill="hold">
                            <p:stCondLst>
                              <p:cond delay="0"/>
                            </p:stCondLst>
                            <p:childTnLst>
                              <p:par>
                                <p:cTn id="29" presetID="10" presetClass="exit" presetSubtype="0" fill="hold" grpId="0" nodeType="clickEffect">
                                  <p:stCondLst>
                                    <p:cond delay="0"/>
                                  </p:stCondLst>
                                  <p:childTnLst>
                                    <p:animEffect transition="out" filter="fade">
                                      <p:cBhvr>
                                        <p:cTn id="30" dur="500"/>
                                        <p:tgtEl>
                                          <p:spTgt spid="17"/>
                                        </p:tgtEl>
                                      </p:cBhvr>
                                    </p:animEffect>
                                    <p:set>
                                      <p:cBhvr>
                                        <p:cTn id="31" dur="1" fill="hold">
                                          <p:stCondLst>
                                            <p:cond delay="499"/>
                                          </p:stCondLst>
                                        </p:cTn>
                                        <p:tgtEl>
                                          <p:spTgt spid="17"/>
                                        </p:tgtEl>
                                        <p:attrNameLst>
                                          <p:attrName>style.visibility</p:attrName>
                                        </p:attrNameLst>
                                      </p:cBhvr>
                                      <p:to>
                                        <p:strVal val="hidden"/>
                                      </p:to>
                                    </p:set>
                                  </p:childTnLst>
                                </p:cTn>
                              </p:par>
                            </p:childTnLst>
                          </p:cTn>
                        </p:par>
                      </p:childTnLst>
                    </p:cTn>
                  </p:par>
                </p:childTnLst>
              </p:cTn>
              <p:nextCondLst>
                <p:cond evt="onClick" delay="0">
                  <p:tgtEl>
                    <p:spTgt spid="17"/>
                  </p:tgtEl>
                </p:cond>
              </p:nextCondLst>
            </p:seq>
            <p:seq concurrent="1" nextAc="seek">
              <p:cTn id="32" restart="whenNotActive" fill="hold" evtFilter="cancelBubble" nodeType="interactiveSeq">
                <p:stCondLst>
                  <p:cond evt="onClick" delay="0">
                    <p:tgtEl>
                      <p:spTgt spid="18"/>
                    </p:tgtEl>
                  </p:cond>
                </p:stCondLst>
                <p:endSync evt="end" delay="0">
                  <p:rtn val="all"/>
                </p:endSync>
                <p:childTnLst>
                  <p:par>
                    <p:cTn id="33" fill="hold">
                      <p:stCondLst>
                        <p:cond delay="0"/>
                      </p:stCondLst>
                      <p:childTnLst>
                        <p:par>
                          <p:cTn id="34" fill="hold">
                            <p:stCondLst>
                              <p:cond delay="0"/>
                            </p:stCondLst>
                            <p:childTnLst>
                              <p:par>
                                <p:cTn id="35" presetID="10" presetClass="exit" presetSubtype="0" fill="hold" grpId="0" nodeType="clickEffect">
                                  <p:stCondLst>
                                    <p:cond delay="0"/>
                                  </p:stCondLst>
                                  <p:childTnLst>
                                    <p:animEffect transition="out" filter="fade">
                                      <p:cBhvr>
                                        <p:cTn id="36" dur="500"/>
                                        <p:tgtEl>
                                          <p:spTgt spid="18"/>
                                        </p:tgtEl>
                                      </p:cBhvr>
                                    </p:animEffect>
                                    <p:set>
                                      <p:cBhvr>
                                        <p:cTn id="37" dur="1" fill="hold">
                                          <p:stCondLst>
                                            <p:cond delay="499"/>
                                          </p:stCondLst>
                                        </p:cTn>
                                        <p:tgtEl>
                                          <p:spTgt spid="18"/>
                                        </p:tgtEl>
                                        <p:attrNameLst>
                                          <p:attrName>style.visibility</p:attrName>
                                        </p:attrNameLst>
                                      </p:cBhvr>
                                      <p:to>
                                        <p:strVal val="hidden"/>
                                      </p:to>
                                    </p:set>
                                  </p:childTnLst>
                                </p:cTn>
                              </p:par>
                            </p:childTnLst>
                          </p:cTn>
                        </p:par>
                      </p:childTnLst>
                    </p:cTn>
                  </p:par>
                </p:childTnLst>
              </p:cTn>
              <p:nextCondLst>
                <p:cond evt="onClick" delay="0">
                  <p:tgtEl>
                    <p:spTgt spid="18"/>
                  </p:tgtEl>
                </p:cond>
              </p:nextCondLst>
            </p:seq>
            <p:seq concurrent="1" nextAc="seek">
              <p:cTn id="38" restart="whenNotActive" fill="hold" evtFilter="cancelBubble" nodeType="interactiveSeq">
                <p:stCondLst>
                  <p:cond evt="onClick" delay="0">
                    <p:tgtEl>
                      <p:spTgt spid="19"/>
                    </p:tgtEl>
                  </p:cond>
                </p:stCondLst>
                <p:endSync evt="end" delay="0">
                  <p:rtn val="all"/>
                </p:endSync>
                <p:childTnLst>
                  <p:par>
                    <p:cTn id="39" fill="hold">
                      <p:stCondLst>
                        <p:cond delay="0"/>
                      </p:stCondLst>
                      <p:childTnLst>
                        <p:par>
                          <p:cTn id="40" fill="hold">
                            <p:stCondLst>
                              <p:cond delay="0"/>
                            </p:stCondLst>
                            <p:childTnLst>
                              <p:par>
                                <p:cTn id="41" presetID="10" presetClass="exit" presetSubtype="0" fill="hold" grpId="0" nodeType="clickEffect">
                                  <p:stCondLst>
                                    <p:cond delay="0"/>
                                  </p:stCondLst>
                                  <p:childTnLst>
                                    <p:animEffect transition="out" filter="fade">
                                      <p:cBhvr>
                                        <p:cTn id="42" dur="500"/>
                                        <p:tgtEl>
                                          <p:spTgt spid="19"/>
                                        </p:tgtEl>
                                      </p:cBhvr>
                                    </p:animEffect>
                                    <p:set>
                                      <p:cBhvr>
                                        <p:cTn id="43" dur="1" fill="hold">
                                          <p:stCondLst>
                                            <p:cond delay="499"/>
                                          </p:stCondLst>
                                        </p:cTn>
                                        <p:tgtEl>
                                          <p:spTgt spid="19"/>
                                        </p:tgtEl>
                                        <p:attrNameLst>
                                          <p:attrName>style.visibility</p:attrName>
                                        </p:attrNameLst>
                                      </p:cBhvr>
                                      <p:to>
                                        <p:strVal val="hidden"/>
                                      </p:to>
                                    </p:set>
                                  </p:childTnLst>
                                </p:cTn>
                              </p:par>
                            </p:childTnLst>
                          </p:cTn>
                        </p:par>
                      </p:childTnLst>
                    </p:cTn>
                  </p:par>
                </p:childTnLst>
              </p:cTn>
              <p:nextCondLst>
                <p:cond evt="onClick" delay="0">
                  <p:tgtEl>
                    <p:spTgt spid="19"/>
                  </p:tgtEl>
                </p:cond>
              </p:nextCondLst>
            </p:seq>
            <p:seq concurrent="1" nextAc="seek">
              <p:cTn id="44" restart="whenNotActive" fill="hold" evtFilter="cancelBubble" nodeType="interactiveSeq">
                <p:stCondLst>
                  <p:cond evt="onClick" delay="0">
                    <p:tgtEl>
                      <p:spTgt spid="20"/>
                    </p:tgtEl>
                  </p:cond>
                </p:stCondLst>
                <p:endSync evt="end" delay="0">
                  <p:rtn val="all"/>
                </p:endSync>
                <p:childTnLst>
                  <p:par>
                    <p:cTn id="45" fill="hold">
                      <p:stCondLst>
                        <p:cond delay="0"/>
                      </p:stCondLst>
                      <p:childTnLst>
                        <p:par>
                          <p:cTn id="46" fill="hold">
                            <p:stCondLst>
                              <p:cond delay="0"/>
                            </p:stCondLst>
                            <p:childTnLst>
                              <p:par>
                                <p:cTn id="47" presetID="10" presetClass="exit" presetSubtype="0" fill="hold" grpId="0" nodeType="clickEffect">
                                  <p:stCondLst>
                                    <p:cond delay="0"/>
                                  </p:stCondLst>
                                  <p:childTnLst>
                                    <p:animEffect transition="out" filter="fade">
                                      <p:cBhvr>
                                        <p:cTn id="48" dur="500"/>
                                        <p:tgtEl>
                                          <p:spTgt spid="20"/>
                                        </p:tgtEl>
                                      </p:cBhvr>
                                    </p:animEffect>
                                    <p:set>
                                      <p:cBhvr>
                                        <p:cTn id="49" dur="1" fill="hold">
                                          <p:stCondLst>
                                            <p:cond delay="499"/>
                                          </p:stCondLst>
                                        </p:cTn>
                                        <p:tgtEl>
                                          <p:spTgt spid="20"/>
                                        </p:tgtEl>
                                        <p:attrNameLst>
                                          <p:attrName>style.visibility</p:attrName>
                                        </p:attrNameLst>
                                      </p:cBhvr>
                                      <p:to>
                                        <p:strVal val="hidden"/>
                                      </p:to>
                                    </p:set>
                                  </p:childTnLst>
                                </p:cTn>
                              </p:par>
                            </p:childTnLst>
                          </p:cTn>
                        </p:par>
                      </p:childTnLst>
                    </p:cTn>
                  </p:par>
                </p:childTnLst>
              </p:cTn>
              <p:nextCondLst>
                <p:cond evt="onClick" delay="0">
                  <p:tgtEl>
                    <p:spTgt spid="20"/>
                  </p:tgtEl>
                </p:cond>
              </p:nextCondLst>
            </p:seq>
            <p:seq concurrent="1" nextAc="seek">
              <p:cTn id="50" restart="whenNotActive" fill="hold" evtFilter="cancelBubble" nodeType="interactiveSeq">
                <p:stCondLst>
                  <p:cond evt="onClick" delay="0">
                    <p:tgtEl>
                      <p:spTgt spid="21"/>
                    </p:tgtEl>
                  </p:cond>
                </p:stCondLst>
                <p:endSync evt="end" delay="0">
                  <p:rtn val="all"/>
                </p:endSync>
                <p:childTnLst>
                  <p:par>
                    <p:cTn id="51" fill="hold">
                      <p:stCondLst>
                        <p:cond delay="0"/>
                      </p:stCondLst>
                      <p:childTnLst>
                        <p:par>
                          <p:cTn id="52" fill="hold">
                            <p:stCondLst>
                              <p:cond delay="0"/>
                            </p:stCondLst>
                            <p:childTnLst>
                              <p:par>
                                <p:cTn id="53" presetID="10" presetClass="exit" presetSubtype="0" fill="hold" grpId="0" nodeType="clickEffect">
                                  <p:stCondLst>
                                    <p:cond delay="0"/>
                                  </p:stCondLst>
                                  <p:childTnLst>
                                    <p:animEffect transition="out" filter="fade">
                                      <p:cBhvr>
                                        <p:cTn id="54" dur="500"/>
                                        <p:tgtEl>
                                          <p:spTgt spid="21"/>
                                        </p:tgtEl>
                                      </p:cBhvr>
                                    </p:animEffect>
                                    <p:set>
                                      <p:cBhvr>
                                        <p:cTn id="55" dur="1" fill="hold">
                                          <p:stCondLst>
                                            <p:cond delay="499"/>
                                          </p:stCondLst>
                                        </p:cTn>
                                        <p:tgtEl>
                                          <p:spTgt spid="21"/>
                                        </p:tgtEl>
                                        <p:attrNameLst>
                                          <p:attrName>style.visibility</p:attrName>
                                        </p:attrNameLst>
                                      </p:cBhvr>
                                      <p:to>
                                        <p:strVal val="hidden"/>
                                      </p:to>
                                    </p:set>
                                  </p:childTnLst>
                                </p:cTn>
                              </p:par>
                            </p:childTnLst>
                          </p:cTn>
                        </p:par>
                      </p:childTnLst>
                    </p:cTn>
                  </p:par>
                </p:childTnLst>
              </p:cTn>
              <p:nextCondLst>
                <p:cond evt="onClick" delay="0">
                  <p:tgtEl>
                    <p:spTgt spid="21"/>
                  </p:tgtEl>
                </p:cond>
              </p:nextCondLst>
            </p:seq>
            <p:seq concurrent="1" nextAc="seek">
              <p:cTn id="56" restart="whenNotActive" fill="hold" evtFilter="cancelBubble" nodeType="interactiveSeq">
                <p:stCondLst>
                  <p:cond evt="onClick" delay="0">
                    <p:tgtEl>
                      <p:spTgt spid="22"/>
                    </p:tgtEl>
                  </p:cond>
                </p:stCondLst>
                <p:endSync evt="end" delay="0">
                  <p:rtn val="all"/>
                </p:endSync>
                <p:childTnLst>
                  <p:par>
                    <p:cTn id="57" fill="hold">
                      <p:stCondLst>
                        <p:cond delay="0"/>
                      </p:stCondLst>
                      <p:childTnLst>
                        <p:par>
                          <p:cTn id="58" fill="hold">
                            <p:stCondLst>
                              <p:cond delay="0"/>
                            </p:stCondLst>
                            <p:childTnLst>
                              <p:par>
                                <p:cTn id="59" presetID="10" presetClass="exit" presetSubtype="0" fill="hold" grpId="0" nodeType="clickEffect">
                                  <p:stCondLst>
                                    <p:cond delay="0"/>
                                  </p:stCondLst>
                                  <p:childTnLst>
                                    <p:animEffect transition="out" filter="fade">
                                      <p:cBhvr>
                                        <p:cTn id="60" dur="500"/>
                                        <p:tgtEl>
                                          <p:spTgt spid="22"/>
                                        </p:tgtEl>
                                      </p:cBhvr>
                                    </p:animEffect>
                                    <p:set>
                                      <p:cBhvr>
                                        <p:cTn id="61" dur="1" fill="hold">
                                          <p:stCondLst>
                                            <p:cond delay="499"/>
                                          </p:stCondLst>
                                        </p:cTn>
                                        <p:tgtEl>
                                          <p:spTgt spid="22"/>
                                        </p:tgtEl>
                                        <p:attrNameLst>
                                          <p:attrName>style.visibility</p:attrName>
                                        </p:attrNameLst>
                                      </p:cBhvr>
                                      <p:to>
                                        <p:strVal val="hidden"/>
                                      </p:to>
                                    </p:set>
                                  </p:childTnLst>
                                </p:cTn>
                              </p:par>
                            </p:childTnLst>
                          </p:cTn>
                        </p:par>
                      </p:childTnLst>
                    </p:cTn>
                  </p:par>
                </p:childTnLst>
              </p:cTn>
              <p:nextCondLst>
                <p:cond evt="onClick" delay="0">
                  <p:tgtEl>
                    <p:spTgt spid="22"/>
                  </p:tgtEl>
                </p:cond>
              </p:nextCondLst>
            </p:seq>
            <p:seq concurrent="1" nextAc="seek">
              <p:cTn id="62" restart="whenNotActive" fill="hold" evtFilter="cancelBubble" nodeType="interactiveSeq">
                <p:stCondLst>
                  <p:cond evt="onClick" delay="0">
                    <p:tgtEl>
                      <p:spTgt spid="23"/>
                    </p:tgtEl>
                  </p:cond>
                </p:stCondLst>
                <p:endSync evt="end" delay="0">
                  <p:rtn val="all"/>
                </p:endSync>
                <p:childTnLst>
                  <p:par>
                    <p:cTn id="63" fill="hold">
                      <p:stCondLst>
                        <p:cond delay="0"/>
                      </p:stCondLst>
                      <p:childTnLst>
                        <p:par>
                          <p:cTn id="64" fill="hold">
                            <p:stCondLst>
                              <p:cond delay="0"/>
                            </p:stCondLst>
                            <p:childTnLst>
                              <p:par>
                                <p:cTn id="65" presetID="10" presetClass="exit" presetSubtype="0" fill="hold" grpId="0" nodeType="clickEffect">
                                  <p:stCondLst>
                                    <p:cond delay="0"/>
                                  </p:stCondLst>
                                  <p:childTnLst>
                                    <p:animEffect transition="out" filter="fade">
                                      <p:cBhvr>
                                        <p:cTn id="66" dur="500"/>
                                        <p:tgtEl>
                                          <p:spTgt spid="23"/>
                                        </p:tgtEl>
                                      </p:cBhvr>
                                    </p:animEffect>
                                    <p:set>
                                      <p:cBhvr>
                                        <p:cTn id="67" dur="1" fill="hold">
                                          <p:stCondLst>
                                            <p:cond delay="499"/>
                                          </p:stCondLst>
                                        </p:cTn>
                                        <p:tgtEl>
                                          <p:spTgt spid="23"/>
                                        </p:tgtEl>
                                        <p:attrNameLst>
                                          <p:attrName>style.visibility</p:attrName>
                                        </p:attrNameLst>
                                      </p:cBhvr>
                                      <p:to>
                                        <p:strVal val="hidden"/>
                                      </p:to>
                                    </p:set>
                                  </p:childTnLst>
                                </p:cTn>
                              </p:par>
                            </p:childTnLst>
                          </p:cTn>
                        </p:par>
                      </p:childTnLst>
                    </p:cTn>
                  </p:par>
                </p:childTnLst>
              </p:cTn>
              <p:nextCondLst>
                <p:cond evt="onClick" delay="0">
                  <p:tgtEl>
                    <p:spTgt spid="23"/>
                  </p:tgtEl>
                </p:cond>
              </p:nextCondLst>
            </p:seq>
            <p:seq concurrent="1" nextAc="seek">
              <p:cTn id="68" restart="whenNotActive" fill="hold" evtFilter="cancelBubble" nodeType="interactiveSeq">
                <p:stCondLst>
                  <p:cond evt="onClick" delay="0">
                    <p:tgtEl>
                      <p:spTgt spid="24"/>
                    </p:tgtEl>
                  </p:cond>
                </p:stCondLst>
                <p:endSync evt="end" delay="0">
                  <p:rtn val="all"/>
                </p:endSync>
                <p:childTnLst>
                  <p:par>
                    <p:cTn id="69" fill="hold">
                      <p:stCondLst>
                        <p:cond delay="0"/>
                      </p:stCondLst>
                      <p:childTnLst>
                        <p:par>
                          <p:cTn id="70" fill="hold">
                            <p:stCondLst>
                              <p:cond delay="0"/>
                            </p:stCondLst>
                            <p:childTnLst>
                              <p:par>
                                <p:cTn id="71" presetID="10" presetClass="exit" presetSubtype="0" fill="hold" grpId="0" nodeType="clickEffect">
                                  <p:stCondLst>
                                    <p:cond delay="0"/>
                                  </p:stCondLst>
                                  <p:childTnLst>
                                    <p:animEffect transition="out" filter="fade">
                                      <p:cBhvr>
                                        <p:cTn id="72" dur="500"/>
                                        <p:tgtEl>
                                          <p:spTgt spid="24"/>
                                        </p:tgtEl>
                                      </p:cBhvr>
                                    </p:animEffect>
                                    <p:set>
                                      <p:cBhvr>
                                        <p:cTn id="73" dur="1" fill="hold">
                                          <p:stCondLst>
                                            <p:cond delay="499"/>
                                          </p:stCondLst>
                                        </p:cTn>
                                        <p:tgtEl>
                                          <p:spTgt spid="24"/>
                                        </p:tgtEl>
                                        <p:attrNameLst>
                                          <p:attrName>style.visibility</p:attrName>
                                        </p:attrNameLst>
                                      </p:cBhvr>
                                      <p:to>
                                        <p:strVal val="hidden"/>
                                      </p:to>
                                    </p:set>
                                  </p:childTnLst>
                                </p:cTn>
                              </p:par>
                            </p:childTnLst>
                          </p:cTn>
                        </p:par>
                      </p:childTnLst>
                    </p:cTn>
                  </p:par>
                </p:childTnLst>
              </p:cTn>
              <p:nextCondLst>
                <p:cond evt="onClick" delay="0">
                  <p:tgtEl>
                    <p:spTgt spid="24"/>
                  </p:tgtEl>
                </p:cond>
              </p:nextCondLst>
            </p:seq>
            <p:seq concurrent="1" nextAc="seek">
              <p:cTn id="74" restart="whenNotActive" fill="hold" evtFilter="cancelBubble" nodeType="interactiveSeq">
                <p:stCondLst>
                  <p:cond evt="onClick" delay="0">
                    <p:tgtEl>
                      <p:spTgt spid="25"/>
                    </p:tgtEl>
                  </p:cond>
                </p:stCondLst>
                <p:endSync evt="end" delay="0">
                  <p:rtn val="all"/>
                </p:endSync>
                <p:childTnLst>
                  <p:par>
                    <p:cTn id="75" fill="hold">
                      <p:stCondLst>
                        <p:cond delay="0"/>
                      </p:stCondLst>
                      <p:childTnLst>
                        <p:par>
                          <p:cTn id="76" fill="hold">
                            <p:stCondLst>
                              <p:cond delay="0"/>
                            </p:stCondLst>
                            <p:childTnLst>
                              <p:par>
                                <p:cTn id="77" presetID="10" presetClass="exit" presetSubtype="0" fill="hold" grpId="0" nodeType="clickEffect">
                                  <p:stCondLst>
                                    <p:cond delay="0"/>
                                  </p:stCondLst>
                                  <p:childTnLst>
                                    <p:animEffect transition="out" filter="fade">
                                      <p:cBhvr>
                                        <p:cTn id="78" dur="500"/>
                                        <p:tgtEl>
                                          <p:spTgt spid="25"/>
                                        </p:tgtEl>
                                      </p:cBhvr>
                                    </p:animEffect>
                                    <p:set>
                                      <p:cBhvr>
                                        <p:cTn id="79" dur="1" fill="hold">
                                          <p:stCondLst>
                                            <p:cond delay="499"/>
                                          </p:stCondLst>
                                        </p:cTn>
                                        <p:tgtEl>
                                          <p:spTgt spid="25"/>
                                        </p:tgtEl>
                                        <p:attrNameLst>
                                          <p:attrName>style.visibility</p:attrName>
                                        </p:attrNameLst>
                                      </p:cBhvr>
                                      <p:to>
                                        <p:strVal val="hidden"/>
                                      </p:to>
                                    </p:set>
                                  </p:childTnLst>
                                </p:cTn>
                              </p:par>
                            </p:childTnLst>
                          </p:cTn>
                        </p:par>
                      </p:childTnLst>
                    </p:cTn>
                  </p:par>
                </p:childTnLst>
              </p:cTn>
              <p:nextCondLst>
                <p:cond evt="onClick" delay="0">
                  <p:tgtEl>
                    <p:spTgt spid="25"/>
                  </p:tgtEl>
                </p:cond>
              </p:nextCondLst>
            </p:seq>
            <p:seq concurrent="1" nextAc="seek">
              <p:cTn id="80" restart="whenNotActive" fill="hold" evtFilter="cancelBubble" nodeType="interactiveSeq">
                <p:stCondLst>
                  <p:cond evt="onClick" delay="0">
                    <p:tgtEl>
                      <p:spTgt spid="26"/>
                    </p:tgtEl>
                  </p:cond>
                </p:stCondLst>
                <p:endSync evt="end" delay="0">
                  <p:rtn val="all"/>
                </p:endSync>
                <p:childTnLst>
                  <p:par>
                    <p:cTn id="81" fill="hold">
                      <p:stCondLst>
                        <p:cond delay="0"/>
                      </p:stCondLst>
                      <p:childTnLst>
                        <p:par>
                          <p:cTn id="82" fill="hold">
                            <p:stCondLst>
                              <p:cond delay="0"/>
                            </p:stCondLst>
                            <p:childTnLst>
                              <p:par>
                                <p:cTn id="83" presetID="10" presetClass="exit" presetSubtype="0" fill="hold" grpId="0" nodeType="clickEffect">
                                  <p:stCondLst>
                                    <p:cond delay="0"/>
                                  </p:stCondLst>
                                  <p:childTnLst>
                                    <p:animEffect transition="out" filter="fade">
                                      <p:cBhvr>
                                        <p:cTn id="84" dur="500"/>
                                        <p:tgtEl>
                                          <p:spTgt spid="26"/>
                                        </p:tgtEl>
                                      </p:cBhvr>
                                    </p:animEffect>
                                    <p:set>
                                      <p:cBhvr>
                                        <p:cTn id="85" dur="1" fill="hold">
                                          <p:stCondLst>
                                            <p:cond delay="499"/>
                                          </p:stCondLst>
                                        </p:cTn>
                                        <p:tgtEl>
                                          <p:spTgt spid="26"/>
                                        </p:tgtEl>
                                        <p:attrNameLst>
                                          <p:attrName>style.visibility</p:attrName>
                                        </p:attrNameLst>
                                      </p:cBhvr>
                                      <p:to>
                                        <p:strVal val="hidden"/>
                                      </p:to>
                                    </p:set>
                                  </p:childTnLst>
                                </p:cTn>
                              </p:par>
                            </p:childTnLst>
                          </p:cTn>
                        </p:par>
                      </p:childTnLst>
                    </p:cTn>
                  </p:par>
                </p:childTnLst>
              </p:cTn>
              <p:nextCondLst>
                <p:cond evt="onClick" delay="0">
                  <p:tgtEl>
                    <p:spTgt spid="26"/>
                  </p:tgtEl>
                </p:cond>
              </p:nextCondLst>
            </p:seq>
            <p:seq concurrent="1" nextAc="seek">
              <p:cTn id="86" restart="whenNotActive" fill="hold" evtFilter="cancelBubble" nodeType="interactiveSeq">
                <p:stCondLst>
                  <p:cond evt="onClick" delay="0">
                    <p:tgtEl>
                      <p:spTgt spid="27"/>
                    </p:tgtEl>
                  </p:cond>
                </p:stCondLst>
                <p:endSync evt="end" delay="0">
                  <p:rtn val="all"/>
                </p:endSync>
                <p:childTnLst>
                  <p:par>
                    <p:cTn id="87" fill="hold">
                      <p:stCondLst>
                        <p:cond delay="0"/>
                      </p:stCondLst>
                      <p:childTnLst>
                        <p:par>
                          <p:cTn id="88" fill="hold">
                            <p:stCondLst>
                              <p:cond delay="0"/>
                            </p:stCondLst>
                            <p:childTnLst>
                              <p:par>
                                <p:cTn id="89" presetID="10" presetClass="exit" presetSubtype="0" fill="hold" grpId="0" nodeType="clickEffect">
                                  <p:stCondLst>
                                    <p:cond delay="0"/>
                                  </p:stCondLst>
                                  <p:childTnLst>
                                    <p:animEffect transition="out" filter="fade">
                                      <p:cBhvr>
                                        <p:cTn id="90" dur="500"/>
                                        <p:tgtEl>
                                          <p:spTgt spid="27"/>
                                        </p:tgtEl>
                                      </p:cBhvr>
                                    </p:animEffect>
                                    <p:set>
                                      <p:cBhvr>
                                        <p:cTn id="91" dur="1" fill="hold">
                                          <p:stCondLst>
                                            <p:cond delay="499"/>
                                          </p:stCondLst>
                                        </p:cTn>
                                        <p:tgtEl>
                                          <p:spTgt spid="27"/>
                                        </p:tgtEl>
                                        <p:attrNameLst>
                                          <p:attrName>style.visibility</p:attrName>
                                        </p:attrNameLst>
                                      </p:cBhvr>
                                      <p:to>
                                        <p:strVal val="hidden"/>
                                      </p:to>
                                    </p:set>
                                  </p:childTnLst>
                                </p:cTn>
                              </p:par>
                            </p:childTnLst>
                          </p:cTn>
                        </p:par>
                      </p:childTnLst>
                    </p:cTn>
                  </p:par>
                </p:childTnLst>
              </p:cTn>
              <p:nextCondLst>
                <p:cond evt="onClick" delay="0">
                  <p:tgtEl>
                    <p:spTgt spid="27"/>
                  </p:tgtEl>
                </p:cond>
              </p:nextCondLst>
            </p:seq>
            <p:seq concurrent="1" nextAc="seek">
              <p:cTn id="92" restart="whenNotActive" fill="hold" evtFilter="cancelBubble" nodeType="interactiveSeq">
                <p:stCondLst>
                  <p:cond evt="onClick" delay="0">
                    <p:tgtEl>
                      <p:spTgt spid="28"/>
                    </p:tgtEl>
                  </p:cond>
                </p:stCondLst>
                <p:endSync evt="end" delay="0">
                  <p:rtn val="all"/>
                </p:endSync>
                <p:childTnLst>
                  <p:par>
                    <p:cTn id="93" fill="hold">
                      <p:stCondLst>
                        <p:cond delay="0"/>
                      </p:stCondLst>
                      <p:childTnLst>
                        <p:par>
                          <p:cTn id="94" fill="hold">
                            <p:stCondLst>
                              <p:cond delay="0"/>
                            </p:stCondLst>
                            <p:childTnLst>
                              <p:par>
                                <p:cTn id="95" presetID="10" presetClass="exit" presetSubtype="0" fill="hold" grpId="0" nodeType="clickEffect">
                                  <p:stCondLst>
                                    <p:cond delay="0"/>
                                  </p:stCondLst>
                                  <p:childTnLst>
                                    <p:animEffect transition="out" filter="fade">
                                      <p:cBhvr>
                                        <p:cTn id="96" dur="500"/>
                                        <p:tgtEl>
                                          <p:spTgt spid="28"/>
                                        </p:tgtEl>
                                      </p:cBhvr>
                                    </p:animEffect>
                                    <p:set>
                                      <p:cBhvr>
                                        <p:cTn id="97" dur="1" fill="hold">
                                          <p:stCondLst>
                                            <p:cond delay="499"/>
                                          </p:stCondLst>
                                        </p:cTn>
                                        <p:tgtEl>
                                          <p:spTgt spid="28"/>
                                        </p:tgtEl>
                                        <p:attrNameLst>
                                          <p:attrName>style.visibility</p:attrName>
                                        </p:attrNameLst>
                                      </p:cBhvr>
                                      <p:to>
                                        <p:strVal val="hidden"/>
                                      </p:to>
                                    </p:set>
                                  </p:childTnLst>
                                </p:cTn>
                              </p:par>
                            </p:childTnLst>
                          </p:cTn>
                        </p:par>
                      </p:childTnLst>
                    </p:cTn>
                  </p:par>
                </p:childTnLst>
              </p:cTn>
              <p:nextCondLst>
                <p:cond evt="onClick" delay="0">
                  <p:tgtEl>
                    <p:spTgt spid="28"/>
                  </p:tgtEl>
                </p:cond>
              </p:nextCondLst>
            </p:seq>
            <p:seq concurrent="1" nextAc="seek">
              <p:cTn id="98" restart="whenNotActive" fill="hold" evtFilter="cancelBubble" nodeType="interactiveSeq">
                <p:stCondLst>
                  <p:cond evt="onClick" delay="0">
                    <p:tgtEl>
                      <p:spTgt spid="29"/>
                    </p:tgtEl>
                  </p:cond>
                </p:stCondLst>
                <p:endSync evt="end" delay="0">
                  <p:rtn val="all"/>
                </p:endSync>
                <p:childTnLst>
                  <p:par>
                    <p:cTn id="99" fill="hold">
                      <p:stCondLst>
                        <p:cond delay="0"/>
                      </p:stCondLst>
                      <p:childTnLst>
                        <p:par>
                          <p:cTn id="100" fill="hold">
                            <p:stCondLst>
                              <p:cond delay="0"/>
                            </p:stCondLst>
                            <p:childTnLst>
                              <p:par>
                                <p:cTn id="101" presetID="10" presetClass="exit" presetSubtype="0" fill="hold" grpId="0" nodeType="clickEffect">
                                  <p:stCondLst>
                                    <p:cond delay="0"/>
                                  </p:stCondLst>
                                  <p:childTnLst>
                                    <p:animEffect transition="out" filter="fade">
                                      <p:cBhvr>
                                        <p:cTn id="102" dur="500"/>
                                        <p:tgtEl>
                                          <p:spTgt spid="29"/>
                                        </p:tgtEl>
                                      </p:cBhvr>
                                    </p:animEffect>
                                    <p:set>
                                      <p:cBhvr>
                                        <p:cTn id="103" dur="1" fill="hold">
                                          <p:stCondLst>
                                            <p:cond delay="499"/>
                                          </p:stCondLst>
                                        </p:cTn>
                                        <p:tgtEl>
                                          <p:spTgt spid="29"/>
                                        </p:tgtEl>
                                        <p:attrNameLst>
                                          <p:attrName>style.visibility</p:attrName>
                                        </p:attrNameLst>
                                      </p:cBhvr>
                                      <p:to>
                                        <p:strVal val="hidden"/>
                                      </p:to>
                                    </p:set>
                                  </p:childTnLst>
                                </p:cTn>
                              </p:par>
                            </p:childTnLst>
                          </p:cTn>
                        </p:par>
                      </p:childTnLst>
                    </p:cTn>
                  </p:par>
                </p:childTnLst>
              </p:cTn>
              <p:nextCondLst>
                <p:cond evt="onClick" delay="0">
                  <p:tgtEl>
                    <p:spTgt spid="29"/>
                  </p:tgtEl>
                </p:cond>
              </p:nextCondLst>
            </p:seq>
            <p:seq concurrent="1" nextAc="seek">
              <p:cTn id="104" restart="whenNotActive" fill="hold" evtFilter="cancelBubble" nodeType="interactiveSeq">
                <p:stCondLst>
                  <p:cond evt="onClick" delay="0">
                    <p:tgtEl>
                      <p:spTgt spid="30"/>
                    </p:tgtEl>
                  </p:cond>
                </p:stCondLst>
                <p:endSync evt="end" delay="0">
                  <p:rtn val="all"/>
                </p:endSync>
                <p:childTnLst>
                  <p:par>
                    <p:cTn id="105" fill="hold">
                      <p:stCondLst>
                        <p:cond delay="0"/>
                      </p:stCondLst>
                      <p:childTnLst>
                        <p:par>
                          <p:cTn id="106" fill="hold">
                            <p:stCondLst>
                              <p:cond delay="0"/>
                            </p:stCondLst>
                            <p:childTnLst>
                              <p:par>
                                <p:cTn id="107" presetID="10" presetClass="exit" presetSubtype="0" fill="hold" grpId="0" nodeType="clickEffect">
                                  <p:stCondLst>
                                    <p:cond delay="0"/>
                                  </p:stCondLst>
                                  <p:childTnLst>
                                    <p:animEffect transition="out" filter="fade">
                                      <p:cBhvr>
                                        <p:cTn id="108" dur="500"/>
                                        <p:tgtEl>
                                          <p:spTgt spid="30"/>
                                        </p:tgtEl>
                                      </p:cBhvr>
                                    </p:animEffect>
                                    <p:set>
                                      <p:cBhvr>
                                        <p:cTn id="109" dur="1" fill="hold">
                                          <p:stCondLst>
                                            <p:cond delay="499"/>
                                          </p:stCondLst>
                                        </p:cTn>
                                        <p:tgtEl>
                                          <p:spTgt spid="30"/>
                                        </p:tgtEl>
                                        <p:attrNameLst>
                                          <p:attrName>style.visibility</p:attrName>
                                        </p:attrNameLst>
                                      </p:cBhvr>
                                      <p:to>
                                        <p:strVal val="hidden"/>
                                      </p:to>
                                    </p:set>
                                  </p:childTnLst>
                                </p:cTn>
                              </p:par>
                            </p:childTnLst>
                          </p:cTn>
                        </p:par>
                      </p:childTnLst>
                    </p:cTn>
                  </p:par>
                </p:childTnLst>
              </p:cTn>
              <p:nextCondLst>
                <p:cond evt="onClick" delay="0">
                  <p:tgtEl>
                    <p:spTgt spid="30"/>
                  </p:tgtEl>
                </p:cond>
              </p:nextCondLst>
            </p:seq>
            <p:seq concurrent="1" nextAc="seek">
              <p:cTn id="110" restart="whenNotActive" fill="hold" evtFilter="cancelBubble" nodeType="interactiveSeq">
                <p:stCondLst>
                  <p:cond evt="onClick" delay="0">
                    <p:tgtEl>
                      <p:spTgt spid="31"/>
                    </p:tgtEl>
                  </p:cond>
                </p:stCondLst>
                <p:endSync evt="end" delay="0">
                  <p:rtn val="all"/>
                </p:endSync>
                <p:childTnLst>
                  <p:par>
                    <p:cTn id="111" fill="hold">
                      <p:stCondLst>
                        <p:cond delay="0"/>
                      </p:stCondLst>
                      <p:childTnLst>
                        <p:par>
                          <p:cTn id="112" fill="hold">
                            <p:stCondLst>
                              <p:cond delay="0"/>
                            </p:stCondLst>
                            <p:childTnLst>
                              <p:par>
                                <p:cTn id="113" presetID="10" presetClass="exit" presetSubtype="0" fill="hold" grpId="0" nodeType="clickEffect">
                                  <p:stCondLst>
                                    <p:cond delay="0"/>
                                  </p:stCondLst>
                                  <p:childTnLst>
                                    <p:animEffect transition="out" filter="fade">
                                      <p:cBhvr>
                                        <p:cTn id="114" dur="500"/>
                                        <p:tgtEl>
                                          <p:spTgt spid="31"/>
                                        </p:tgtEl>
                                      </p:cBhvr>
                                    </p:animEffect>
                                    <p:set>
                                      <p:cBhvr>
                                        <p:cTn id="115" dur="1" fill="hold">
                                          <p:stCondLst>
                                            <p:cond delay="499"/>
                                          </p:stCondLst>
                                        </p:cTn>
                                        <p:tgtEl>
                                          <p:spTgt spid="31"/>
                                        </p:tgtEl>
                                        <p:attrNameLst>
                                          <p:attrName>style.visibility</p:attrName>
                                        </p:attrNameLst>
                                      </p:cBhvr>
                                      <p:to>
                                        <p:strVal val="hidden"/>
                                      </p:to>
                                    </p:set>
                                  </p:childTnLst>
                                </p:cTn>
                              </p:par>
                            </p:childTnLst>
                          </p:cTn>
                        </p:par>
                      </p:childTnLst>
                    </p:cTn>
                  </p:par>
                </p:childTnLst>
              </p:cTn>
              <p:nextCondLst>
                <p:cond evt="onClick" delay="0">
                  <p:tgtEl>
                    <p:spTgt spid="31"/>
                  </p:tgtEl>
                </p:cond>
              </p:nextCondLst>
            </p:seq>
            <p:seq concurrent="1" nextAc="seek">
              <p:cTn id="116" restart="whenNotActive" fill="hold" evtFilter="cancelBubble" nodeType="interactiveSeq">
                <p:stCondLst>
                  <p:cond evt="onClick" delay="0">
                    <p:tgtEl>
                      <p:spTgt spid="32"/>
                    </p:tgtEl>
                  </p:cond>
                </p:stCondLst>
                <p:endSync evt="end" delay="0">
                  <p:rtn val="all"/>
                </p:endSync>
                <p:childTnLst>
                  <p:par>
                    <p:cTn id="117" fill="hold">
                      <p:stCondLst>
                        <p:cond delay="0"/>
                      </p:stCondLst>
                      <p:childTnLst>
                        <p:par>
                          <p:cTn id="118" fill="hold">
                            <p:stCondLst>
                              <p:cond delay="0"/>
                            </p:stCondLst>
                            <p:childTnLst>
                              <p:par>
                                <p:cTn id="119" presetID="10" presetClass="exit" presetSubtype="0" fill="hold" grpId="0" nodeType="clickEffect">
                                  <p:stCondLst>
                                    <p:cond delay="0"/>
                                  </p:stCondLst>
                                  <p:childTnLst>
                                    <p:animEffect transition="out" filter="fade">
                                      <p:cBhvr>
                                        <p:cTn id="120" dur="500"/>
                                        <p:tgtEl>
                                          <p:spTgt spid="32"/>
                                        </p:tgtEl>
                                      </p:cBhvr>
                                    </p:animEffect>
                                    <p:set>
                                      <p:cBhvr>
                                        <p:cTn id="121" dur="1" fill="hold">
                                          <p:stCondLst>
                                            <p:cond delay="499"/>
                                          </p:stCondLst>
                                        </p:cTn>
                                        <p:tgtEl>
                                          <p:spTgt spid="32"/>
                                        </p:tgtEl>
                                        <p:attrNameLst>
                                          <p:attrName>style.visibility</p:attrName>
                                        </p:attrNameLst>
                                      </p:cBhvr>
                                      <p:to>
                                        <p:strVal val="hidden"/>
                                      </p:to>
                                    </p:set>
                                  </p:childTnLst>
                                </p:cTn>
                              </p:par>
                            </p:childTnLst>
                          </p:cTn>
                        </p:par>
                      </p:childTnLst>
                    </p:cTn>
                  </p:par>
                </p:childTnLst>
              </p:cTn>
              <p:nextCondLst>
                <p:cond evt="onClick" delay="0">
                  <p:tgtEl>
                    <p:spTgt spid="32"/>
                  </p:tgtEl>
                </p:cond>
              </p:nextCondLst>
            </p:seq>
            <p:seq concurrent="1" nextAc="seek">
              <p:cTn id="122" restart="whenNotActive" fill="hold" evtFilter="cancelBubble" nodeType="interactiveSeq">
                <p:stCondLst>
                  <p:cond evt="onClick" delay="0">
                    <p:tgtEl>
                      <p:spTgt spid="33"/>
                    </p:tgtEl>
                  </p:cond>
                </p:stCondLst>
                <p:endSync evt="end" delay="0">
                  <p:rtn val="all"/>
                </p:endSync>
                <p:childTnLst>
                  <p:par>
                    <p:cTn id="123" fill="hold">
                      <p:stCondLst>
                        <p:cond delay="0"/>
                      </p:stCondLst>
                      <p:childTnLst>
                        <p:par>
                          <p:cTn id="124" fill="hold">
                            <p:stCondLst>
                              <p:cond delay="0"/>
                            </p:stCondLst>
                            <p:childTnLst>
                              <p:par>
                                <p:cTn id="125" presetID="10" presetClass="exit" presetSubtype="0" fill="hold" grpId="0" nodeType="clickEffect">
                                  <p:stCondLst>
                                    <p:cond delay="0"/>
                                  </p:stCondLst>
                                  <p:childTnLst>
                                    <p:animEffect transition="out" filter="fade">
                                      <p:cBhvr>
                                        <p:cTn id="126" dur="500"/>
                                        <p:tgtEl>
                                          <p:spTgt spid="33"/>
                                        </p:tgtEl>
                                      </p:cBhvr>
                                    </p:animEffect>
                                    <p:set>
                                      <p:cBhvr>
                                        <p:cTn id="127" dur="1" fill="hold">
                                          <p:stCondLst>
                                            <p:cond delay="499"/>
                                          </p:stCondLst>
                                        </p:cTn>
                                        <p:tgtEl>
                                          <p:spTgt spid="33"/>
                                        </p:tgtEl>
                                        <p:attrNameLst>
                                          <p:attrName>style.visibility</p:attrName>
                                        </p:attrNameLst>
                                      </p:cBhvr>
                                      <p:to>
                                        <p:strVal val="hidden"/>
                                      </p:to>
                                    </p:set>
                                  </p:childTnLst>
                                </p:cTn>
                              </p:par>
                            </p:childTnLst>
                          </p:cTn>
                        </p:par>
                      </p:childTnLst>
                    </p:cTn>
                  </p:par>
                </p:childTnLst>
              </p:cTn>
              <p:nextCondLst>
                <p:cond evt="onClick" delay="0">
                  <p:tgtEl>
                    <p:spTgt spid="33"/>
                  </p:tgtEl>
                </p:cond>
              </p:nextCondLst>
            </p:seq>
            <p:seq concurrent="1" nextAc="seek">
              <p:cTn id="128" restart="whenNotActive" fill="hold" evtFilter="cancelBubble" nodeType="interactiveSeq">
                <p:stCondLst>
                  <p:cond evt="onClick" delay="0">
                    <p:tgtEl>
                      <p:spTgt spid="36"/>
                    </p:tgtEl>
                  </p:cond>
                </p:stCondLst>
                <p:endSync evt="end" delay="0">
                  <p:rtn val="all"/>
                </p:endSync>
                <p:childTnLst>
                  <p:par>
                    <p:cTn id="129" fill="hold">
                      <p:stCondLst>
                        <p:cond delay="0"/>
                      </p:stCondLst>
                      <p:childTnLst>
                        <p:par>
                          <p:cTn id="130" fill="hold">
                            <p:stCondLst>
                              <p:cond delay="0"/>
                            </p:stCondLst>
                            <p:childTnLst>
                              <p:par>
                                <p:cTn id="131" presetID="10" presetClass="exit" presetSubtype="0" fill="hold" grpId="0" nodeType="clickEffect">
                                  <p:stCondLst>
                                    <p:cond delay="0"/>
                                  </p:stCondLst>
                                  <p:childTnLst>
                                    <p:animEffect transition="out" filter="fade">
                                      <p:cBhvr>
                                        <p:cTn id="132" dur="500"/>
                                        <p:tgtEl>
                                          <p:spTgt spid="36"/>
                                        </p:tgtEl>
                                      </p:cBhvr>
                                    </p:animEffect>
                                    <p:set>
                                      <p:cBhvr>
                                        <p:cTn id="133" dur="1" fill="hold">
                                          <p:stCondLst>
                                            <p:cond delay="499"/>
                                          </p:stCondLst>
                                        </p:cTn>
                                        <p:tgtEl>
                                          <p:spTgt spid="36"/>
                                        </p:tgtEl>
                                        <p:attrNameLst>
                                          <p:attrName>style.visibility</p:attrName>
                                        </p:attrNameLst>
                                      </p:cBhvr>
                                      <p:to>
                                        <p:strVal val="hidden"/>
                                      </p:to>
                                    </p:set>
                                  </p:childTnLst>
                                </p:cTn>
                              </p:par>
                            </p:childTnLst>
                          </p:cTn>
                        </p:par>
                      </p:childTnLst>
                    </p:cTn>
                  </p:par>
                </p:childTnLst>
              </p:cTn>
              <p:nextCondLst>
                <p:cond evt="onClick" delay="0">
                  <p:tgtEl>
                    <p:spTgt spid="36"/>
                  </p:tgtEl>
                </p:cond>
              </p:nextCondLst>
            </p:seq>
          </p:childTnLst>
        </p:cTn>
      </p:par>
    </p:tnLst>
    <p:bldLst>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P spid="27" grpId="0" animBg="1"/>
      <p:bldP spid="28" grpId="0" animBg="1"/>
      <p:bldP spid="29" grpId="0" animBg="1"/>
      <p:bldP spid="30" grpId="0" animBg="1"/>
      <p:bldP spid="31" grpId="0" animBg="1"/>
      <p:bldP spid="32" grpId="0" animBg="1"/>
      <p:bldP spid="33" grpId="0" animBg="1"/>
      <p:bldP spid="3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0"/>
            <a:ext cx="9143074" cy="599127"/>
            <a:chOff x="0" y="13335"/>
            <a:chExt cx="9144218" cy="599127"/>
          </a:xfrm>
        </p:grpSpPr>
        <p:sp>
          <p:nvSpPr>
            <p:cNvPr id="3" name="TextBox 32"/>
            <p:cNvSpPr txBox="1"/>
            <p:nvPr/>
          </p:nvSpPr>
          <p:spPr>
            <a:xfrm>
              <a:off x="0" y="13335"/>
              <a:ext cx="9144000" cy="599127"/>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wrap="square" lIns="324000" rtlCol="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3200" dirty="0"/>
                <a:t>Starter</a:t>
              </a:r>
            </a:p>
          </p:txBody>
        </p:sp>
        <p:cxnSp>
          <p:nvCxnSpPr>
            <p:cNvPr id="4" name="Straight Connector 3"/>
            <p:cNvCxnSpPr/>
            <p:nvPr/>
          </p:nvCxnSpPr>
          <p:spPr>
            <a:xfrm>
              <a:off x="218" y="601079"/>
              <a:ext cx="9144000" cy="0"/>
            </a:xfrm>
            <a:prstGeom prst="line">
              <a:avLst/>
            </a:prstGeom>
            <a:effectLst/>
          </p:spPr>
          <p:style>
            <a:lnRef idx="3">
              <a:schemeClr val="accent3"/>
            </a:lnRef>
            <a:fillRef idx="0">
              <a:schemeClr val="accent3"/>
            </a:fillRef>
            <a:effectRef idx="2">
              <a:schemeClr val="accent3"/>
            </a:effectRef>
            <a:fontRef idx="minor">
              <a:schemeClr val="tx1"/>
            </a:fontRef>
          </p:style>
        </p:cxnSp>
      </p:grpSp>
      <mc:AlternateContent xmlns:mc="http://schemas.openxmlformats.org/markup-compatibility/2006" xmlns:a14="http://schemas.microsoft.com/office/drawing/2010/main">
        <mc:Choice Requires="a14">
          <p:sp>
            <p:nvSpPr>
              <p:cNvPr id="5" name="TextBox 4"/>
              <p:cNvSpPr txBox="1"/>
              <p:nvPr/>
            </p:nvSpPr>
            <p:spPr>
              <a:xfrm>
                <a:off x="430968" y="908720"/>
                <a:ext cx="8280920" cy="835870"/>
              </a:xfrm>
              <a:prstGeom prst="rect">
                <a:avLst/>
              </a:prstGeom>
              <a:noFill/>
            </p:spPr>
            <p:txBody>
              <a:bodyPr wrap="square" rtlCol="0">
                <a:spAutoFit/>
              </a:bodyPr>
              <a:lstStyle/>
              <a:p>
                <a:r>
                  <a:rPr lang="en-GB" sz="2800" dirty="0"/>
                  <a:t>List the factors of </a:t>
                </a:r>
                <a14:m>
                  <m:oMath xmlns:m="http://schemas.openxmlformats.org/officeDocument/2006/math">
                    <m:sSup>
                      <m:sSupPr>
                        <m:ctrlPr>
                          <a:rPr lang="en-GB" sz="2800" b="0" i="1" smtClean="0">
                            <a:latin typeface="Cambria Math" panose="02040503050406030204" pitchFamily="18" charset="0"/>
                          </a:rPr>
                        </m:ctrlPr>
                      </m:sSupPr>
                      <m:e>
                        <m:r>
                          <a:rPr lang="en-GB" sz="2800" b="0" i="1" smtClean="0">
                            <a:latin typeface="Cambria Math" panose="02040503050406030204" pitchFamily="18" charset="0"/>
                          </a:rPr>
                          <m:t>3</m:t>
                        </m:r>
                      </m:e>
                      <m:sup>
                        <m:r>
                          <a:rPr lang="en-GB" sz="2800" b="0" i="1" smtClean="0">
                            <a:latin typeface="Cambria Math" panose="02040503050406030204" pitchFamily="18" charset="0"/>
                          </a:rPr>
                          <m:t>5</m:t>
                        </m:r>
                      </m:sup>
                    </m:sSup>
                  </m:oMath>
                </a14:m>
                <a:r>
                  <a:rPr lang="en-GB" sz="2800" dirty="0"/>
                  <a:t> </a:t>
                </a:r>
              </a:p>
              <a:p>
                <a:r>
                  <a:rPr lang="en-GB" sz="2000" dirty="0"/>
                  <a:t>(keeping your factors in prime factorised form)</a:t>
                </a:r>
              </a:p>
            </p:txBody>
          </p:sp>
        </mc:Choice>
        <mc:Fallback xmlns="">
          <p:sp>
            <p:nvSpPr>
              <p:cNvPr id="5" name="TextBox 4"/>
              <p:cNvSpPr txBox="1">
                <a:spLocks noRot="1" noChangeAspect="1" noMove="1" noResize="1" noEditPoints="1" noAdjustHandles="1" noChangeArrowheads="1" noChangeShapeType="1" noTextEdit="1"/>
              </p:cNvSpPr>
              <p:nvPr/>
            </p:nvSpPr>
            <p:spPr>
              <a:xfrm>
                <a:off x="430968" y="908720"/>
                <a:ext cx="8280920" cy="835870"/>
              </a:xfrm>
              <a:prstGeom prst="rect">
                <a:avLst/>
              </a:prstGeom>
              <a:blipFill rotWithShape="0">
                <a:blip r:embed="rId2"/>
                <a:stretch>
                  <a:fillRect l="-1546" t="-5839" b="-12409"/>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 name="TextBox 5"/>
              <p:cNvSpPr txBox="1"/>
              <p:nvPr/>
            </p:nvSpPr>
            <p:spPr>
              <a:xfrm>
                <a:off x="2519772" y="1988274"/>
                <a:ext cx="4824536" cy="652679"/>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3600" b="0" i="1" smtClean="0">
                          <a:latin typeface="Cambria Math" panose="02040503050406030204" pitchFamily="18" charset="0"/>
                        </a:rPr>
                        <m:t>1, </m:t>
                      </m:r>
                      <m:sSup>
                        <m:sSupPr>
                          <m:ctrlPr>
                            <a:rPr lang="en-GB" sz="3600" b="0" i="1" smtClean="0">
                              <a:latin typeface="Cambria Math" panose="02040503050406030204" pitchFamily="18" charset="0"/>
                            </a:rPr>
                          </m:ctrlPr>
                        </m:sSupPr>
                        <m:e>
                          <m:r>
                            <a:rPr lang="en-GB" sz="3600" b="0" i="1" smtClean="0">
                              <a:latin typeface="Cambria Math" panose="02040503050406030204" pitchFamily="18" charset="0"/>
                            </a:rPr>
                            <m:t>3</m:t>
                          </m:r>
                        </m:e>
                        <m:sup>
                          <m:r>
                            <a:rPr lang="en-GB" sz="3600" b="0" i="1" smtClean="0">
                              <a:latin typeface="Cambria Math" panose="02040503050406030204" pitchFamily="18" charset="0"/>
                            </a:rPr>
                            <m:t>1</m:t>
                          </m:r>
                        </m:sup>
                      </m:sSup>
                      <m:r>
                        <a:rPr lang="en-GB" sz="3600" b="0" i="1" smtClean="0">
                          <a:latin typeface="Cambria Math" panose="02040503050406030204" pitchFamily="18" charset="0"/>
                        </a:rPr>
                        <m:t>, </m:t>
                      </m:r>
                      <m:sSup>
                        <m:sSupPr>
                          <m:ctrlPr>
                            <a:rPr lang="en-GB" sz="3600" b="0" i="1" smtClean="0">
                              <a:latin typeface="Cambria Math" panose="02040503050406030204" pitchFamily="18" charset="0"/>
                            </a:rPr>
                          </m:ctrlPr>
                        </m:sSupPr>
                        <m:e>
                          <m:r>
                            <a:rPr lang="en-GB" sz="3600" b="0" i="1" smtClean="0">
                              <a:latin typeface="Cambria Math" panose="02040503050406030204" pitchFamily="18" charset="0"/>
                            </a:rPr>
                            <m:t>3</m:t>
                          </m:r>
                        </m:e>
                        <m:sup>
                          <m:r>
                            <a:rPr lang="en-GB" sz="3600" b="0" i="1" smtClean="0">
                              <a:latin typeface="Cambria Math" panose="02040503050406030204" pitchFamily="18" charset="0"/>
                            </a:rPr>
                            <m:t>2</m:t>
                          </m:r>
                        </m:sup>
                      </m:sSup>
                      <m:r>
                        <a:rPr lang="en-GB" sz="3600" b="0" i="1" smtClean="0">
                          <a:latin typeface="Cambria Math" panose="02040503050406030204" pitchFamily="18" charset="0"/>
                        </a:rPr>
                        <m:t>, </m:t>
                      </m:r>
                      <m:sSup>
                        <m:sSupPr>
                          <m:ctrlPr>
                            <a:rPr lang="en-GB" sz="3600" b="0" i="1" smtClean="0">
                              <a:latin typeface="Cambria Math" panose="02040503050406030204" pitchFamily="18" charset="0"/>
                            </a:rPr>
                          </m:ctrlPr>
                        </m:sSupPr>
                        <m:e>
                          <m:r>
                            <a:rPr lang="en-GB" sz="3600" b="0" i="1" smtClean="0">
                              <a:latin typeface="Cambria Math" panose="02040503050406030204" pitchFamily="18" charset="0"/>
                            </a:rPr>
                            <m:t>3</m:t>
                          </m:r>
                        </m:e>
                        <m:sup>
                          <m:r>
                            <a:rPr lang="en-GB" sz="3600" b="0" i="1" smtClean="0">
                              <a:latin typeface="Cambria Math" panose="02040503050406030204" pitchFamily="18" charset="0"/>
                            </a:rPr>
                            <m:t>3</m:t>
                          </m:r>
                        </m:sup>
                      </m:sSup>
                      <m:r>
                        <a:rPr lang="en-GB" sz="3600" b="0" i="1" smtClean="0">
                          <a:latin typeface="Cambria Math" panose="02040503050406030204" pitchFamily="18" charset="0"/>
                        </a:rPr>
                        <m:t>, </m:t>
                      </m:r>
                      <m:sSup>
                        <m:sSupPr>
                          <m:ctrlPr>
                            <a:rPr lang="en-GB" sz="3600" b="0" i="1" smtClean="0">
                              <a:latin typeface="Cambria Math" panose="02040503050406030204" pitchFamily="18" charset="0"/>
                            </a:rPr>
                          </m:ctrlPr>
                        </m:sSupPr>
                        <m:e>
                          <m:r>
                            <a:rPr lang="en-GB" sz="3600" b="0" i="1" smtClean="0">
                              <a:latin typeface="Cambria Math" panose="02040503050406030204" pitchFamily="18" charset="0"/>
                            </a:rPr>
                            <m:t>3</m:t>
                          </m:r>
                        </m:e>
                        <m:sup>
                          <m:r>
                            <a:rPr lang="en-GB" sz="3600" b="0" i="1" smtClean="0">
                              <a:latin typeface="Cambria Math" panose="02040503050406030204" pitchFamily="18" charset="0"/>
                            </a:rPr>
                            <m:t>4</m:t>
                          </m:r>
                        </m:sup>
                      </m:sSup>
                      <m:r>
                        <a:rPr lang="en-GB" sz="3600" b="0" i="1" smtClean="0">
                          <a:latin typeface="Cambria Math" panose="02040503050406030204" pitchFamily="18" charset="0"/>
                        </a:rPr>
                        <m:t>, </m:t>
                      </m:r>
                      <m:sSup>
                        <m:sSupPr>
                          <m:ctrlPr>
                            <a:rPr lang="en-GB" sz="3600" b="0" i="1" smtClean="0">
                              <a:latin typeface="Cambria Math" panose="02040503050406030204" pitchFamily="18" charset="0"/>
                            </a:rPr>
                          </m:ctrlPr>
                        </m:sSupPr>
                        <m:e>
                          <m:r>
                            <a:rPr lang="en-GB" sz="3600" b="0" i="1" smtClean="0">
                              <a:latin typeface="Cambria Math" panose="02040503050406030204" pitchFamily="18" charset="0"/>
                            </a:rPr>
                            <m:t>3</m:t>
                          </m:r>
                        </m:e>
                        <m:sup>
                          <m:r>
                            <a:rPr lang="en-GB" sz="3600" b="0" i="1" smtClean="0">
                              <a:latin typeface="Cambria Math" panose="02040503050406030204" pitchFamily="18" charset="0"/>
                            </a:rPr>
                            <m:t>5</m:t>
                          </m:r>
                        </m:sup>
                      </m:sSup>
                    </m:oMath>
                  </m:oMathPara>
                </a14:m>
                <a:endParaRPr lang="en-GB" sz="3600" dirty="0"/>
              </a:p>
            </p:txBody>
          </p:sp>
        </mc:Choice>
        <mc:Fallback xmlns="">
          <p:sp>
            <p:nvSpPr>
              <p:cNvPr id="6" name="TextBox 5"/>
              <p:cNvSpPr txBox="1">
                <a:spLocks noRot="1" noChangeAspect="1" noMove="1" noResize="1" noEditPoints="1" noAdjustHandles="1" noChangeArrowheads="1" noChangeShapeType="1" noTextEdit="1"/>
              </p:cNvSpPr>
              <p:nvPr/>
            </p:nvSpPr>
            <p:spPr>
              <a:xfrm>
                <a:off x="2519772" y="1988274"/>
                <a:ext cx="4824536" cy="652679"/>
              </a:xfrm>
              <a:prstGeom prst="rect">
                <a:avLst/>
              </a:prstGeom>
              <a:blipFill rotWithShape="0">
                <a:blip r:embed="rId3"/>
                <a:stretch>
                  <a:fillRect/>
                </a:stretch>
              </a:blipFill>
            </p:spPr>
            <p:txBody>
              <a:bodyPr/>
              <a:lstStyle/>
              <a:p>
                <a:r>
                  <a:rPr lang="en-GB">
                    <a:noFill/>
                  </a:rPr>
                  <a:t> </a:t>
                </a:r>
              </a:p>
            </p:txBody>
          </p:sp>
        </mc:Fallback>
      </mc:AlternateContent>
      <p:sp>
        <p:nvSpPr>
          <p:cNvPr id="7" name="TextBox 6"/>
          <p:cNvSpPr txBox="1"/>
          <p:nvPr/>
        </p:nvSpPr>
        <p:spPr>
          <a:xfrm>
            <a:off x="827012" y="2741753"/>
            <a:ext cx="7488832" cy="646331"/>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r>
              <a:rPr lang="en-GB" dirty="0"/>
              <a:t>One number will be a factor of another if the prime factor(s) are the same but the powers are smaller (or equal). </a:t>
            </a:r>
          </a:p>
        </p:txBody>
      </p:sp>
      <mc:AlternateContent xmlns:mc="http://schemas.openxmlformats.org/markup-compatibility/2006" xmlns:a14="http://schemas.microsoft.com/office/drawing/2010/main">
        <mc:Choice Requires="a14">
          <p:sp>
            <p:nvSpPr>
              <p:cNvPr id="8" name="TextBox 7"/>
              <p:cNvSpPr txBox="1"/>
              <p:nvPr/>
            </p:nvSpPr>
            <p:spPr>
              <a:xfrm>
                <a:off x="455376" y="3789040"/>
                <a:ext cx="8280920" cy="1266757"/>
              </a:xfrm>
              <a:prstGeom prst="rect">
                <a:avLst/>
              </a:prstGeom>
              <a:noFill/>
            </p:spPr>
            <p:txBody>
              <a:bodyPr wrap="square" rtlCol="0">
                <a:spAutoFit/>
              </a:bodyPr>
              <a:lstStyle/>
              <a:p>
                <a:r>
                  <a:rPr lang="en-GB" sz="2800" dirty="0"/>
                  <a:t>List a few multiples of </a:t>
                </a:r>
                <a14:m>
                  <m:oMath xmlns:m="http://schemas.openxmlformats.org/officeDocument/2006/math">
                    <m:sSup>
                      <m:sSupPr>
                        <m:ctrlPr>
                          <a:rPr lang="en-GB" sz="2800" b="0" i="1" smtClean="0">
                            <a:latin typeface="Cambria Math" panose="02040503050406030204" pitchFamily="18" charset="0"/>
                          </a:rPr>
                        </m:ctrlPr>
                      </m:sSupPr>
                      <m:e>
                        <m:r>
                          <a:rPr lang="en-GB" sz="2800" b="0" i="1" smtClean="0">
                            <a:latin typeface="Cambria Math" panose="02040503050406030204" pitchFamily="18" charset="0"/>
                          </a:rPr>
                          <m:t>3</m:t>
                        </m:r>
                      </m:e>
                      <m:sup>
                        <m:r>
                          <a:rPr lang="en-GB" sz="2800" b="0" i="1" smtClean="0">
                            <a:latin typeface="Cambria Math" panose="02040503050406030204" pitchFamily="18" charset="0"/>
                          </a:rPr>
                          <m:t>5</m:t>
                        </m:r>
                      </m:sup>
                    </m:sSup>
                  </m:oMath>
                </a14:m>
                <a:r>
                  <a:rPr lang="en-GB" sz="2800" dirty="0"/>
                  <a:t> which only contains prime factors of 3. </a:t>
                </a:r>
              </a:p>
              <a:p>
                <a:r>
                  <a:rPr lang="en-GB" sz="2000" dirty="0"/>
                  <a:t>(keeping your multiples in prime factorised form)</a:t>
                </a:r>
              </a:p>
            </p:txBody>
          </p:sp>
        </mc:Choice>
        <mc:Fallback xmlns="">
          <p:sp>
            <p:nvSpPr>
              <p:cNvPr id="8" name="TextBox 7"/>
              <p:cNvSpPr txBox="1">
                <a:spLocks noRot="1" noChangeAspect="1" noMove="1" noResize="1" noEditPoints="1" noAdjustHandles="1" noChangeArrowheads="1" noChangeShapeType="1" noTextEdit="1"/>
              </p:cNvSpPr>
              <p:nvPr/>
            </p:nvSpPr>
            <p:spPr>
              <a:xfrm>
                <a:off x="455376" y="3789040"/>
                <a:ext cx="8280920" cy="1266757"/>
              </a:xfrm>
              <a:prstGeom prst="rect">
                <a:avLst/>
              </a:prstGeom>
              <a:blipFill rotWithShape="0">
                <a:blip r:embed="rId4"/>
                <a:stretch>
                  <a:fillRect l="-1546" t="-4348" b="-8213"/>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 name="TextBox 8"/>
              <p:cNvSpPr txBox="1"/>
              <p:nvPr/>
            </p:nvSpPr>
            <p:spPr>
              <a:xfrm>
                <a:off x="5652120" y="988398"/>
                <a:ext cx="3384376" cy="727956"/>
              </a:xfrm>
              <a:prstGeom prst="rect">
                <a:avLst/>
              </a:prstGeom>
              <a:solidFill>
                <a:schemeClr val="bg1"/>
              </a:solidFill>
              <a:effectLst>
                <a:outerShdw blurRad="63500" sx="102000" sy="102000" algn="ctr" rotWithShape="0">
                  <a:prstClr val="black">
                    <a:alpha val="40000"/>
                  </a:prstClr>
                </a:outerShdw>
              </a:effectLst>
            </p:spPr>
            <p:txBody>
              <a:bodyPr wrap="square" rtlCol="0">
                <a:spAutoFit/>
              </a:bodyPr>
              <a:lstStyle/>
              <a:p>
                <a14:m>
                  <m:oMath xmlns:m="http://schemas.openxmlformats.org/officeDocument/2006/math">
                    <m:sSup>
                      <m:sSupPr>
                        <m:ctrlPr>
                          <a:rPr lang="en-GB" sz="1600" b="0" i="1" smtClean="0">
                            <a:latin typeface="Cambria Math" panose="02040503050406030204" pitchFamily="18" charset="0"/>
                          </a:rPr>
                        </m:ctrlPr>
                      </m:sSupPr>
                      <m:e>
                        <m:r>
                          <a:rPr lang="en-GB" sz="1600" b="0" i="1" smtClean="0">
                            <a:latin typeface="Cambria Math" panose="02040503050406030204" pitchFamily="18" charset="0"/>
                          </a:rPr>
                          <m:t>3</m:t>
                        </m:r>
                      </m:e>
                      <m:sup>
                        <m:r>
                          <a:rPr lang="en-GB" sz="1600" b="0" i="1" smtClean="0">
                            <a:latin typeface="Cambria Math" panose="02040503050406030204" pitchFamily="18" charset="0"/>
                          </a:rPr>
                          <m:t>5</m:t>
                        </m:r>
                      </m:sup>
                    </m:sSup>
                  </m:oMath>
                </a14:m>
                <a:r>
                  <a:rPr lang="en-GB" sz="1600" dirty="0"/>
                  <a:t> divides for example by </a:t>
                </a:r>
                <a14:m>
                  <m:oMath xmlns:m="http://schemas.openxmlformats.org/officeDocument/2006/math">
                    <m:sSup>
                      <m:sSupPr>
                        <m:ctrlPr>
                          <a:rPr lang="en-GB" sz="1600" b="0" i="1" smtClean="0">
                            <a:latin typeface="Cambria Math" panose="02040503050406030204" pitchFamily="18" charset="0"/>
                          </a:rPr>
                        </m:ctrlPr>
                      </m:sSupPr>
                      <m:e>
                        <m:r>
                          <a:rPr lang="en-GB" sz="1600" b="0" i="1" smtClean="0">
                            <a:latin typeface="Cambria Math" panose="02040503050406030204" pitchFamily="18" charset="0"/>
                          </a:rPr>
                          <m:t>3</m:t>
                        </m:r>
                      </m:e>
                      <m:sup>
                        <m:r>
                          <a:rPr lang="en-GB" sz="1600" b="0" i="1" smtClean="0">
                            <a:latin typeface="Cambria Math" panose="02040503050406030204" pitchFamily="18" charset="0"/>
                          </a:rPr>
                          <m:t>2</m:t>
                        </m:r>
                      </m:sup>
                    </m:sSup>
                  </m:oMath>
                </a14:m>
                <a:r>
                  <a:rPr lang="en-GB" sz="1600" dirty="0"/>
                  <a:t> because </a:t>
                </a:r>
                <a14:m>
                  <m:oMath xmlns:m="http://schemas.openxmlformats.org/officeDocument/2006/math">
                    <m:f>
                      <m:fPr>
                        <m:ctrlPr>
                          <a:rPr lang="en-GB" sz="1600" b="0" i="1" smtClean="0">
                            <a:latin typeface="Cambria Math" panose="02040503050406030204" pitchFamily="18" charset="0"/>
                          </a:rPr>
                        </m:ctrlPr>
                      </m:fPr>
                      <m:num>
                        <m:sSup>
                          <m:sSupPr>
                            <m:ctrlPr>
                              <a:rPr lang="en-GB" sz="1600" b="0" i="1" smtClean="0">
                                <a:latin typeface="Cambria Math" panose="02040503050406030204" pitchFamily="18" charset="0"/>
                              </a:rPr>
                            </m:ctrlPr>
                          </m:sSupPr>
                          <m:e>
                            <m:r>
                              <a:rPr lang="en-GB" sz="1600" b="0" i="1" smtClean="0">
                                <a:latin typeface="Cambria Math" panose="02040503050406030204" pitchFamily="18" charset="0"/>
                              </a:rPr>
                              <m:t>3</m:t>
                            </m:r>
                          </m:e>
                          <m:sup>
                            <m:r>
                              <a:rPr lang="en-GB" sz="1600" b="0" i="1" smtClean="0">
                                <a:latin typeface="Cambria Math" panose="02040503050406030204" pitchFamily="18" charset="0"/>
                              </a:rPr>
                              <m:t>5</m:t>
                            </m:r>
                          </m:sup>
                        </m:sSup>
                      </m:num>
                      <m:den>
                        <m:sSup>
                          <m:sSupPr>
                            <m:ctrlPr>
                              <a:rPr lang="en-GB" sz="1600" b="0" i="1" smtClean="0">
                                <a:latin typeface="Cambria Math" panose="02040503050406030204" pitchFamily="18" charset="0"/>
                              </a:rPr>
                            </m:ctrlPr>
                          </m:sSupPr>
                          <m:e>
                            <m:r>
                              <a:rPr lang="en-GB" sz="1600" b="0" i="1" smtClean="0">
                                <a:latin typeface="Cambria Math" panose="02040503050406030204" pitchFamily="18" charset="0"/>
                              </a:rPr>
                              <m:t>3</m:t>
                            </m:r>
                          </m:e>
                          <m:sup>
                            <m:r>
                              <a:rPr lang="en-GB" sz="1600" b="0" i="1" smtClean="0">
                                <a:latin typeface="Cambria Math" panose="02040503050406030204" pitchFamily="18" charset="0"/>
                              </a:rPr>
                              <m:t>2</m:t>
                            </m:r>
                          </m:sup>
                        </m:sSup>
                      </m:den>
                    </m:f>
                    <m:r>
                      <a:rPr lang="en-GB" sz="1600" b="0" i="1" smtClean="0">
                        <a:latin typeface="Cambria Math" panose="02040503050406030204" pitchFamily="18" charset="0"/>
                      </a:rPr>
                      <m:t>=</m:t>
                    </m:r>
                    <m:f>
                      <m:fPr>
                        <m:ctrlPr>
                          <a:rPr lang="en-GB" sz="1600" b="0" i="1" smtClean="0">
                            <a:latin typeface="Cambria Math" panose="02040503050406030204" pitchFamily="18" charset="0"/>
                          </a:rPr>
                        </m:ctrlPr>
                      </m:fPr>
                      <m:num>
                        <m:r>
                          <a:rPr lang="en-GB" sz="1600" b="0" i="1" smtClean="0">
                            <a:latin typeface="Cambria Math" panose="02040503050406030204" pitchFamily="18" charset="0"/>
                          </a:rPr>
                          <m:t>3×3×3×3×3</m:t>
                        </m:r>
                      </m:num>
                      <m:den>
                        <m:r>
                          <a:rPr lang="en-GB" sz="1600" b="0" i="1" smtClean="0">
                            <a:latin typeface="Cambria Math" panose="02040503050406030204" pitchFamily="18" charset="0"/>
                          </a:rPr>
                          <m:t>3×3</m:t>
                        </m:r>
                      </m:den>
                    </m:f>
                    <m:r>
                      <a:rPr lang="en-GB" sz="1600" b="0" i="1" smtClean="0">
                        <a:latin typeface="Cambria Math" panose="02040503050406030204" pitchFamily="18" charset="0"/>
                      </a:rPr>
                      <m:t>=3×3×3=</m:t>
                    </m:r>
                    <m:sSup>
                      <m:sSupPr>
                        <m:ctrlPr>
                          <a:rPr lang="en-GB" sz="1600" b="0" i="1" smtClean="0">
                            <a:latin typeface="Cambria Math" panose="02040503050406030204" pitchFamily="18" charset="0"/>
                          </a:rPr>
                        </m:ctrlPr>
                      </m:sSupPr>
                      <m:e>
                        <m:r>
                          <a:rPr lang="en-GB" sz="1600" b="0" i="1" smtClean="0">
                            <a:latin typeface="Cambria Math" panose="02040503050406030204" pitchFamily="18" charset="0"/>
                          </a:rPr>
                          <m:t>3</m:t>
                        </m:r>
                      </m:e>
                      <m:sup>
                        <m:r>
                          <a:rPr lang="en-GB" sz="1600" b="0" i="1" smtClean="0">
                            <a:latin typeface="Cambria Math" panose="02040503050406030204" pitchFamily="18" charset="0"/>
                          </a:rPr>
                          <m:t>3</m:t>
                        </m:r>
                      </m:sup>
                    </m:sSup>
                  </m:oMath>
                </a14:m>
                <a:endParaRPr lang="en-GB" dirty="0"/>
              </a:p>
            </p:txBody>
          </p:sp>
        </mc:Choice>
        <mc:Fallback xmlns="">
          <p:sp>
            <p:nvSpPr>
              <p:cNvPr id="9" name="TextBox 8"/>
              <p:cNvSpPr txBox="1">
                <a:spLocks noRot="1" noChangeAspect="1" noMove="1" noResize="1" noEditPoints="1" noAdjustHandles="1" noChangeArrowheads="1" noChangeShapeType="1" noTextEdit="1"/>
              </p:cNvSpPr>
              <p:nvPr/>
            </p:nvSpPr>
            <p:spPr>
              <a:xfrm>
                <a:off x="5652120" y="988398"/>
                <a:ext cx="3384376" cy="727956"/>
              </a:xfrm>
              <a:prstGeom prst="rect">
                <a:avLst/>
              </a:prstGeom>
              <a:blipFill rotWithShape="0">
                <a:blip r:embed="rId5"/>
                <a:stretch>
                  <a:fillRect/>
                </a:stretch>
              </a:blipFill>
              <a:effectLst>
                <a:outerShdw blurRad="63500" sx="102000" sy="102000" algn="ctr" rotWithShape="0">
                  <a:prstClr val="black">
                    <a:alpha val="40000"/>
                  </a:prstClr>
                </a:outerShdw>
              </a:effectLst>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0" name="TextBox 9"/>
              <p:cNvSpPr txBox="1"/>
              <p:nvPr/>
            </p:nvSpPr>
            <p:spPr>
              <a:xfrm>
                <a:off x="171481" y="1756445"/>
                <a:ext cx="2880892" cy="523220"/>
              </a:xfrm>
              <a:prstGeom prst="rect">
                <a:avLst/>
              </a:prstGeom>
              <a:solidFill>
                <a:schemeClr val="bg1"/>
              </a:solidFill>
              <a:effectLst>
                <a:outerShdw blurRad="63500" sx="102000" sy="102000" algn="ctr" rotWithShape="0">
                  <a:prstClr val="black">
                    <a:alpha val="40000"/>
                  </a:prstClr>
                </a:outerShdw>
              </a:effectLst>
            </p:spPr>
            <p:txBody>
              <a:bodyPr wrap="square" rtlCol="0">
                <a:spAutoFit/>
              </a:bodyPr>
              <a:lstStyle/>
              <a:p>
                <a:r>
                  <a:rPr lang="en-GB" sz="1400" dirty="0"/>
                  <a:t>You will learn in Year 8 that </a:t>
                </a:r>
                <a14:m>
                  <m:oMath xmlns:m="http://schemas.openxmlformats.org/officeDocument/2006/math">
                    <m:sSup>
                      <m:sSupPr>
                        <m:ctrlPr>
                          <a:rPr lang="en-GB" sz="1400" b="0" i="1" smtClean="0">
                            <a:latin typeface="Cambria Math" panose="02040503050406030204" pitchFamily="18" charset="0"/>
                          </a:rPr>
                        </m:ctrlPr>
                      </m:sSupPr>
                      <m:e>
                        <m:r>
                          <a:rPr lang="en-GB" sz="1400" b="0" i="1" smtClean="0">
                            <a:latin typeface="Cambria Math" panose="02040503050406030204" pitchFamily="18" charset="0"/>
                          </a:rPr>
                          <m:t>3</m:t>
                        </m:r>
                      </m:e>
                      <m:sup>
                        <m:r>
                          <a:rPr lang="en-GB" sz="1400" b="0" i="1" smtClean="0">
                            <a:latin typeface="Cambria Math" panose="02040503050406030204" pitchFamily="18" charset="0"/>
                          </a:rPr>
                          <m:t>0</m:t>
                        </m:r>
                      </m:sup>
                    </m:sSup>
                    <m:r>
                      <a:rPr lang="en-GB" sz="1400" b="0" i="1" smtClean="0">
                        <a:latin typeface="Cambria Math" panose="02040503050406030204" pitchFamily="18" charset="0"/>
                      </a:rPr>
                      <m:t>=1</m:t>
                    </m:r>
                  </m:oMath>
                </a14:m>
                <a:r>
                  <a:rPr lang="en-GB" sz="1400" dirty="0"/>
                  <a:t>, so this is consistent with the pattern.</a:t>
                </a:r>
              </a:p>
            </p:txBody>
          </p:sp>
        </mc:Choice>
        <mc:Fallback xmlns="">
          <p:sp>
            <p:nvSpPr>
              <p:cNvPr id="10" name="TextBox 9"/>
              <p:cNvSpPr txBox="1">
                <a:spLocks noRot="1" noChangeAspect="1" noMove="1" noResize="1" noEditPoints="1" noAdjustHandles="1" noChangeArrowheads="1" noChangeShapeType="1" noTextEdit="1"/>
              </p:cNvSpPr>
              <p:nvPr/>
            </p:nvSpPr>
            <p:spPr>
              <a:xfrm>
                <a:off x="171481" y="1756445"/>
                <a:ext cx="2880892" cy="523220"/>
              </a:xfrm>
              <a:prstGeom prst="rect">
                <a:avLst/>
              </a:prstGeom>
              <a:blipFill rotWithShape="0">
                <a:blip r:embed="rId6"/>
                <a:stretch>
                  <a:fillRect/>
                </a:stretch>
              </a:blipFill>
              <a:effectLst>
                <a:outerShdw blurRad="63500" sx="102000" sy="102000" algn="ctr" rotWithShape="0">
                  <a:prstClr val="black">
                    <a:alpha val="40000"/>
                  </a:prstClr>
                </a:outerShdw>
              </a:effectLst>
            </p:spPr>
            <p:txBody>
              <a:bodyPr/>
              <a:lstStyle/>
              <a:p>
                <a:r>
                  <a:rPr lang="en-GB">
                    <a:noFill/>
                  </a:rPr>
                  <a:t> </a:t>
                </a:r>
              </a:p>
            </p:txBody>
          </p:sp>
        </mc:Fallback>
      </mc:AlternateContent>
      <p:cxnSp>
        <p:nvCxnSpPr>
          <p:cNvPr id="12" name="Straight Arrow Connector 11"/>
          <p:cNvCxnSpPr/>
          <p:nvPr/>
        </p:nvCxnSpPr>
        <p:spPr>
          <a:xfrm>
            <a:off x="2987824" y="1887474"/>
            <a:ext cx="360040" cy="16670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3" name="Straight Arrow Connector 12"/>
          <p:cNvCxnSpPr/>
          <p:nvPr/>
        </p:nvCxnSpPr>
        <p:spPr>
          <a:xfrm flipH="1">
            <a:off x="4663148" y="1687422"/>
            <a:ext cx="988972" cy="33063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mc:AlternateContent xmlns:mc="http://schemas.openxmlformats.org/markup-compatibility/2006" xmlns:a14="http://schemas.microsoft.com/office/drawing/2010/main">
        <mc:Choice Requires="a14">
          <p:sp>
            <p:nvSpPr>
              <p:cNvPr id="16" name="TextBox 15"/>
              <p:cNvSpPr txBox="1"/>
              <p:nvPr/>
            </p:nvSpPr>
            <p:spPr>
              <a:xfrm>
                <a:off x="2250880" y="5130413"/>
                <a:ext cx="4824536" cy="652679"/>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p>
                        <m:sSupPr>
                          <m:ctrlPr>
                            <a:rPr lang="en-GB" sz="3600" b="0" i="1" smtClean="0">
                              <a:latin typeface="Cambria Math" panose="02040503050406030204" pitchFamily="18" charset="0"/>
                            </a:rPr>
                          </m:ctrlPr>
                        </m:sSupPr>
                        <m:e>
                          <m:r>
                            <a:rPr lang="en-GB" sz="3600" b="0" i="1" smtClean="0">
                              <a:latin typeface="Cambria Math" panose="02040503050406030204" pitchFamily="18" charset="0"/>
                            </a:rPr>
                            <m:t>3</m:t>
                          </m:r>
                        </m:e>
                        <m:sup>
                          <m:r>
                            <a:rPr lang="en-GB" sz="3600" b="0" i="1" smtClean="0">
                              <a:latin typeface="Cambria Math" panose="02040503050406030204" pitchFamily="18" charset="0"/>
                            </a:rPr>
                            <m:t>5</m:t>
                          </m:r>
                        </m:sup>
                      </m:sSup>
                      <m:r>
                        <a:rPr lang="en-GB" sz="3600" b="0" i="1" smtClean="0">
                          <a:latin typeface="Cambria Math" panose="02040503050406030204" pitchFamily="18" charset="0"/>
                        </a:rPr>
                        <m:t>, </m:t>
                      </m:r>
                      <m:sSup>
                        <m:sSupPr>
                          <m:ctrlPr>
                            <a:rPr lang="en-GB" sz="3600" b="0" i="1" smtClean="0">
                              <a:latin typeface="Cambria Math" panose="02040503050406030204" pitchFamily="18" charset="0"/>
                            </a:rPr>
                          </m:ctrlPr>
                        </m:sSupPr>
                        <m:e>
                          <m:r>
                            <a:rPr lang="en-GB" sz="3600" b="0" i="1" smtClean="0">
                              <a:latin typeface="Cambria Math" panose="02040503050406030204" pitchFamily="18" charset="0"/>
                            </a:rPr>
                            <m:t>3</m:t>
                          </m:r>
                        </m:e>
                        <m:sup>
                          <m:r>
                            <a:rPr lang="en-GB" sz="3600" b="0" i="1" smtClean="0">
                              <a:latin typeface="Cambria Math" panose="02040503050406030204" pitchFamily="18" charset="0"/>
                            </a:rPr>
                            <m:t>6</m:t>
                          </m:r>
                        </m:sup>
                      </m:sSup>
                      <m:r>
                        <a:rPr lang="en-GB" sz="3600" b="0" i="1" smtClean="0">
                          <a:latin typeface="Cambria Math" panose="02040503050406030204" pitchFamily="18" charset="0"/>
                        </a:rPr>
                        <m:t>, </m:t>
                      </m:r>
                      <m:sSup>
                        <m:sSupPr>
                          <m:ctrlPr>
                            <a:rPr lang="en-GB" sz="3600" b="0" i="1" smtClean="0">
                              <a:latin typeface="Cambria Math" panose="02040503050406030204" pitchFamily="18" charset="0"/>
                            </a:rPr>
                          </m:ctrlPr>
                        </m:sSupPr>
                        <m:e>
                          <m:r>
                            <a:rPr lang="en-GB" sz="3600" b="0" i="1" smtClean="0">
                              <a:latin typeface="Cambria Math" panose="02040503050406030204" pitchFamily="18" charset="0"/>
                            </a:rPr>
                            <m:t>3</m:t>
                          </m:r>
                        </m:e>
                        <m:sup>
                          <m:r>
                            <a:rPr lang="en-GB" sz="3600" b="0" i="1" smtClean="0">
                              <a:latin typeface="Cambria Math" panose="02040503050406030204" pitchFamily="18" charset="0"/>
                            </a:rPr>
                            <m:t>7</m:t>
                          </m:r>
                        </m:sup>
                      </m:sSup>
                      <m:r>
                        <a:rPr lang="en-GB" sz="3600" b="0" i="1" smtClean="0">
                          <a:latin typeface="Cambria Math" panose="02040503050406030204" pitchFamily="18" charset="0"/>
                        </a:rPr>
                        <m:t>, …</m:t>
                      </m:r>
                    </m:oMath>
                  </m:oMathPara>
                </a14:m>
                <a:endParaRPr lang="en-GB" sz="3600" dirty="0"/>
              </a:p>
            </p:txBody>
          </p:sp>
        </mc:Choice>
        <mc:Fallback xmlns="">
          <p:sp>
            <p:nvSpPr>
              <p:cNvPr id="16" name="TextBox 15"/>
              <p:cNvSpPr txBox="1">
                <a:spLocks noRot="1" noChangeAspect="1" noMove="1" noResize="1" noEditPoints="1" noAdjustHandles="1" noChangeArrowheads="1" noChangeShapeType="1" noTextEdit="1"/>
              </p:cNvSpPr>
              <p:nvPr/>
            </p:nvSpPr>
            <p:spPr>
              <a:xfrm>
                <a:off x="2250880" y="5130413"/>
                <a:ext cx="4824536" cy="652679"/>
              </a:xfrm>
              <a:prstGeom prst="rect">
                <a:avLst/>
              </a:prstGeom>
              <a:blipFill rotWithShape="0">
                <a:blip r:embed="rId7"/>
                <a:stretch>
                  <a:fillRect/>
                </a:stretch>
              </a:blipFill>
            </p:spPr>
            <p:txBody>
              <a:bodyPr/>
              <a:lstStyle/>
              <a:p>
                <a:r>
                  <a:rPr lang="en-GB">
                    <a:noFill/>
                  </a:rPr>
                  <a:t> </a:t>
                </a:r>
              </a:p>
            </p:txBody>
          </p:sp>
        </mc:Fallback>
      </mc:AlternateContent>
      <p:sp>
        <p:nvSpPr>
          <p:cNvPr id="17" name="TextBox 16"/>
          <p:cNvSpPr txBox="1"/>
          <p:nvPr/>
        </p:nvSpPr>
        <p:spPr>
          <a:xfrm>
            <a:off x="918732" y="5857708"/>
            <a:ext cx="7488832" cy="646331"/>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r>
              <a:rPr lang="en-GB" dirty="0"/>
              <a:t>One number will be a multiple of another if the prime factor(s) are the same but the powers are greater (or equal). </a:t>
            </a:r>
          </a:p>
        </p:txBody>
      </p:sp>
      <p:sp>
        <p:nvSpPr>
          <p:cNvPr id="18" name="Rectangle 17"/>
          <p:cNvSpPr/>
          <p:nvPr/>
        </p:nvSpPr>
        <p:spPr>
          <a:xfrm>
            <a:off x="3168412" y="2013342"/>
            <a:ext cx="3635835" cy="618853"/>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9" name="Rectangle 18"/>
          <p:cNvSpPr/>
          <p:nvPr/>
        </p:nvSpPr>
        <p:spPr>
          <a:xfrm>
            <a:off x="3167844" y="5130413"/>
            <a:ext cx="3635835" cy="618853"/>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Tree>
    <p:extLst>
      <p:ext uri="{BB962C8B-B14F-4D97-AF65-F5344CB8AC3E}">
        <p14:creationId xmlns:p14="http://schemas.microsoft.com/office/powerpoint/2010/main" val="3156307981"/>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8"/>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18"/>
                                        </p:tgtEl>
                                      </p:cBhvr>
                                    </p:animEffect>
                                    <p:set>
                                      <p:cBhvr>
                                        <p:cTn id="7" dur="1" fill="hold">
                                          <p:stCondLst>
                                            <p:cond delay="499"/>
                                          </p:stCondLst>
                                        </p:cTn>
                                        <p:tgtEl>
                                          <p:spTgt spid="18"/>
                                        </p:tgtEl>
                                        <p:attrNameLst>
                                          <p:attrName>style.visibility</p:attrName>
                                        </p:attrNameLst>
                                      </p:cBhvr>
                                      <p:to>
                                        <p:strVal val="hidden"/>
                                      </p:to>
                                    </p:se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500"/>
                                        <p:tgtEl>
                                          <p:spTgt spid="7"/>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500"/>
                                        <p:tgtEl>
                                          <p:spTgt spid="10"/>
                                        </p:tgtEl>
                                      </p:cBhvr>
                                    </p:animEffect>
                                  </p:childTnLst>
                                </p:cTn>
                              </p:par>
                              <p:par>
                                <p:cTn id="16" presetID="10" presetClass="entr" presetSubtype="0" fill="hold" nodeType="with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fade">
                                      <p:cBhvr>
                                        <p:cTn id="18" dur="500"/>
                                        <p:tgtEl>
                                          <p:spTgt spid="12"/>
                                        </p:tgtEl>
                                      </p:cBhvr>
                                    </p:animEffect>
                                  </p:childTnLst>
                                </p:cTn>
                              </p:par>
                            </p:childTnLst>
                          </p:cTn>
                        </p:par>
                        <p:par>
                          <p:cTn id="19" fill="hold">
                            <p:stCondLst>
                              <p:cond delay="1500"/>
                            </p:stCondLst>
                            <p:childTnLst>
                              <p:par>
                                <p:cTn id="20" presetID="10" presetClass="entr" presetSubtype="0" fill="hold" grpId="0" nodeType="after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par>
                                <p:cTn id="23" presetID="10" presetClass="entr" presetSubtype="0" fill="hold" nodeType="withEffect">
                                  <p:stCondLst>
                                    <p:cond delay="0"/>
                                  </p:stCondLst>
                                  <p:childTnLst>
                                    <p:set>
                                      <p:cBhvr>
                                        <p:cTn id="24" dur="1" fill="hold">
                                          <p:stCondLst>
                                            <p:cond delay="0"/>
                                          </p:stCondLst>
                                        </p:cTn>
                                        <p:tgtEl>
                                          <p:spTgt spid="13"/>
                                        </p:tgtEl>
                                        <p:attrNameLst>
                                          <p:attrName>style.visibility</p:attrName>
                                        </p:attrNameLst>
                                      </p:cBhvr>
                                      <p:to>
                                        <p:strVal val="visible"/>
                                      </p:to>
                                    </p:set>
                                    <p:animEffect transition="in" filter="fade">
                                      <p:cBhvr>
                                        <p:cTn id="25" dur="500"/>
                                        <p:tgtEl>
                                          <p:spTgt spid="13"/>
                                        </p:tgtEl>
                                      </p:cBhvr>
                                    </p:animEffect>
                                  </p:childTnLst>
                                </p:cTn>
                              </p:par>
                            </p:childTnLst>
                          </p:cTn>
                        </p:par>
                      </p:childTnLst>
                    </p:cTn>
                  </p:par>
                </p:childTnLst>
              </p:cTn>
              <p:nextCondLst>
                <p:cond evt="onClick" delay="0">
                  <p:tgtEl>
                    <p:spTgt spid="18"/>
                  </p:tgtEl>
                </p:cond>
              </p:nextCondLst>
            </p:seq>
            <p:seq concurrent="1" nextAc="seek">
              <p:cTn id="26" restart="whenNotActive" fill="hold" evtFilter="cancelBubble" nodeType="interactiveSeq">
                <p:stCondLst>
                  <p:cond evt="onClick" delay="0">
                    <p:tgtEl>
                      <p:spTgt spid="19"/>
                    </p:tgtEl>
                  </p:cond>
                </p:stCondLst>
                <p:endSync evt="end" delay="0">
                  <p:rtn val="all"/>
                </p:endSync>
                <p:childTnLst>
                  <p:par>
                    <p:cTn id="27" fill="hold">
                      <p:stCondLst>
                        <p:cond delay="0"/>
                      </p:stCondLst>
                      <p:childTnLst>
                        <p:par>
                          <p:cTn id="28" fill="hold">
                            <p:stCondLst>
                              <p:cond delay="0"/>
                            </p:stCondLst>
                            <p:childTnLst>
                              <p:par>
                                <p:cTn id="29" presetID="10" presetClass="exit" presetSubtype="0" fill="hold" grpId="0" nodeType="clickEffect">
                                  <p:stCondLst>
                                    <p:cond delay="0"/>
                                  </p:stCondLst>
                                  <p:childTnLst>
                                    <p:animEffect transition="out" filter="fade">
                                      <p:cBhvr>
                                        <p:cTn id="30" dur="500"/>
                                        <p:tgtEl>
                                          <p:spTgt spid="19"/>
                                        </p:tgtEl>
                                      </p:cBhvr>
                                    </p:animEffect>
                                    <p:set>
                                      <p:cBhvr>
                                        <p:cTn id="31" dur="1" fill="hold">
                                          <p:stCondLst>
                                            <p:cond delay="499"/>
                                          </p:stCondLst>
                                        </p:cTn>
                                        <p:tgtEl>
                                          <p:spTgt spid="19"/>
                                        </p:tgtEl>
                                        <p:attrNameLst>
                                          <p:attrName>style.visibility</p:attrName>
                                        </p:attrNameLst>
                                      </p:cBhvr>
                                      <p:to>
                                        <p:strVal val="hidden"/>
                                      </p:to>
                                    </p:set>
                                  </p:childTnLst>
                                </p:cTn>
                              </p:par>
                            </p:childTnLst>
                          </p:cTn>
                        </p:par>
                        <p:par>
                          <p:cTn id="32" fill="hold">
                            <p:stCondLst>
                              <p:cond delay="500"/>
                            </p:stCondLst>
                            <p:childTnLst>
                              <p:par>
                                <p:cTn id="33" presetID="10" presetClass="entr" presetSubtype="0" fill="hold" grpId="0" nodeType="afterEffect">
                                  <p:stCondLst>
                                    <p:cond delay="0"/>
                                  </p:stCondLst>
                                  <p:childTnLst>
                                    <p:set>
                                      <p:cBhvr>
                                        <p:cTn id="34" dur="1" fill="hold">
                                          <p:stCondLst>
                                            <p:cond delay="0"/>
                                          </p:stCondLst>
                                        </p:cTn>
                                        <p:tgtEl>
                                          <p:spTgt spid="17"/>
                                        </p:tgtEl>
                                        <p:attrNameLst>
                                          <p:attrName>style.visibility</p:attrName>
                                        </p:attrNameLst>
                                      </p:cBhvr>
                                      <p:to>
                                        <p:strVal val="visible"/>
                                      </p:to>
                                    </p:set>
                                    <p:animEffect transition="in" filter="fade">
                                      <p:cBhvr>
                                        <p:cTn id="35" dur="500"/>
                                        <p:tgtEl>
                                          <p:spTgt spid="17"/>
                                        </p:tgtEl>
                                      </p:cBhvr>
                                    </p:animEffect>
                                  </p:childTnLst>
                                </p:cTn>
                              </p:par>
                            </p:childTnLst>
                          </p:cTn>
                        </p:par>
                      </p:childTnLst>
                    </p:cTn>
                  </p:par>
                </p:childTnLst>
              </p:cTn>
              <p:nextCondLst>
                <p:cond evt="onClick" delay="0">
                  <p:tgtEl>
                    <p:spTgt spid="19"/>
                  </p:tgtEl>
                </p:cond>
              </p:nextCondLst>
            </p:seq>
          </p:childTnLst>
        </p:cTn>
      </p:par>
    </p:tnLst>
    <p:bldLst>
      <p:bldP spid="7" grpId="0" animBg="1"/>
      <p:bldP spid="9" grpId="0" animBg="1"/>
      <p:bldP spid="10" grpId="0" animBg="1"/>
      <p:bldP spid="17" grpId="0" animBg="1"/>
      <p:bldP spid="18" grpId="0" animBg="1"/>
      <p:bldP spid="19"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0"/>
            <a:ext cx="9143074" cy="599127"/>
            <a:chOff x="0" y="13335"/>
            <a:chExt cx="9144218" cy="599127"/>
          </a:xfrm>
        </p:grpSpPr>
        <p:sp>
          <p:nvSpPr>
            <p:cNvPr id="3" name="TextBox 32"/>
            <p:cNvSpPr txBox="1"/>
            <p:nvPr/>
          </p:nvSpPr>
          <p:spPr>
            <a:xfrm>
              <a:off x="0" y="13335"/>
              <a:ext cx="9144000" cy="599127"/>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wrap="square" lIns="324000" rtlCol="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3200" dirty="0"/>
                <a:t>Lowest Common Multiple/Highest Common Factor</a:t>
              </a:r>
            </a:p>
          </p:txBody>
        </p:sp>
        <p:cxnSp>
          <p:nvCxnSpPr>
            <p:cNvPr id="4" name="Straight Connector 3"/>
            <p:cNvCxnSpPr/>
            <p:nvPr/>
          </p:nvCxnSpPr>
          <p:spPr>
            <a:xfrm>
              <a:off x="218" y="601079"/>
              <a:ext cx="9144000" cy="0"/>
            </a:xfrm>
            <a:prstGeom prst="line">
              <a:avLst/>
            </a:prstGeom>
            <a:effectLst/>
          </p:spPr>
          <p:style>
            <a:lnRef idx="3">
              <a:schemeClr val="accent3"/>
            </a:lnRef>
            <a:fillRef idx="0">
              <a:schemeClr val="accent3"/>
            </a:fillRef>
            <a:effectRef idx="2">
              <a:schemeClr val="accent3"/>
            </a:effectRef>
            <a:fontRef idx="minor">
              <a:schemeClr val="tx1"/>
            </a:fontRef>
          </p:style>
        </p:cxnSp>
      </p:grpSp>
      <p:sp>
        <p:nvSpPr>
          <p:cNvPr id="5" name="TextBox 4"/>
          <p:cNvSpPr txBox="1"/>
          <p:nvPr/>
        </p:nvSpPr>
        <p:spPr>
          <a:xfrm>
            <a:off x="539552" y="980728"/>
            <a:ext cx="7848872" cy="4524315"/>
          </a:xfrm>
          <a:prstGeom prst="rect">
            <a:avLst/>
          </a:prstGeom>
          <a:noFill/>
        </p:spPr>
        <p:txBody>
          <a:bodyPr wrap="square" rtlCol="0">
            <a:spAutoFit/>
          </a:bodyPr>
          <a:lstStyle/>
          <a:p>
            <a:r>
              <a:rPr lang="en-GB" sz="2400" dirty="0"/>
              <a:t>Multiples of 8:		8, 16, 24, 32, …</a:t>
            </a:r>
          </a:p>
          <a:p>
            <a:r>
              <a:rPr lang="en-GB" sz="2400" dirty="0"/>
              <a:t>Multiples of 12:	12, 24, 36, …</a:t>
            </a:r>
          </a:p>
          <a:p>
            <a:endParaRPr lang="en-GB" sz="2400" dirty="0"/>
          </a:p>
          <a:p>
            <a:r>
              <a:rPr lang="en-GB" sz="2400" b="1" dirty="0"/>
              <a:t>Lowest Common Multiple of 8 and 12:	24</a:t>
            </a:r>
          </a:p>
          <a:p>
            <a:endParaRPr lang="en-GB" sz="2400" dirty="0"/>
          </a:p>
          <a:p>
            <a:endParaRPr lang="en-GB" sz="2400" dirty="0"/>
          </a:p>
          <a:p>
            <a:endParaRPr lang="en-GB" sz="2400" dirty="0"/>
          </a:p>
          <a:p>
            <a:endParaRPr lang="en-GB" sz="1400" dirty="0"/>
          </a:p>
          <a:p>
            <a:r>
              <a:rPr lang="en-GB" sz="2400" dirty="0"/>
              <a:t>Factors of 8:		1, 2, 4, 8</a:t>
            </a:r>
          </a:p>
          <a:p>
            <a:r>
              <a:rPr lang="en-GB" sz="2400" dirty="0"/>
              <a:t>Factors of 12:		1, 2, 3, 4, 6, 12</a:t>
            </a:r>
          </a:p>
          <a:p>
            <a:endParaRPr lang="en-GB" sz="2400" dirty="0"/>
          </a:p>
          <a:p>
            <a:r>
              <a:rPr lang="en-GB" sz="2400" b="1" dirty="0"/>
              <a:t>Highest Common Factor of 8 and 12:		4</a:t>
            </a:r>
          </a:p>
        </p:txBody>
      </p:sp>
      <p:sp>
        <p:nvSpPr>
          <p:cNvPr id="6" name="TextBox 5"/>
          <p:cNvSpPr txBox="1"/>
          <p:nvPr/>
        </p:nvSpPr>
        <p:spPr>
          <a:xfrm>
            <a:off x="5004048" y="2642721"/>
            <a:ext cx="3771986" cy="830997"/>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r>
              <a:rPr lang="en-GB" sz="1600" dirty="0"/>
              <a:t>For small numbers, we can list out multiples of the larger number until we see a multiple of the smaller number.</a:t>
            </a:r>
          </a:p>
        </p:txBody>
      </p:sp>
      <p:sp>
        <p:nvSpPr>
          <p:cNvPr id="7" name="TextBox 6"/>
          <p:cNvSpPr txBox="1"/>
          <p:nvPr/>
        </p:nvSpPr>
        <p:spPr>
          <a:xfrm>
            <a:off x="5004048" y="5500853"/>
            <a:ext cx="3771986" cy="830997"/>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r>
              <a:rPr lang="en-GB" sz="1600" dirty="0"/>
              <a:t>For small numbers, we can list out factors of each number and choose the greatest number which is common.</a:t>
            </a:r>
          </a:p>
        </p:txBody>
      </p:sp>
      <p:cxnSp>
        <p:nvCxnSpPr>
          <p:cNvPr id="9" name="Straight Connector 8"/>
          <p:cNvCxnSpPr/>
          <p:nvPr/>
        </p:nvCxnSpPr>
        <p:spPr>
          <a:xfrm>
            <a:off x="517519" y="3550836"/>
            <a:ext cx="8424936" cy="0"/>
          </a:xfrm>
          <a:prstGeom prst="line">
            <a:avLst/>
          </a:prstGeom>
        </p:spPr>
        <p:style>
          <a:lnRef idx="1">
            <a:schemeClr val="dk1"/>
          </a:lnRef>
          <a:fillRef idx="0">
            <a:schemeClr val="dk1"/>
          </a:fillRef>
          <a:effectRef idx="0">
            <a:schemeClr val="dk1"/>
          </a:effectRef>
          <a:fontRef idx="minor">
            <a:schemeClr val="tx1"/>
          </a:fontRef>
        </p:style>
      </p:cxnSp>
      <p:sp>
        <p:nvSpPr>
          <p:cNvPr id="10" name="Rectangle 9"/>
          <p:cNvSpPr/>
          <p:nvPr/>
        </p:nvSpPr>
        <p:spPr>
          <a:xfrm>
            <a:off x="3278204" y="969346"/>
            <a:ext cx="2661947" cy="44343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1" name="Rectangle 10"/>
          <p:cNvSpPr/>
          <p:nvPr/>
        </p:nvSpPr>
        <p:spPr>
          <a:xfrm>
            <a:off x="3278204" y="1409836"/>
            <a:ext cx="2661947" cy="44343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2" name="Rectangle 11"/>
          <p:cNvSpPr/>
          <p:nvPr/>
        </p:nvSpPr>
        <p:spPr>
          <a:xfrm>
            <a:off x="5748977" y="2038376"/>
            <a:ext cx="1559327" cy="44343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3" name="Rectangle 12"/>
          <p:cNvSpPr/>
          <p:nvPr/>
        </p:nvSpPr>
        <p:spPr>
          <a:xfrm>
            <a:off x="3255841" y="3710723"/>
            <a:ext cx="2661947" cy="44343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4" name="Rectangle 13"/>
          <p:cNvSpPr/>
          <p:nvPr/>
        </p:nvSpPr>
        <p:spPr>
          <a:xfrm>
            <a:off x="3255841" y="4151213"/>
            <a:ext cx="2661947" cy="44343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5" name="Rectangle 14"/>
          <p:cNvSpPr/>
          <p:nvPr/>
        </p:nvSpPr>
        <p:spPr>
          <a:xfrm>
            <a:off x="6444208" y="4880754"/>
            <a:ext cx="1559327" cy="44343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Tree>
    <p:extLst>
      <p:ext uri="{BB962C8B-B14F-4D97-AF65-F5344CB8AC3E}">
        <p14:creationId xmlns:p14="http://schemas.microsoft.com/office/powerpoint/2010/main" val="3783356530"/>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0"/>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10"/>
                                        </p:tgtEl>
                                      </p:cBhvr>
                                    </p:animEffect>
                                    <p:set>
                                      <p:cBhvr>
                                        <p:cTn id="7" dur="1" fill="hold">
                                          <p:stCondLst>
                                            <p:cond delay="499"/>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8" restart="whenNotActive" fill="hold" evtFilter="cancelBubble" nodeType="interactiveSeq">
                <p:stCondLst>
                  <p:cond evt="onClick" delay="0">
                    <p:tgtEl>
                      <p:spTgt spid="11"/>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grpId="0" nodeType="clickEffect">
                                  <p:stCondLst>
                                    <p:cond delay="0"/>
                                  </p:stCondLst>
                                  <p:childTnLst>
                                    <p:animEffect transition="out" filter="fade">
                                      <p:cBhvr>
                                        <p:cTn id="12" dur="500"/>
                                        <p:tgtEl>
                                          <p:spTgt spid="11"/>
                                        </p:tgtEl>
                                      </p:cBhvr>
                                    </p:animEffect>
                                    <p:set>
                                      <p:cBhvr>
                                        <p:cTn id="13" dur="1" fill="hold">
                                          <p:stCondLst>
                                            <p:cond delay="499"/>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4" restart="whenNotActive" fill="hold" evtFilter="cancelBubble" nodeType="interactiveSeq">
                <p:stCondLst>
                  <p:cond evt="onClick" delay="0">
                    <p:tgtEl>
                      <p:spTgt spid="12"/>
                    </p:tgtEl>
                  </p:cond>
                </p:stCondLst>
                <p:endSync evt="end" delay="0">
                  <p:rtn val="all"/>
                </p:endSync>
                <p:childTnLst>
                  <p:par>
                    <p:cTn id="15" fill="hold">
                      <p:stCondLst>
                        <p:cond delay="0"/>
                      </p:stCondLst>
                      <p:childTnLst>
                        <p:par>
                          <p:cTn id="16" fill="hold">
                            <p:stCondLst>
                              <p:cond delay="0"/>
                            </p:stCondLst>
                            <p:childTnLst>
                              <p:par>
                                <p:cTn id="17" presetID="10" presetClass="exit" presetSubtype="0" fill="hold" grpId="0" nodeType="clickEffect">
                                  <p:stCondLst>
                                    <p:cond delay="0"/>
                                  </p:stCondLst>
                                  <p:childTnLst>
                                    <p:animEffect transition="out" filter="fade">
                                      <p:cBhvr>
                                        <p:cTn id="18" dur="500"/>
                                        <p:tgtEl>
                                          <p:spTgt spid="12"/>
                                        </p:tgtEl>
                                      </p:cBhvr>
                                    </p:animEffect>
                                    <p:set>
                                      <p:cBhvr>
                                        <p:cTn id="19" dur="1" fill="hold">
                                          <p:stCondLst>
                                            <p:cond delay="499"/>
                                          </p:stCondLst>
                                        </p:cTn>
                                        <p:tgtEl>
                                          <p:spTgt spid="12"/>
                                        </p:tgtEl>
                                        <p:attrNameLst>
                                          <p:attrName>style.visibility</p:attrName>
                                        </p:attrNameLst>
                                      </p:cBhvr>
                                      <p:to>
                                        <p:strVal val="hidden"/>
                                      </p:to>
                                    </p:set>
                                  </p:childTnLst>
                                </p:cTn>
                              </p:par>
                            </p:childTnLst>
                          </p:cTn>
                        </p:par>
                        <p:par>
                          <p:cTn id="20" fill="hold">
                            <p:stCondLst>
                              <p:cond delay="500"/>
                            </p:stCondLst>
                            <p:childTnLst>
                              <p:par>
                                <p:cTn id="21" presetID="10" presetClass="entr" presetSubtype="0" fill="hold" grpId="0" nodeType="after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fade">
                                      <p:cBhvr>
                                        <p:cTn id="23" dur="500"/>
                                        <p:tgtEl>
                                          <p:spTgt spid="6"/>
                                        </p:tgtEl>
                                      </p:cBhvr>
                                    </p:animEffect>
                                  </p:childTnLst>
                                </p:cTn>
                              </p:par>
                            </p:childTnLst>
                          </p:cTn>
                        </p:par>
                      </p:childTnLst>
                    </p:cTn>
                  </p:par>
                </p:childTnLst>
              </p:cTn>
              <p:nextCondLst>
                <p:cond evt="onClick" delay="0">
                  <p:tgtEl>
                    <p:spTgt spid="12"/>
                  </p:tgtEl>
                </p:cond>
              </p:nextCondLst>
            </p:seq>
            <p:seq concurrent="1" nextAc="seek">
              <p:cTn id="24" restart="whenNotActive" fill="hold" evtFilter="cancelBubble" nodeType="interactiveSeq">
                <p:stCondLst>
                  <p:cond evt="onClick" delay="0">
                    <p:tgtEl>
                      <p:spTgt spid="13"/>
                    </p:tgtEl>
                  </p:cond>
                </p:stCondLst>
                <p:endSync evt="end" delay="0">
                  <p:rtn val="all"/>
                </p:endSync>
                <p:childTnLst>
                  <p:par>
                    <p:cTn id="25" fill="hold">
                      <p:stCondLst>
                        <p:cond delay="0"/>
                      </p:stCondLst>
                      <p:childTnLst>
                        <p:par>
                          <p:cTn id="26" fill="hold">
                            <p:stCondLst>
                              <p:cond delay="0"/>
                            </p:stCondLst>
                            <p:childTnLst>
                              <p:par>
                                <p:cTn id="27" presetID="10" presetClass="exit" presetSubtype="0" fill="hold" grpId="0" nodeType="clickEffect">
                                  <p:stCondLst>
                                    <p:cond delay="0"/>
                                  </p:stCondLst>
                                  <p:childTnLst>
                                    <p:animEffect transition="out" filter="fade">
                                      <p:cBhvr>
                                        <p:cTn id="28" dur="500"/>
                                        <p:tgtEl>
                                          <p:spTgt spid="13"/>
                                        </p:tgtEl>
                                      </p:cBhvr>
                                    </p:animEffect>
                                    <p:set>
                                      <p:cBhvr>
                                        <p:cTn id="29" dur="1" fill="hold">
                                          <p:stCondLst>
                                            <p:cond delay="499"/>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30" restart="whenNotActive" fill="hold" evtFilter="cancelBubble" nodeType="interactiveSeq">
                <p:stCondLst>
                  <p:cond evt="onClick" delay="0">
                    <p:tgtEl>
                      <p:spTgt spid="14"/>
                    </p:tgtEl>
                  </p:cond>
                </p:stCondLst>
                <p:endSync evt="end" delay="0">
                  <p:rtn val="all"/>
                </p:endSync>
                <p:childTnLst>
                  <p:par>
                    <p:cTn id="31" fill="hold">
                      <p:stCondLst>
                        <p:cond delay="0"/>
                      </p:stCondLst>
                      <p:childTnLst>
                        <p:par>
                          <p:cTn id="32" fill="hold">
                            <p:stCondLst>
                              <p:cond delay="0"/>
                            </p:stCondLst>
                            <p:childTnLst>
                              <p:par>
                                <p:cTn id="33" presetID="10" presetClass="exit" presetSubtype="0" fill="hold" grpId="0" nodeType="clickEffect">
                                  <p:stCondLst>
                                    <p:cond delay="0"/>
                                  </p:stCondLst>
                                  <p:childTnLst>
                                    <p:animEffect transition="out" filter="fade">
                                      <p:cBhvr>
                                        <p:cTn id="34" dur="500"/>
                                        <p:tgtEl>
                                          <p:spTgt spid="14"/>
                                        </p:tgtEl>
                                      </p:cBhvr>
                                    </p:animEffect>
                                    <p:set>
                                      <p:cBhvr>
                                        <p:cTn id="35" dur="1" fill="hold">
                                          <p:stCondLst>
                                            <p:cond delay="499"/>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36" restart="whenNotActive" fill="hold" evtFilter="cancelBubble" nodeType="interactiveSeq">
                <p:stCondLst>
                  <p:cond evt="onClick" delay="0">
                    <p:tgtEl>
                      <p:spTgt spid="15"/>
                    </p:tgtEl>
                  </p:cond>
                </p:stCondLst>
                <p:endSync evt="end" delay="0">
                  <p:rtn val="all"/>
                </p:endSync>
                <p:childTnLst>
                  <p:par>
                    <p:cTn id="37" fill="hold">
                      <p:stCondLst>
                        <p:cond delay="0"/>
                      </p:stCondLst>
                      <p:childTnLst>
                        <p:par>
                          <p:cTn id="38" fill="hold">
                            <p:stCondLst>
                              <p:cond delay="0"/>
                            </p:stCondLst>
                            <p:childTnLst>
                              <p:par>
                                <p:cTn id="39" presetID="10" presetClass="exit" presetSubtype="0" fill="hold" grpId="0" nodeType="clickEffect">
                                  <p:stCondLst>
                                    <p:cond delay="0"/>
                                  </p:stCondLst>
                                  <p:childTnLst>
                                    <p:animEffect transition="out" filter="fade">
                                      <p:cBhvr>
                                        <p:cTn id="40" dur="500"/>
                                        <p:tgtEl>
                                          <p:spTgt spid="15"/>
                                        </p:tgtEl>
                                      </p:cBhvr>
                                    </p:animEffect>
                                    <p:set>
                                      <p:cBhvr>
                                        <p:cTn id="41" dur="1" fill="hold">
                                          <p:stCondLst>
                                            <p:cond delay="499"/>
                                          </p:stCondLst>
                                        </p:cTn>
                                        <p:tgtEl>
                                          <p:spTgt spid="15"/>
                                        </p:tgtEl>
                                        <p:attrNameLst>
                                          <p:attrName>style.visibility</p:attrName>
                                        </p:attrNameLst>
                                      </p:cBhvr>
                                      <p:to>
                                        <p:strVal val="hidden"/>
                                      </p:to>
                                    </p:set>
                                  </p:childTnLst>
                                </p:cTn>
                              </p:par>
                            </p:childTnLst>
                          </p:cTn>
                        </p:par>
                        <p:par>
                          <p:cTn id="42" fill="hold">
                            <p:stCondLst>
                              <p:cond delay="500"/>
                            </p:stCondLst>
                            <p:childTnLst>
                              <p:par>
                                <p:cTn id="43" presetID="10" presetClass="entr" presetSubtype="0" fill="hold" grpId="0" nodeType="afterEffect">
                                  <p:stCondLst>
                                    <p:cond delay="0"/>
                                  </p:stCondLst>
                                  <p:childTnLst>
                                    <p:set>
                                      <p:cBhvr>
                                        <p:cTn id="44" dur="1" fill="hold">
                                          <p:stCondLst>
                                            <p:cond delay="0"/>
                                          </p:stCondLst>
                                        </p:cTn>
                                        <p:tgtEl>
                                          <p:spTgt spid="7"/>
                                        </p:tgtEl>
                                        <p:attrNameLst>
                                          <p:attrName>style.visibility</p:attrName>
                                        </p:attrNameLst>
                                      </p:cBhvr>
                                      <p:to>
                                        <p:strVal val="visible"/>
                                      </p:to>
                                    </p:set>
                                    <p:animEffect transition="in" filter="fade">
                                      <p:cBhvr>
                                        <p:cTn id="45" dur="500"/>
                                        <p:tgtEl>
                                          <p:spTgt spid="7"/>
                                        </p:tgtEl>
                                      </p:cBhvr>
                                    </p:animEffect>
                                  </p:childTnLst>
                                </p:cTn>
                              </p:par>
                            </p:childTnLst>
                          </p:cTn>
                        </p:par>
                      </p:childTnLst>
                    </p:cTn>
                  </p:par>
                </p:childTnLst>
              </p:cTn>
              <p:nextCondLst>
                <p:cond evt="onClick" delay="0">
                  <p:tgtEl>
                    <p:spTgt spid="15"/>
                  </p:tgtEl>
                </p:cond>
              </p:nextCondLst>
            </p:seq>
          </p:childTnLst>
        </p:cTn>
      </p:par>
    </p:tnLst>
    <p:bldLst>
      <p:bldP spid="6" grpId="0" animBg="1"/>
      <p:bldP spid="7" grpId="0" animBg="1"/>
      <p:bldP spid="10" grpId="0" animBg="1"/>
      <p:bldP spid="11" grpId="0" animBg="1"/>
      <p:bldP spid="12" grpId="0" animBg="1"/>
      <p:bldP spid="13" grpId="0" animBg="1"/>
      <p:bldP spid="14" grpId="0" animBg="1"/>
      <p:bldP spid="1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0"/>
            <a:ext cx="9143074" cy="599127"/>
            <a:chOff x="0" y="13335"/>
            <a:chExt cx="9144218" cy="599127"/>
          </a:xfrm>
        </p:grpSpPr>
        <p:sp>
          <p:nvSpPr>
            <p:cNvPr id="3" name="TextBox 32"/>
            <p:cNvSpPr txBox="1"/>
            <p:nvPr/>
          </p:nvSpPr>
          <p:spPr>
            <a:xfrm>
              <a:off x="0" y="13335"/>
              <a:ext cx="9144000" cy="599127"/>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wrap="square" lIns="324000" rtlCol="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3200" dirty="0"/>
                <a:t>Check Your Understanding</a:t>
              </a:r>
            </a:p>
          </p:txBody>
        </p:sp>
        <p:cxnSp>
          <p:nvCxnSpPr>
            <p:cNvPr id="4" name="Straight Connector 3"/>
            <p:cNvCxnSpPr/>
            <p:nvPr/>
          </p:nvCxnSpPr>
          <p:spPr>
            <a:xfrm>
              <a:off x="218" y="601079"/>
              <a:ext cx="9144000" cy="0"/>
            </a:xfrm>
            <a:prstGeom prst="line">
              <a:avLst/>
            </a:prstGeom>
            <a:effectLst/>
          </p:spPr>
          <p:style>
            <a:lnRef idx="3">
              <a:schemeClr val="accent3"/>
            </a:lnRef>
            <a:fillRef idx="0">
              <a:schemeClr val="accent3"/>
            </a:fillRef>
            <a:effectRef idx="2">
              <a:schemeClr val="accent3"/>
            </a:effectRef>
            <a:fontRef idx="minor">
              <a:schemeClr val="tx1"/>
            </a:fontRef>
          </p:style>
        </p:cxnSp>
      </p:grpSp>
      <mc:AlternateContent xmlns:mc="http://schemas.openxmlformats.org/markup-compatibility/2006" xmlns:a14="http://schemas.microsoft.com/office/drawing/2010/main">
        <mc:Choice Requires="a14">
          <p:sp>
            <p:nvSpPr>
              <p:cNvPr id="5" name="TextBox 4"/>
              <p:cNvSpPr txBox="1"/>
              <p:nvPr/>
            </p:nvSpPr>
            <p:spPr>
              <a:xfrm>
                <a:off x="755576" y="1124744"/>
                <a:ext cx="7056784" cy="95410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2800" b="0" i="1" smtClean="0">
                          <a:latin typeface="Cambria Math" panose="02040503050406030204" pitchFamily="18" charset="0"/>
                        </a:rPr>
                        <m:t>𝐿𝐶𝑀</m:t>
                      </m:r>
                      <m:d>
                        <m:dPr>
                          <m:ctrlPr>
                            <a:rPr lang="en-GB" sz="2800" b="0" i="1" smtClean="0">
                              <a:latin typeface="Cambria Math" panose="02040503050406030204" pitchFamily="18" charset="0"/>
                            </a:rPr>
                          </m:ctrlPr>
                        </m:dPr>
                        <m:e>
                          <m:r>
                            <a:rPr lang="en-GB" sz="2800" b="0" i="1" smtClean="0">
                              <a:latin typeface="Cambria Math" panose="02040503050406030204" pitchFamily="18" charset="0"/>
                            </a:rPr>
                            <m:t>60,72</m:t>
                          </m:r>
                        </m:e>
                      </m:d>
                      <m:r>
                        <a:rPr lang="en-GB" sz="2800" b="0" i="1" smtClean="0">
                          <a:latin typeface="Cambria Math" panose="02040503050406030204" pitchFamily="18" charset="0"/>
                        </a:rPr>
                        <m:t>=</m:t>
                      </m:r>
                      <m:r>
                        <a:rPr lang="en-GB" sz="2800" b="1" i="1" smtClean="0">
                          <a:latin typeface="Cambria Math" panose="02040503050406030204" pitchFamily="18" charset="0"/>
                        </a:rPr>
                        <m:t>𝟑𝟔𝟎</m:t>
                      </m:r>
                    </m:oMath>
                    <m:oMath xmlns:m="http://schemas.openxmlformats.org/officeDocument/2006/math">
                      <m:r>
                        <a:rPr lang="en-GB" sz="2800" b="0" i="1" smtClean="0">
                          <a:latin typeface="Cambria Math"/>
                        </a:rPr>
                        <m:t>𝐻𝐶𝐹</m:t>
                      </m:r>
                      <m:d>
                        <m:dPr>
                          <m:ctrlPr>
                            <a:rPr lang="en-GB" sz="2800" b="0" i="1" smtClean="0">
                              <a:latin typeface="Cambria Math" panose="02040503050406030204" pitchFamily="18" charset="0"/>
                            </a:rPr>
                          </m:ctrlPr>
                        </m:dPr>
                        <m:e>
                          <m:r>
                            <a:rPr lang="en-GB" sz="2800" b="0" i="1" smtClean="0">
                              <a:latin typeface="Cambria Math" panose="02040503050406030204" pitchFamily="18" charset="0"/>
                            </a:rPr>
                            <m:t>60,72</m:t>
                          </m:r>
                        </m:e>
                      </m:d>
                      <m:r>
                        <a:rPr lang="en-GB" sz="2800" b="0" i="1" smtClean="0">
                          <a:latin typeface="Cambria Math" panose="02040503050406030204" pitchFamily="18" charset="0"/>
                        </a:rPr>
                        <m:t>=</m:t>
                      </m:r>
                      <m:r>
                        <a:rPr lang="en-GB" sz="2800" b="1" i="1" smtClean="0">
                          <a:latin typeface="Cambria Math" panose="02040503050406030204" pitchFamily="18" charset="0"/>
                        </a:rPr>
                        <m:t>𝟏𝟐</m:t>
                      </m:r>
                    </m:oMath>
                  </m:oMathPara>
                </a14:m>
                <a:endParaRPr lang="en-GB" sz="2800" b="1" dirty="0"/>
              </a:p>
            </p:txBody>
          </p:sp>
        </mc:Choice>
        <mc:Fallback xmlns="">
          <p:sp>
            <p:nvSpPr>
              <p:cNvPr id="5" name="TextBox 4"/>
              <p:cNvSpPr txBox="1">
                <a:spLocks noRot="1" noChangeAspect="1" noMove="1" noResize="1" noEditPoints="1" noAdjustHandles="1" noChangeArrowheads="1" noChangeShapeType="1" noTextEdit="1"/>
              </p:cNvSpPr>
              <p:nvPr/>
            </p:nvSpPr>
            <p:spPr>
              <a:xfrm>
                <a:off x="755576" y="1124744"/>
                <a:ext cx="7056784" cy="954107"/>
              </a:xfrm>
              <a:prstGeom prst="rect">
                <a:avLst/>
              </a:prstGeom>
              <a:blipFill rotWithShape="1">
                <a:blip r:embed="rId2"/>
                <a:stretch>
                  <a:fillRect/>
                </a:stretch>
              </a:blipFill>
            </p:spPr>
            <p:txBody>
              <a:bodyPr/>
              <a:lstStyle/>
              <a:p>
                <a:r>
                  <a:rPr lang="en-GB">
                    <a:noFill/>
                  </a:rPr>
                  <a:t> </a:t>
                </a:r>
              </a:p>
            </p:txBody>
          </p:sp>
        </mc:Fallback>
      </mc:AlternateContent>
      <p:sp>
        <p:nvSpPr>
          <p:cNvPr id="6" name="TextBox 5"/>
          <p:cNvSpPr txBox="1"/>
          <p:nvPr/>
        </p:nvSpPr>
        <p:spPr>
          <a:xfrm>
            <a:off x="6372200" y="908720"/>
            <a:ext cx="2520280" cy="1077218"/>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r>
              <a:rPr lang="en-GB" sz="1600" b="1" dirty="0"/>
              <a:t>Key Shortcut</a:t>
            </a:r>
            <a:r>
              <a:rPr lang="en-GB" sz="1600" dirty="0"/>
              <a:t>: Any multiple of 60 ends with a 0. Therefore the multiple of 72 must be x5, x10, …</a:t>
            </a:r>
          </a:p>
        </p:txBody>
      </p:sp>
      <mc:AlternateContent xmlns:mc="http://schemas.openxmlformats.org/markup-compatibility/2006" xmlns:a14="http://schemas.microsoft.com/office/drawing/2010/main">
        <mc:Choice Requires="a14">
          <p:sp>
            <p:nvSpPr>
              <p:cNvPr id="7" name="TextBox 6"/>
              <p:cNvSpPr txBox="1"/>
              <p:nvPr/>
            </p:nvSpPr>
            <p:spPr>
              <a:xfrm>
                <a:off x="755576" y="3717032"/>
                <a:ext cx="7056784" cy="95410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2800" b="0" i="1" smtClean="0">
                          <a:latin typeface="Cambria Math" panose="02040503050406030204" pitchFamily="18" charset="0"/>
                        </a:rPr>
                        <m:t>𝐿𝐶𝑀</m:t>
                      </m:r>
                      <m:d>
                        <m:dPr>
                          <m:ctrlPr>
                            <a:rPr lang="en-GB" sz="2800" b="0" i="1" smtClean="0">
                              <a:latin typeface="Cambria Math" panose="02040503050406030204" pitchFamily="18" charset="0"/>
                            </a:rPr>
                          </m:ctrlPr>
                        </m:dPr>
                        <m:e>
                          <m:r>
                            <a:rPr lang="en-GB" sz="2800" b="0" i="1" smtClean="0">
                              <a:latin typeface="Cambria Math" panose="02040503050406030204" pitchFamily="18" charset="0"/>
                            </a:rPr>
                            <m:t>12,21</m:t>
                          </m:r>
                        </m:e>
                      </m:d>
                      <m:r>
                        <a:rPr lang="en-GB" sz="2800" b="0" i="1" smtClean="0">
                          <a:latin typeface="Cambria Math" panose="02040503050406030204" pitchFamily="18" charset="0"/>
                        </a:rPr>
                        <m:t>=</m:t>
                      </m:r>
                      <m:r>
                        <a:rPr lang="en-GB" sz="2800" b="1" i="1" smtClean="0">
                          <a:latin typeface="Cambria Math" panose="02040503050406030204" pitchFamily="18" charset="0"/>
                        </a:rPr>
                        <m:t>𝟖𝟒</m:t>
                      </m:r>
                    </m:oMath>
                    <m:oMath xmlns:m="http://schemas.openxmlformats.org/officeDocument/2006/math">
                      <m:r>
                        <a:rPr lang="en-GB" sz="2800" b="0" i="1" smtClean="0">
                          <a:latin typeface="Cambria Math"/>
                        </a:rPr>
                        <m:t>𝐻𝐶𝐹</m:t>
                      </m:r>
                      <m:d>
                        <m:dPr>
                          <m:ctrlPr>
                            <a:rPr lang="en-GB" sz="2800" b="0" i="1" smtClean="0">
                              <a:latin typeface="Cambria Math" panose="02040503050406030204" pitchFamily="18" charset="0"/>
                            </a:rPr>
                          </m:ctrlPr>
                        </m:dPr>
                        <m:e>
                          <m:r>
                            <a:rPr lang="en-GB" sz="2800" b="0" i="1" smtClean="0">
                              <a:latin typeface="Cambria Math" panose="02040503050406030204" pitchFamily="18" charset="0"/>
                            </a:rPr>
                            <m:t>12,21</m:t>
                          </m:r>
                        </m:e>
                      </m:d>
                      <m:r>
                        <a:rPr lang="en-GB" sz="2800" b="0" i="1" smtClean="0">
                          <a:latin typeface="Cambria Math" panose="02040503050406030204" pitchFamily="18" charset="0"/>
                        </a:rPr>
                        <m:t>=</m:t>
                      </m:r>
                      <m:r>
                        <a:rPr lang="en-GB" sz="2800" b="1" i="1" smtClean="0">
                          <a:latin typeface="Cambria Math" panose="02040503050406030204" pitchFamily="18" charset="0"/>
                        </a:rPr>
                        <m:t>𝟑</m:t>
                      </m:r>
                    </m:oMath>
                  </m:oMathPara>
                </a14:m>
                <a:endParaRPr lang="en-GB" sz="2800" b="1" dirty="0"/>
              </a:p>
            </p:txBody>
          </p:sp>
        </mc:Choice>
        <mc:Fallback xmlns="">
          <p:sp>
            <p:nvSpPr>
              <p:cNvPr id="7" name="TextBox 6"/>
              <p:cNvSpPr txBox="1">
                <a:spLocks noRot="1" noChangeAspect="1" noMove="1" noResize="1" noEditPoints="1" noAdjustHandles="1" noChangeArrowheads="1" noChangeShapeType="1" noTextEdit="1"/>
              </p:cNvSpPr>
              <p:nvPr/>
            </p:nvSpPr>
            <p:spPr>
              <a:xfrm>
                <a:off x="755576" y="3717032"/>
                <a:ext cx="7056784" cy="954107"/>
              </a:xfrm>
              <a:prstGeom prst="rect">
                <a:avLst/>
              </a:prstGeom>
              <a:blipFill rotWithShape="1">
                <a:blip r:embed="rId3"/>
                <a:stretch>
                  <a:fillRect/>
                </a:stretch>
              </a:blipFill>
            </p:spPr>
            <p:txBody>
              <a:bodyPr/>
              <a:lstStyle/>
              <a:p>
                <a:r>
                  <a:rPr lang="en-GB">
                    <a:noFill/>
                  </a:rPr>
                  <a:t> </a:t>
                </a:r>
              </a:p>
            </p:txBody>
          </p:sp>
        </mc:Fallback>
      </mc:AlternateContent>
      <p:sp>
        <p:nvSpPr>
          <p:cNvPr id="8" name="TextBox 7"/>
          <p:cNvSpPr txBox="1"/>
          <p:nvPr/>
        </p:nvSpPr>
        <p:spPr>
          <a:xfrm>
            <a:off x="5364088" y="2385515"/>
            <a:ext cx="3528392" cy="830997"/>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r>
              <a:rPr lang="en-GB" sz="1600" b="1" dirty="0"/>
              <a:t>Key Shortcut</a:t>
            </a:r>
            <a:r>
              <a:rPr lang="en-GB" sz="1600" dirty="0"/>
              <a:t>: Any number which goes into 60 and 72 must also go into their difference! (i.e. 12)</a:t>
            </a:r>
          </a:p>
        </p:txBody>
      </p:sp>
      <p:sp>
        <p:nvSpPr>
          <p:cNvPr id="9" name="Rectangle 8"/>
          <p:cNvSpPr/>
          <p:nvPr/>
        </p:nvSpPr>
        <p:spPr>
          <a:xfrm>
            <a:off x="5076057" y="963404"/>
            <a:ext cx="936104" cy="665395"/>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0" name="Rectangle 9"/>
          <p:cNvSpPr/>
          <p:nvPr/>
        </p:nvSpPr>
        <p:spPr>
          <a:xfrm>
            <a:off x="5076057" y="1607312"/>
            <a:ext cx="936104" cy="665395"/>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1" name="Rectangle 10"/>
          <p:cNvSpPr/>
          <p:nvPr/>
        </p:nvSpPr>
        <p:spPr>
          <a:xfrm>
            <a:off x="5220072" y="3523176"/>
            <a:ext cx="936104" cy="665395"/>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2" name="Rectangle 11"/>
          <p:cNvSpPr/>
          <p:nvPr/>
        </p:nvSpPr>
        <p:spPr>
          <a:xfrm>
            <a:off x="5220072" y="4167084"/>
            <a:ext cx="936104" cy="665395"/>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Tree>
    <p:extLst>
      <p:ext uri="{BB962C8B-B14F-4D97-AF65-F5344CB8AC3E}">
        <p14:creationId xmlns:p14="http://schemas.microsoft.com/office/powerpoint/2010/main" val="14454866"/>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9"/>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500"/>
                                        <p:tgtEl>
                                          <p:spTgt spid="6"/>
                                        </p:tgtEl>
                                      </p:cBhvr>
                                    </p:animEffect>
                                  </p:childTnLst>
                                </p:cTn>
                              </p:par>
                            </p:childTnLst>
                          </p:cTn>
                        </p:par>
                      </p:childTnLst>
                    </p:cTn>
                  </p:par>
                </p:childTnLst>
              </p:cTn>
              <p:nextCondLst>
                <p:cond evt="onClick" delay="0">
                  <p:tgtEl>
                    <p:spTgt spid="9"/>
                  </p:tgtEl>
                </p:cond>
              </p:nextCondLst>
            </p:seq>
            <p:seq concurrent="1" nextAc="seek">
              <p:cTn id="12" restart="whenNotActive" fill="hold" evtFilter="cancelBubble" nodeType="interactiveSeq">
                <p:stCondLst>
                  <p:cond evt="onClick" delay="0">
                    <p:tgtEl>
                      <p:spTgt spid="10"/>
                    </p:tgtEl>
                  </p:cond>
                </p:stCondLst>
                <p:endSync evt="end" delay="0">
                  <p:rtn val="all"/>
                </p:endSync>
                <p:childTnLst>
                  <p:par>
                    <p:cTn id="13" fill="hold">
                      <p:stCondLst>
                        <p:cond delay="0"/>
                      </p:stCondLst>
                      <p:childTnLst>
                        <p:par>
                          <p:cTn id="14" fill="hold">
                            <p:stCondLst>
                              <p:cond delay="0"/>
                            </p:stCondLst>
                            <p:childTnLst>
                              <p:par>
                                <p:cTn id="15" presetID="10" presetClass="exit" presetSubtype="0" fill="hold" grpId="0" nodeType="clickEffect">
                                  <p:stCondLst>
                                    <p:cond delay="0"/>
                                  </p:stCondLst>
                                  <p:childTnLst>
                                    <p:animEffect transition="out" filter="fade">
                                      <p:cBhvr>
                                        <p:cTn id="16" dur="500"/>
                                        <p:tgtEl>
                                          <p:spTgt spid="10"/>
                                        </p:tgtEl>
                                      </p:cBhvr>
                                    </p:animEffect>
                                    <p:set>
                                      <p:cBhvr>
                                        <p:cTn id="17" dur="1" fill="hold">
                                          <p:stCondLst>
                                            <p:cond delay="499"/>
                                          </p:stCondLst>
                                        </p:cTn>
                                        <p:tgtEl>
                                          <p:spTgt spid="10"/>
                                        </p:tgtEl>
                                        <p:attrNameLst>
                                          <p:attrName>style.visibility</p:attrName>
                                        </p:attrNameLst>
                                      </p:cBhvr>
                                      <p:to>
                                        <p:strVal val="hidden"/>
                                      </p:to>
                                    </p:set>
                                  </p:childTnLst>
                                </p:cTn>
                              </p:par>
                            </p:childTnLst>
                          </p:cTn>
                        </p:par>
                        <p:par>
                          <p:cTn id="18" fill="hold">
                            <p:stCondLst>
                              <p:cond delay="500"/>
                            </p:stCondLst>
                            <p:childTnLst>
                              <p:par>
                                <p:cTn id="19" presetID="10" presetClass="entr" presetSubtype="0" fill="hold" grpId="0" nodeType="after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500"/>
                                        <p:tgtEl>
                                          <p:spTgt spid="8"/>
                                        </p:tgtEl>
                                      </p:cBhvr>
                                    </p:animEffect>
                                  </p:childTnLst>
                                </p:cTn>
                              </p:par>
                            </p:childTnLst>
                          </p:cTn>
                        </p:par>
                      </p:childTnLst>
                    </p:cTn>
                  </p:par>
                </p:childTnLst>
              </p:cTn>
              <p:nextCondLst>
                <p:cond evt="onClick" delay="0">
                  <p:tgtEl>
                    <p:spTgt spid="10"/>
                  </p:tgtEl>
                </p:cond>
              </p:nextCondLst>
            </p:seq>
            <p:seq concurrent="1" nextAc="seek">
              <p:cTn id="22" restart="whenNotActive" fill="hold" evtFilter="cancelBubble" nodeType="interactiveSeq">
                <p:stCondLst>
                  <p:cond evt="onClick" delay="0">
                    <p:tgtEl>
                      <p:spTgt spid="11"/>
                    </p:tgtEl>
                  </p:cond>
                </p:stCondLst>
                <p:endSync evt="end" delay="0">
                  <p:rtn val="all"/>
                </p:endSync>
                <p:childTnLst>
                  <p:par>
                    <p:cTn id="23" fill="hold">
                      <p:stCondLst>
                        <p:cond delay="0"/>
                      </p:stCondLst>
                      <p:childTnLst>
                        <p:par>
                          <p:cTn id="24" fill="hold">
                            <p:stCondLst>
                              <p:cond delay="0"/>
                            </p:stCondLst>
                            <p:childTnLst>
                              <p:par>
                                <p:cTn id="25" presetID="10" presetClass="exit" presetSubtype="0" fill="hold" grpId="0" nodeType="clickEffect">
                                  <p:stCondLst>
                                    <p:cond delay="0"/>
                                  </p:stCondLst>
                                  <p:childTnLst>
                                    <p:animEffect transition="out" filter="fade">
                                      <p:cBhvr>
                                        <p:cTn id="26" dur="500"/>
                                        <p:tgtEl>
                                          <p:spTgt spid="11"/>
                                        </p:tgtEl>
                                      </p:cBhvr>
                                    </p:animEffect>
                                    <p:set>
                                      <p:cBhvr>
                                        <p:cTn id="27" dur="1" fill="hold">
                                          <p:stCondLst>
                                            <p:cond delay="499"/>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28" restart="whenNotActive" fill="hold" evtFilter="cancelBubble" nodeType="interactiveSeq">
                <p:stCondLst>
                  <p:cond evt="onClick" delay="0">
                    <p:tgtEl>
                      <p:spTgt spid="12"/>
                    </p:tgtEl>
                  </p:cond>
                </p:stCondLst>
                <p:endSync evt="end" delay="0">
                  <p:rtn val="all"/>
                </p:endSync>
                <p:childTnLst>
                  <p:par>
                    <p:cTn id="29" fill="hold">
                      <p:stCondLst>
                        <p:cond delay="0"/>
                      </p:stCondLst>
                      <p:childTnLst>
                        <p:par>
                          <p:cTn id="30" fill="hold">
                            <p:stCondLst>
                              <p:cond delay="0"/>
                            </p:stCondLst>
                            <p:childTnLst>
                              <p:par>
                                <p:cTn id="31" presetID="10" presetClass="exit" presetSubtype="0" fill="hold" grpId="0" nodeType="clickEffect">
                                  <p:stCondLst>
                                    <p:cond delay="0"/>
                                  </p:stCondLst>
                                  <p:childTnLst>
                                    <p:animEffect transition="out" filter="fade">
                                      <p:cBhvr>
                                        <p:cTn id="32" dur="500"/>
                                        <p:tgtEl>
                                          <p:spTgt spid="12"/>
                                        </p:tgtEl>
                                      </p:cBhvr>
                                    </p:animEffect>
                                    <p:set>
                                      <p:cBhvr>
                                        <p:cTn id="33" dur="1" fill="hold">
                                          <p:stCondLst>
                                            <p:cond delay="499"/>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childTnLst>
        </p:cTn>
      </p:par>
    </p:tnLst>
    <p:bldLst>
      <p:bldP spid="6" grpId="0" animBg="1"/>
      <p:bldP spid="8" grpId="0" animBg="1"/>
      <p:bldP spid="9" grpId="0" animBg="1"/>
      <p:bldP spid="10" grpId="0" animBg="1"/>
      <p:bldP spid="11" grpId="0" animBg="1"/>
      <p:bldP spid="12"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0"/>
            <a:ext cx="9143074" cy="599127"/>
            <a:chOff x="0" y="13335"/>
            <a:chExt cx="9144218" cy="599127"/>
          </a:xfrm>
        </p:grpSpPr>
        <p:sp>
          <p:nvSpPr>
            <p:cNvPr id="3" name="TextBox 32"/>
            <p:cNvSpPr txBox="1"/>
            <p:nvPr/>
          </p:nvSpPr>
          <p:spPr>
            <a:xfrm>
              <a:off x="0" y="13335"/>
              <a:ext cx="9144000" cy="599127"/>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wrap="square" lIns="324000" rtlCol="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3200" dirty="0"/>
                <a:t>But what about bigger numbers?</a:t>
              </a:r>
            </a:p>
          </p:txBody>
        </p:sp>
        <p:cxnSp>
          <p:nvCxnSpPr>
            <p:cNvPr id="4" name="Straight Connector 3"/>
            <p:cNvCxnSpPr/>
            <p:nvPr/>
          </p:nvCxnSpPr>
          <p:spPr>
            <a:xfrm>
              <a:off x="218" y="601079"/>
              <a:ext cx="9144000" cy="0"/>
            </a:xfrm>
            <a:prstGeom prst="line">
              <a:avLst/>
            </a:prstGeom>
            <a:effectLst/>
          </p:spPr>
          <p:style>
            <a:lnRef idx="3">
              <a:schemeClr val="accent3"/>
            </a:lnRef>
            <a:fillRef idx="0">
              <a:schemeClr val="accent3"/>
            </a:fillRef>
            <a:effectRef idx="2">
              <a:schemeClr val="accent3"/>
            </a:effectRef>
            <a:fontRef idx="minor">
              <a:schemeClr val="tx1"/>
            </a:fontRef>
          </p:style>
        </p:cxnSp>
      </p:grpSp>
      <p:sp>
        <p:nvSpPr>
          <p:cNvPr id="5" name="TextBox 4"/>
          <p:cNvSpPr txBox="1"/>
          <p:nvPr/>
        </p:nvSpPr>
        <p:spPr>
          <a:xfrm>
            <a:off x="2555776" y="980728"/>
            <a:ext cx="3744416" cy="830997"/>
          </a:xfrm>
          <a:prstGeom prst="rect">
            <a:avLst/>
          </a:prstGeom>
          <a:noFill/>
        </p:spPr>
        <p:txBody>
          <a:bodyPr wrap="square" rtlCol="0">
            <a:spAutoFit/>
          </a:bodyPr>
          <a:lstStyle/>
          <a:p>
            <a:pPr algn="ctr"/>
            <a:r>
              <a:rPr lang="en-GB" sz="4800" dirty="0"/>
              <a:t>792, 378</a:t>
            </a:r>
          </a:p>
        </p:txBody>
      </p:sp>
      <p:sp>
        <p:nvSpPr>
          <p:cNvPr id="6" name="TextBox 5"/>
          <p:cNvSpPr txBox="1"/>
          <p:nvPr/>
        </p:nvSpPr>
        <p:spPr>
          <a:xfrm>
            <a:off x="2267744" y="1811725"/>
            <a:ext cx="4896544" cy="646331"/>
          </a:xfrm>
          <a:prstGeom prst="rect">
            <a:avLst/>
          </a:prstGeom>
          <a:noFill/>
        </p:spPr>
        <p:txBody>
          <a:bodyPr wrap="square" rtlCol="0">
            <a:spAutoFit/>
          </a:bodyPr>
          <a:lstStyle/>
          <a:p>
            <a:r>
              <a:rPr lang="en-GB" dirty="0"/>
              <a:t>Sometimes it’s not practical to use this method.</a:t>
            </a:r>
          </a:p>
          <a:p>
            <a:r>
              <a:rPr lang="en-GB" dirty="0"/>
              <a:t>Can we use the prime factorisation somehow?</a:t>
            </a:r>
          </a:p>
        </p:txBody>
      </p:sp>
      <mc:AlternateContent xmlns:mc="http://schemas.openxmlformats.org/markup-compatibility/2006" xmlns:a14="http://schemas.microsoft.com/office/drawing/2010/main">
        <mc:Choice Requires="a14">
          <p:sp>
            <p:nvSpPr>
              <p:cNvPr id="7" name="TextBox 6"/>
              <p:cNvSpPr txBox="1"/>
              <p:nvPr/>
            </p:nvSpPr>
            <p:spPr>
              <a:xfrm>
                <a:off x="1871700" y="3024323"/>
                <a:ext cx="5688632" cy="144655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4400" b="0" i="1" smtClean="0">
                          <a:latin typeface="Cambria Math" panose="02040503050406030204" pitchFamily="18" charset="0"/>
                        </a:rPr>
                        <m:t>792=</m:t>
                      </m:r>
                      <m:sSup>
                        <m:sSupPr>
                          <m:ctrlPr>
                            <a:rPr lang="en-GB" sz="4400" b="0" i="1" smtClean="0">
                              <a:latin typeface="Cambria Math" panose="02040503050406030204" pitchFamily="18" charset="0"/>
                            </a:rPr>
                          </m:ctrlPr>
                        </m:sSupPr>
                        <m:e>
                          <m:r>
                            <a:rPr lang="en-GB" sz="4400" b="0" i="1" smtClean="0">
                              <a:latin typeface="Cambria Math" panose="02040503050406030204" pitchFamily="18" charset="0"/>
                            </a:rPr>
                            <m:t>2</m:t>
                          </m:r>
                        </m:e>
                        <m:sup>
                          <m:r>
                            <a:rPr lang="en-GB" sz="4400" b="0" i="1" smtClean="0">
                              <a:latin typeface="Cambria Math" panose="02040503050406030204" pitchFamily="18" charset="0"/>
                            </a:rPr>
                            <m:t>3</m:t>
                          </m:r>
                        </m:sup>
                      </m:sSup>
                      <m:r>
                        <a:rPr lang="en-GB" sz="4400" b="0" i="1" smtClean="0">
                          <a:latin typeface="Cambria Math" panose="02040503050406030204" pitchFamily="18" charset="0"/>
                        </a:rPr>
                        <m:t>×</m:t>
                      </m:r>
                      <m:sSup>
                        <m:sSupPr>
                          <m:ctrlPr>
                            <a:rPr lang="en-GB" sz="4400" b="0" i="1" smtClean="0">
                              <a:latin typeface="Cambria Math" panose="02040503050406030204" pitchFamily="18" charset="0"/>
                            </a:rPr>
                          </m:ctrlPr>
                        </m:sSupPr>
                        <m:e>
                          <m:r>
                            <a:rPr lang="en-GB" sz="4400" b="0" i="1" smtClean="0">
                              <a:latin typeface="Cambria Math" panose="02040503050406030204" pitchFamily="18" charset="0"/>
                            </a:rPr>
                            <m:t>3</m:t>
                          </m:r>
                        </m:e>
                        <m:sup>
                          <m:r>
                            <a:rPr lang="en-GB" sz="4400" b="0" i="1" smtClean="0">
                              <a:latin typeface="Cambria Math" panose="02040503050406030204" pitchFamily="18" charset="0"/>
                            </a:rPr>
                            <m:t>2</m:t>
                          </m:r>
                        </m:sup>
                      </m:sSup>
                      <m:r>
                        <a:rPr lang="en-GB" sz="4400" b="0" i="1" smtClean="0">
                          <a:latin typeface="Cambria Math" panose="02040503050406030204" pitchFamily="18" charset="0"/>
                        </a:rPr>
                        <m:t>×11</m:t>
                      </m:r>
                    </m:oMath>
                    <m:oMath xmlns:m="http://schemas.openxmlformats.org/officeDocument/2006/math">
                      <m:r>
                        <a:rPr lang="en-GB" sz="4400" b="0" i="1" smtClean="0">
                          <a:latin typeface="Cambria Math" panose="02040503050406030204" pitchFamily="18" charset="0"/>
                        </a:rPr>
                        <m:t>378=2×</m:t>
                      </m:r>
                      <m:sSup>
                        <m:sSupPr>
                          <m:ctrlPr>
                            <a:rPr lang="en-GB" sz="4400" b="0" i="1" smtClean="0">
                              <a:latin typeface="Cambria Math" panose="02040503050406030204" pitchFamily="18" charset="0"/>
                            </a:rPr>
                          </m:ctrlPr>
                        </m:sSupPr>
                        <m:e>
                          <m:r>
                            <a:rPr lang="en-GB" sz="4400" b="0" i="1" smtClean="0">
                              <a:latin typeface="Cambria Math" panose="02040503050406030204" pitchFamily="18" charset="0"/>
                            </a:rPr>
                            <m:t>3</m:t>
                          </m:r>
                        </m:e>
                        <m:sup>
                          <m:r>
                            <a:rPr lang="en-GB" sz="4400" b="0" i="1" smtClean="0">
                              <a:latin typeface="Cambria Math" panose="02040503050406030204" pitchFamily="18" charset="0"/>
                            </a:rPr>
                            <m:t>3</m:t>
                          </m:r>
                        </m:sup>
                      </m:sSup>
                      <m:r>
                        <a:rPr lang="en-GB" sz="4400" b="0" i="1" smtClean="0">
                          <a:latin typeface="Cambria Math" panose="02040503050406030204" pitchFamily="18" charset="0"/>
                        </a:rPr>
                        <m:t>×7</m:t>
                      </m:r>
                    </m:oMath>
                  </m:oMathPara>
                </a14:m>
                <a:endParaRPr lang="en-GB" sz="4400" dirty="0"/>
              </a:p>
            </p:txBody>
          </p:sp>
        </mc:Choice>
        <mc:Fallback xmlns="">
          <p:sp>
            <p:nvSpPr>
              <p:cNvPr id="7" name="TextBox 6"/>
              <p:cNvSpPr txBox="1">
                <a:spLocks noRot="1" noChangeAspect="1" noMove="1" noResize="1" noEditPoints="1" noAdjustHandles="1" noChangeArrowheads="1" noChangeShapeType="1" noTextEdit="1"/>
              </p:cNvSpPr>
              <p:nvPr/>
            </p:nvSpPr>
            <p:spPr>
              <a:xfrm>
                <a:off x="1871700" y="3024323"/>
                <a:ext cx="5688632" cy="1446550"/>
              </a:xfrm>
              <a:prstGeom prst="rect">
                <a:avLst/>
              </a:prstGeom>
              <a:blipFill rotWithShape="0">
                <a:blip r:embed="rId2"/>
                <a:stretch>
                  <a:fillRect/>
                </a:stretch>
              </a:blipFill>
            </p:spPr>
            <p:txBody>
              <a:bodyPr/>
              <a:lstStyle/>
              <a:p>
                <a:r>
                  <a:rPr lang="en-GB">
                    <a:noFill/>
                  </a:rPr>
                  <a:t> </a:t>
                </a:r>
              </a:p>
            </p:txBody>
          </p:sp>
        </mc:Fallback>
      </mc:AlternateContent>
      <p:sp>
        <p:nvSpPr>
          <p:cNvPr id="8" name="Rectangle 7"/>
          <p:cNvSpPr/>
          <p:nvPr/>
        </p:nvSpPr>
        <p:spPr>
          <a:xfrm>
            <a:off x="3959932" y="2956355"/>
            <a:ext cx="3348372" cy="714299"/>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9" name="Rectangle 8"/>
          <p:cNvSpPr/>
          <p:nvPr/>
        </p:nvSpPr>
        <p:spPr>
          <a:xfrm>
            <a:off x="3959932" y="3756574"/>
            <a:ext cx="3348372" cy="714299"/>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Tree>
    <p:extLst>
      <p:ext uri="{BB962C8B-B14F-4D97-AF65-F5344CB8AC3E}">
        <p14:creationId xmlns:p14="http://schemas.microsoft.com/office/powerpoint/2010/main" val="895702766"/>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8"/>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8"/>
                                        </p:tgtEl>
                                      </p:cBhvr>
                                    </p:animEffect>
                                    <p:set>
                                      <p:cBhvr>
                                        <p:cTn id="7" dur="1" fill="hold">
                                          <p:stCondLst>
                                            <p:cond delay="499"/>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grpId="0" nodeType="clickEffect">
                                  <p:stCondLst>
                                    <p:cond delay="0"/>
                                  </p:stCondLst>
                                  <p:childTnLst>
                                    <p:animEffect transition="out" filter="fade">
                                      <p:cBhvr>
                                        <p:cTn id="12" dur="500"/>
                                        <p:tgtEl>
                                          <p:spTgt spid="9"/>
                                        </p:tgtEl>
                                      </p:cBhvr>
                                    </p:animEffect>
                                    <p:set>
                                      <p:cBhvr>
                                        <p:cTn id="13" dur="1" fill="hold">
                                          <p:stCondLst>
                                            <p:cond delay="499"/>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childTnLst>
        </p:cTn>
      </p:par>
    </p:tnLst>
    <p:bldLst>
      <p:bldP spid="8" grpId="0" animBg="1"/>
      <p:bldP spid="9"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0"/>
            <a:ext cx="9143074" cy="599127"/>
            <a:chOff x="0" y="13335"/>
            <a:chExt cx="9144218" cy="599127"/>
          </a:xfrm>
        </p:grpSpPr>
        <p:sp>
          <p:nvSpPr>
            <p:cNvPr id="3" name="TextBox 32"/>
            <p:cNvSpPr txBox="1"/>
            <p:nvPr/>
          </p:nvSpPr>
          <p:spPr>
            <a:xfrm>
              <a:off x="0" y="13335"/>
              <a:ext cx="9144000" cy="599127"/>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wrap="square" lIns="324000" rtlCol="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3200" dirty="0"/>
                <a:t>But what about bigger numbers?</a:t>
              </a:r>
            </a:p>
          </p:txBody>
        </p:sp>
        <p:cxnSp>
          <p:nvCxnSpPr>
            <p:cNvPr id="4" name="Straight Connector 3"/>
            <p:cNvCxnSpPr/>
            <p:nvPr/>
          </p:nvCxnSpPr>
          <p:spPr>
            <a:xfrm>
              <a:off x="218" y="601079"/>
              <a:ext cx="9144000" cy="0"/>
            </a:xfrm>
            <a:prstGeom prst="line">
              <a:avLst/>
            </a:prstGeom>
            <a:effectLst/>
          </p:spPr>
          <p:style>
            <a:lnRef idx="3">
              <a:schemeClr val="accent3"/>
            </a:lnRef>
            <a:fillRef idx="0">
              <a:schemeClr val="accent3"/>
            </a:fillRef>
            <a:effectRef idx="2">
              <a:schemeClr val="accent3"/>
            </a:effectRef>
            <a:fontRef idx="minor">
              <a:schemeClr val="tx1"/>
            </a:fontRef>
          </p:style>
        </p:cxnSp>
      </p:grpSp>
      <mc:AlternateContent xmlns:mc="http://schemas.openxmlformats.org/markup-compatibility/2006" xmlns:a14="http://schemas.microsoft.com/office/drawing/2010/main">
        <mc:Choice Requires="a14">
          <p:sp>
            <p:nvSpPr>
              <p:cNvPr id="5" name="TextBox 4"/>
              <p:cNvSpPr txBox="1"/>
              <p:nvPr/>
            </p:nvSpPr>
            <p:spPr>
              <a:xfrm>
                <a:off x="1727112" y="646378"/>
                <a:ext cx="5688632" cy="1077218"/>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3200" b="0" i="1" smtClean="0">
                          <a:latin typeface="Cambria Math" panose="02040503050406030204" pitchFamily="18" charset="0"/>
                        </a:rPr>
                        <m:t>792=</m:t>
                      </m:r>
                      <m:sSup>
                        <m:sSupPr>
                          <m:ctrlPr>
                            <a:rPr lang="en-GB" sz="3200" b="0" i="1" smtClean="0">
                              <a:latin typeface="Cambria Math" panose="02040503050406030204" pitchFamily="18" charset="0"/>
                            </a:rPr>
                          </m:ctrlPr>
                        </m:sSupPr>
                        <m:e>
                          <m:r>
                            <a:rPr lang="en-GB" sz="3200" b="0" i="1" smtClean="0">
                              <a:latin typeface="Cambria Math" panose="02040503050406030204" pitchFamily="18" charset="0"/>
                            </a:rPr>
                            <m:t>2</m:t>
                          </m:r>
                        </m:e>
                        <m:sup>
                          <m:r>
                            <a:rPr lang="en-GB" sz="3200" b="0" i="1" smtClean="0">
                              <a:latin typeface="Cambria Math" panose="02040503050406030204" pitchFamily="18" charset="0"/>
                            </a:rPr>
                            <m:t>3</m:t>
                          </m:r>
                        </m:sup>
                      </m:sSup>
                      <m:r>
                        <a:rPr lang="en-GB" sz="3200" b="0" i="1" smtClean="0">
                          <a:latin typeface="Cambria Math" panose="02040503050406030204" pitchFamily="18" charset="0"/>
                        </a:rPr>
                        <m:t>×</m:t>
                      </m:r>
                      <m:sSup>
                        <m:sSupPr>
                          <m:ctrlPr>
                            <a:rPr lang="en-GB" sz="3200" b="0" i="1" smtClean="0">
                              <a:latin typeface="Cambria Math" panose="02040503050406030204" pitchFamily="18" charset="0"/>
                            </a:rPr>
                          </m:ctrlPr>
                        </m:sSupPr>
                        <m:e>
                          <m:r>
                            <a:rPr lang="en-GB" sz="3200" b="0" i="1" smtClean="0">
                              <a:latin typeface="Cambria Math" panose="02040503050406030204" pitchFamily="18" charset="0"/>
                            </a:rPr>
                            <m:t>3</m:t>
                          </m:r>
                        </m:e>
                        <m:sup>
                          <m:r>
                            <a:rPr lang="en-GB" sz="3200" b="0" i="1" smtClean="0">
                              <a:latin typeface="Cambria Math" panose="02040503050406030204" pitchFamily="18" charset="0"/>
                            </a:rPr>
                            <m:t>2</m:t>
                          </m:r>
                        </m:sup>
                      </m:sSup>
                      <m:r>
                        <a:rPr lang="en-GB" sz="3200" b="0" i="1" smtClean="0">
                          <a:latin typeface="Cambria Math" panose="02040503050406030204" pitchFamily="18" charset="0"/>
                        </a:rPr>
                        <m:t>×11</m:t>
                      </m:r>
                    </m:oMath>
                    <m:oMath xmlns:m="http://schemas.openxmlformats.org/officeDocument/2006/math">
                      <m:r>
                        <a:rPr lang="en-GB" sz="3200" b="0" i="1" smtClean="0">
                          <a:latin typeface="Cambria Math" panose="02040503050406030204" pitchFamily="18" charset="0"/>
                        </a:rPr>
                        <m:t>378=2×</m:t>
                      </m:r>
                      <m:sSup>
                        <m:sSupPr>
                          <m:ctrlPr>
                            <a:rPr lang="en-GB" sz="3200" b="0" i="1" smtClean="0">
                              <a:latin typeface="Cambria Math" panose="02040503050406030204" pitchFamily="18" charset="0"/>
                            </a:rPr>
                          </m:ctrlPr>
                        </m:sSupPr>
                        <m:e>
                          <m:r>
                            <a:rPr lang="en-GB" sz="3200" b="0" i="1" smtClean="0">
                              <a:latin typeface="Cambria Math" panose="02040503050406030204" pitchFamily="18" charset="0"/>
                            </a:rPr>
                            <m:t>3</m:t>
                          </m:r>
                        </m:e>
                        <m:sup>
                          <m:r>
                            <a:rPr lang="en-GB" sz="3200" b="0" i="1" smtClean="0">
                              <a:latin typeface="Cambria Math" panose="02040503050406030204" pitchFamily="18" charset="0"/>
                            </a:rPr>
                            <m:t>3</m:t>
                          </m:r>
                        </m:sup>
                      </m:sSup>
                      <m:r>
                        <a:rPr lang="en-GB" sz="3200" b="0" i="1" smtClean="0">
                          <a:latin typeface="Cambria Math" panose="02040503050406030204" pitchFamily="18" charset="0"/>
                        </a:rPr>
                        <m:t>×7</m:t>
                      </m:r>
                    </m:oMath>
                  </m:oMathPara>
                </a14:m>
                <a:endParaRPr lang="en-GB" sz="3200" dirty="0"/>
              </a:p>
            </p:txBody>
          </p:sp>
        </mc:Choice>
        <mc:Fallback xmlns="">
          <p:sp>
            <p:nvSpPr>
              <p:cNvPr id="5" name="TextBox 4"/>
              <p:cNvSpPr txBox="1">
                <a:spLocks noRot="1" noChangeAspect="1" noMove="1" noResize="1" noEditPoints="1" noAdjustHandles="1" noChangeArrowheads="1" noChangeShapeType="1" noTextEdit="1"/>
              </p:cNvSpPr>
              <p:nvPr/>
            </p:nvSpPr>
            <p:spPr>
              <a:xfrm>
                <a:off x="1727112" y="646378"/>
                <a:ext cx="5688632" cy="1077218"/>
              </a:xfrm>
              <a:prstGeom prst="rect">
                <a:avLst/>
              </a:prstGeom>
              <a:blipFill rotWithShape="0">
                <a:blip r:embed="rId3"/>
                <a:stretch>
                  <a:fillRect/>
                </a:stretch>
              </a:blipFill>
            </p:spPr>
            <p:txBody>
              <a:bodyPr/>
              <a:lstStyle/>
              <a:p>
                <a:r>
                  <a:rPr lang="en-GB">
                    <a:noFill/>
                  </a:rPr>
                  <a:t> </a:t>
                </a:r>
              </a:p>
            </p:txBody>
          </p:sp>
        </mc:Fallback>
      </mc:AlternateContent>
      <p:sp>
        <p:nvSpPr>
          <p:cNvPr id="6" name="TextBox 5"/>
          <p:cNvSpPr txBox="1"/>
          <p:nvPr/>
        </p:nvSpPr>
        <p:spPr>
          <a:xfrm>
            <a:off x="4823520" y="1818860"/>
            <a:ext cx="4104456" cy="400110"/>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r>
              <a:rPr lang="en-GB" sz="2000" b="1" dirty="0"/>
              <a:t>Alternative</a:t>
            </a:r>
            <a:r>
              <a:rPr lang="en-GB" sz="2000" dirty="0"/>
              <a:t>: Venn Diagram Method</a:t>
            </a:r>
          </a:p>
        </p:txBody>
      </p:sp>
      <p:sp>
        <p:nvSpPr>
          <p:cNvPr id="7" name="Oval 6"/>
          <p:cNvSpPr/>
          <p:nvPr/>
        </p:nvSpPr>
        <p:spPr>
          <a:xfrm>
            <a:off x="4972178" y="2447551"/>
            <a:ext cx="2052228" cy="1872208"/>
          </a:xfrm>
          <a:prstGeom prst="ellipse">
            <a:avLst/>
          </a:prstGeom>
          <a:noFill/>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8" name="Oval 7"/>
          <p:cNvSpPr/>
          <p:nvPr/>
        </p:nvSpPr>
        <p:spPr>
          <a:xfrm>
            <a:off x="6375762" y="2447551"/>
            <a:ext cx="2052228" cy="1872208"/>
          </a:xfrm>
          <a:prstGeom prst="ellipse">
            <a:avLst/>
          </a:prstGeom>
          <a:noFill/>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9" name="TextBox 8"/>
          <p:cNvSpPr txBox="1"/>
          <p:nvPr/>
        </p:nvSpPr>
        <p:spPr>
          <a:xfrm>
            <a:off x="6520350" y="2798880"/>
            <a:ext cx="504056" cy="584775"/>
          </a:xfrm>
          <a:prstGeom prst="rect">
            <a:avLst/>
          </a:prstGeom>
          <a:noFill/>
        </p:spPr>
        <p:txBody>
          <a:bodyPr wrap="square" rtlCol="0">
            <a:spAutoFit/>
          </a:bodyPr>
          <a:lstStyle/>
          <a:p>
            <a:r>
              <a:rPr lang="en-GB" sz="3200" dirty="0"/>
              <a:t>3</a:t>
            </a:r>
          </a:p>
        </p:txBody>
      </p:sp>
      <p:sp>
        <p:nvSpPr>
          <p:cNvPr id="10" name="TextBox 9"/>
          <p:cNvSpPr txBox="1"/>
          <p:nvPr/>
        </p:nvSpPr>
        <p:spPr>
          <a:xfrm>
            <a:off x="6664938" y="3150209"/>
            <a:ext cx="504056" cy="584775"/>
          </a:xfrm>
          <a:prstGeom prst="rect">
            <a:avLst/>
          </a:prstGeom>
          <a:noFill/>
        </p:spPr>
        <p:txBody>
          <a:bodyPr wrap="square" rtlCol="0">
            <a:spAutoFit/>
          </a:bodyPr>
          <a:lstStyle/>
          <a:p>
            <a:r>
              <a:rPr lang="en-GB" sz="3200" dirty="0"/>
              <a:t>3</a:t>
            </a:r>
          </a:p>
        </p:txBody>
      </p:sp>
      <p:sp>
        <p:nvSpPr>
          <p:cNvPr id="11" name="TextBox 10"/>
          <p:cNvSpPr txBox="1"/>
          <p:nvPr/>
        </p:nvSpPr>
        <p:spPr>
          <a:xfrm>
            <a:off x="6454899" y="3383655"/>
            <a:ext cx="504056" cy="584775"/>
          </a:xfrm>
          <a:prstGeom prst="rect">
            <a:avLst/>
          </a:prstGeom>
          <a:noFill/>
        </p:spPr>
        <p:txBody>
          <a:bodyPr wrap="square" rtlCol="0">
            <a:spAutoFit/>
          </a:bodyPr>
          <a:lstStyle/>
          <a:p>
            <a:r>
              <a:rPr lang="en-GB" sz="3200" dirty="0"/>
              <a:t>2</a:t>
            </a:r>
          </a:p>
        </p:txBody>
      </p:sp>
      <p:sp>
        <p:nvSpPr>
          <p:cNvPr id="12" name="TextBox 11"/>
          <p:cNvSpPr txBox="1"/>
          <p:nvPr/>
        </p:nvSpPr>
        <p:spPr>
          <a:xfrm>
            <a:off x="5766687" y="2669897"/>
            <a:ext cx="504056" cy="584775"/>
          </a:xfrm>
          <a:prstGeom prst="rect">
            <a:avLst/>
          </a:prstGeom>
          <a:noFill/>
        </p:spPr>
        <p:txBody>
          <a:bodyPr wrap="square" rtlCol="0">
            <a:spAutoFit/>
          </a:bodyPr>
          <a:lstStyle/>
          <a:p>
            <a:r>
              <a:rPr lang="en-GB" sz="3200" dirty="0"/>
              <a:t>2</a:t>
            </a:r>
          </a:p>
        </p:txBody>
      </p:sp>
      <p:sp>
        <p:nvSpPr>
          <p:cNvPr id="13" name="TextBox 12"/>
          <p:cNvSpPr txBox="1"/>
          <p:nvPr/>
        </p:nvSpPr>
        <p:spPr>
          <a:xfrm>
            <a:off x="5329897" y="3227153"/>
            <a:ext cx="504056" cy="584775"/>
          </a:xfrm>
          <a:prstGeom prst="rect">
            <a:avLst/>
          </a:prstGeom>
          <a:noFill/>
        </p:spPr>
        <p:txBody>
          <a:bodyPr wrap="square" rtlCol="0">
            <a:spAutoFit/>
          </a:bodyPr>
          <a:lstStyle/>
          <a:p>
            <a:r>
              <a:rPr lang="en-GB" sz="3200" dirty="0"/>
              <a:t>2</a:t>
            </a:r>
          </a:p>
        </p:txBody>
      </p:sp>
      <p:sp>
        <p:nvSpPr>
          <p:cNvPr id="14" name="TextBox 13"/>
          <p:cNvSpPr txBox="1"/>
          <p:nvPr/>
        </p:nvSpPr>
        <p:spPr>
          <a:xfrm>
            <a:off x="5899404" y="3679948"/>
            <a:ext cx="504056" cy="584775"/>
          </a:xfrm>
          <a:prstGeom prst="rect">
            <a:avLst/>
          </a:prstGeom>
          <a:noFill/>
        </p:spPr>
        <p:txBody>
          <a:bodyPr wrap="square" rtlCol="0">
            <a:spAutoFit/>
          </a:bodyPr>
          <a:lstStyle/>
          <a:p>
            <a:r>
              <a:rPr lang="en-GB" sz="3200" dirty="0"/>
              <a:t>7</a:t>
            </a:r>
          </a:p>
        </p:txBody>
      </p:sp>
      <p:sp>
        <p:nvSpPr>
          <p:cNvPr id="15" name="TextBox 14"/>
          <p:cNvSpPr txBox="1"/>
          <p:nvPr/>
        </p:nvSpPr>
        <p:spPr>
          <a:xfrm>
            <a:off x="7375282" y="3091267"/>
            <a:ext cx="765248" cy="584775"/>
          </a:xfrm>
          <a:prstGeom prst="rect">
            <a:avLst/>
          </a:prstGeom>
          <a:noFill/>
        </p:spPr>
        <p:txBody>
          <a:bodyPr wrap="square" rtlCol="0">
            <a:spAutoFit/>
          </a:bodyPr>
          <a:lstStyle/>
          <a:p>
            <a:r>
              <a:rPr lang="en-GB" sz="3200" dirty="0"/>
              <a:t>11</a:t>
            </a:r>
          </a:p>
        </p:txBody>
      </p:sp>
      <p:sp>
        <p:nvSpPr>
          <p:cNvPr id="17" name="TextBox 16"/>
          <p:cNvSpPr txBox="1"/>
          <p:nvPr/>
        </p:nvSpPr>
        <p:spPr>
          <a:xfrm>
            <a:off x="388640" y="1696409"/>
            <a:ext cx="4104456" cy="400110"/>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r>
              <a:rPr lang="en-GB" sz="2000" b="1" dirty="0"/>
              <a:t>Method</a:t>
            </a:r>
            <a:r>
              <a:rPr lang="en-GB" sz="2000" dirty="0"/>
              <a:t>: ‘What wins what loses’</a:t>
            </a:r>
          </a:p>
        </p:txBody>
      </p:sp>
      <mc:AlternateContent xmlns:mc="http://schemas.openxmlformats.org/markup-compatibility/2006" xmlns:a14="http://schemas.microsoft.com/office/drawing/2010/main">
        <mc:Choice Requires="a14">
          <p:sp>
            <p:nvSpPr>
              <p:cNvPr id="18" name="TextBox 17"/>
              <p:cNvSpPr txBox="1"/>
              <p:nvPr/>
            </p:nvSpPr>
            <p:spPr>
              <a:xfrm>
                <a:off x="223229" y="2137160"/>
                <a:ext cx="4258208" cy="95410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2800" b="0" i="1" smtClean="0">
                          <a:latin typeface="Cambria Math" panose="02040503050406030204" pitchFamily="18" charset="0"/>
                        </a:rPr>
                        <m:t>792=</m:t>
                      </m:r>
                      <m:sSup>
                        <m:sSupPr>
                          <m:ctrlPr>
                            <a:rPr lang="en-GB" sz="2800" b="0" i="1" smtClean="0">
                              <a:latin typeface="Cambria Math" panose="02040503050406030204" pitchFamily="18" charset="0"/>
                            </a:rPr>
                          </m:ctrlPr>
                        </m:sSupPr>
                        <m:e>
                          <m:r>
                            <a:rPr lang="en-GB" sz="2800" b="0" i="1" smtClean="0">
                              <a:latin typeface="Cambria Math" panose="02040503050406030204" pitchFamily="18" charset="0"/>
                            </a:rPr>
                            <m:t>2</m:t>
                          </m:r>
                        </m:e>
                        <m:sup>
                          <m:r>
                            <a:rPr lang="en-GB" sz="2800" b="0" i="1" smtClean="0">
                              <a:latin typeface="Cambria Math" panose="02040503050406030204" pitchFamily="18" charset="0"/>
                            </a:rPr>
                            <m:t>3</m:t>
                          </m:r>
                        </m:sup>
                      </m:sSup>
                      <m:r>
                        <a:rPr lang="en-GB" sz="2800" b="0" i="1" smtClean="0">
                          <a:latin typeface="Cambria Math" panose="02040503050406030204" pitchFamily="18" charset="0"/>
                        </a:rPr>
                        <m:t>×</m:t>
                      </m:r>
                      <m:sSup>
                        <m:sSupPr>
                          <m:ctrlPr>
                            <a:rPr lang="en-GB" sz="2800" b="0" i="1" smtClean="0">
                              <a:latin typeface="Cambria Math" panose="02040503050406030204" pitchFamily="18" charset="0"/>
                            </a:rPr>
                          </m:ctrlPr>
                        </m:sSupPr>
                        <m:e>
                          <m:r>
                            <a:rPr lang="en-GB" sz="2800" b="0" i="1" smtClean="0">
                              <a:latin typeface="Cambria Math" panose="02040503050406030204" pitchFamily="18" charset="0"/>
                            </a:rPr>
                            <m:t>3</m:t>
                          </m:r>
                        </m:e>
                        <m:sup>
                          <m:r>
                            <a:rPr lang="en-GB" sz="2800" b="0" i="1" smtClean="0">
                              <a:latin typeface="Cambria Math" panose="02040503050406030204" pitchFamily="18" charset="0"/>
                            </a:rPr>
                            <m:t>2</m:t>
                          </m:r>
                        </m:sup>
                      </m:sSup>
                      <m:r>
                        <a:rPr lang="en-GB" sz="2800" b="0" i="1" smtClean="0">
                          <a:latin typeface="Cambria Math" panose="02040503050406030204" pitchFamily="18" charset="0"/>
                        </a:rPr>
                        <m:t>          ×11</m:t>
                      </m:r>
                    </m:oMath>
                    <m:oMath xmlns:m="http://schemas.openxmlformats.org/officeDocument/2006/math">
                      <m:r>
                        <a:rPr lang="en-GB" sz="2800" b="0" i="1" smtClean="0">
                          <a:latin typeface="Cambria Math" panose="02040503050406030204" pitchFamily="18" charset="0"/>
                        </a:rPr>
                        <m:t>378=2  ×</m:t>
                      </m:r>
                      <m:sSup>
                        <m:sSupPr>
                          <m:ctrlPr>
                            <a:rPr lang="en-GB" sz="2800" b="0" i="1" smtClean="0">
                              <a:latin typeface="Cambria Math" panose="02040503050406030204" pitchFamily="18" charset="0"/>
                            </a:rPr>
                          </m:ctrlPr>
                        </m:sSupPr>
                        <m:e>
                          <m:r>
                            <a:rPr lang="en-GB" sz="2800" b="0" i="1" smtClean="0">
                              <a:latin typeface="Cambria Math" panose="02040503050406030204" pitchFamily="18" charset="0"/>
                            </a:rPr>
                            <m:t>3</m:t>
                          </m:r>
                        </m:e>
                        <m:sup>
                          <m:r>
                            <a:rPr lang="en-GB" sz="2800" b="0" i="1" smtClean="0">
                              <a:latin typeface="Cambria Math" panose="02040503050406030204" pitchFamily="18" charset="0"/>
                            </a:rPr>
                            <m:t>3</m:t>
                          </m:r>
                        </m:sup>
                      </m:sSup>
                      <m:r>
                        <a:rPr lang="en-GB" sz="2800" b="0" i="1" smtClean="0">
                          <a:latin typeface="Cambria Math" panose="02040503050406030204" pitchFamily="18" charset="0"/>
                        </a:rPr>
                        <m:t>×7</m:t>
                      </m:r>
                    </m:oMath>
                  </m:oMathPara>
                </a14:m>
                <a:endParaRPr lang="en-GB" sz="2800" dirty="0"/>
              </a:p>
            </p:txBody>
          </p:sp>
        </mc:Choice>
        <mc:Fallback xmlns="">
          <p:sp>
            <p:nvSpPr>
              <p:cNvPr id="18" name="TextBox 17"/>
              <p:cNvSpPr txBox="1">
                <a:spLocks noRot="1" noChangeAspect="1" noMove="1" noResize="1" noEditPoints="1" noAdjustHandles="1" noChangeArrowheads="1" noChangeShapeType="1" noTextEdit="1"/>
              </p:cNvSpPr>
              <p:nvPr/>
            </p:nvSpPr>
            <p:spPr>
              <a:xfrm>
                <a:off x="223229" y="2137160"/>
                <a:ext cx="4258208" cy="954107"/>
              </a:xfrm>
              <a:prstGeom prst="rect">
                <a:avLst/>
              </a:prstGeom>
              <a:blipFill rotWithShape="0">
                <a:blip r:embed="rId4"/>
                <a:stretch>
                  <a:fillRect/>
                </a:stretch>
              </a:blipFill>
            </p:spPr>
            <p:txBody>
              <a:bodyPr/>
              <a:lstStyle/>
              <a:p>
                <a:r>
                  <a:rPr lang="en-GB">
                    <a:noFill/>
                  </a:rPr>
                  <a:t> </a:t>
                </a:r>
              </a:p>
            </p:txBody>
          </p:sp>
        </mc:Fallback>
      </mc:AlternateContent>
      <p:sp>
        <p:nvSpPr>
          <p:cNvPr id="19" name="TextBox 18"/>
          <p:cNvSpPr txBox="1"/>
          <p:nvPr/>
        </p:nvSpPr>
        <p:spPr>
          <a:xfrm>
            <a:off x="4878691" y="2198728"/>
            <a:ext cx="794509" cy="461665"/>
          </a:xfrm>
          <a:prstGeom prst="rect">
            <a:avLst/>
          </a:prstGeom>
          <a:noFill/>
        </p:spPr>
        <p:txBody>
          <a:bodyPr wrap="square" rtlCol="0">
            <a:spAutoFit/>
          </a:bodyPr>
          <a:lstStyle/>
          <a:p>
            <a:r>
              <a:rPr lang="en-GB" sz="2400" dirty="0"/>
              <a:t>792</a:t>
            </a:r>
          </a:p>
        </p:txBody>
      </p:sp>
      <p:sp>
        <p:nvSpPr>
          <p:cNvPr id="20" name="TextBox 19"/>
          <p:cNvSpPr txBox="1"/>
          <p:nvPr/>
        </p:nvSpPr>
        <p:spPr>
          <a:xfrm>
            <a:off x="7969893" y="2238987"/>
            <a:ext cx="794509" cy="461665"/>
          </a:xfrm>
          <a:prstGeom prst="rect">
            <a:avLst/>
          </a:prstGeom>
          <a:noFill/>
        </p:spPr>
        <p:txBody>
          <a:bodyPr wrap="square" rtlCol="0">
            <a:spAutoFit/>
          </a:bodyPr>
          <a:lstStyle/>
          <a:p>
            <a:r>
              <a:rPr lang="en-GB" sz="2400" dirty="0"/>
              <a:t>378</a:t>
            </a:r>
          </a:p>
        </p:txBody>
      </p:sp>
      <p:sp>
        <p:nvSpPr>
          <p:cNvPr id="21" name="TextBox 20"/>
          <p:cNvSpPr txBox="1"/>
          <p:nvPr/>
        </p:nvSpPr>
        <p:spPr>
          <a:xfrm>
            <a:off x="5168838" y="4379889"/>
            <a:ext cx="3311796" cy="584775"/>
          </a:xfrm>
          <a:prstGeom prst="rect">
            <a:avLst/>
          </a:prstGeom>
          <a:noFill/>
        </p:spPr>
        <p:txBody>
          <a:bodyPr wrap="square" rtlCol="0">
            <a:spAutoFit/>
          </a:bodyPr>
          <a:lstStyle/>
          <a:p>
            <a:r>
              <a:rPr lang="en-GB" sz="1600" b="1" dirty="0"/>
              <a:t>Step 1: </a:t>
            </a:r>
            <a:r>
              <a:rPr lang="en-GB" sz="1600" dirty="0"/>
              <a:t>Find the prime factors common to both numbers.</a:t>
            </a:r>
          </a:p>
        </p:txBody>
      </p:sp>
      <p:sp>
        <p:nvSpPr>
          <p:cNvPr id="22" name="TextBox 21"/>
          <p:cNvSpPr txBox="1"/>
          <p:nvPr/>
        </p:nvSpPr>
        <p:spPr>
          <a:xfrm>
            <a:off x="5168838" y="4881588"/>
            <a:ext cx="3311796" cy="584775"/>
          </a:xfrm>
          <a:prstGeom prst="rect">
            <a:avLst/>
          </a:prstGeom>
          <a:noFill/>
        </p:spPr>
        <p:txBody>
          <a:bodyPr wrap="square" rtlCol="0">
            <a:spAutoFit/>
          </a:bodyPr>
          <a:lstStyle/>
          <a:p>
            <a:r>
              <a:rPr lang="en-GB" sz="1600" b="1" dirty="0"/>
              <a:t>Step 2: </a:t>
            </a:r>
            <a:r>
              <a:rPr lang="en-GB" sz="1600" dirty="0"/>
              <a:t>Fill in the remaining prime factors of each number.</a:t>
            </a:r>
          </a:p>
        </p:txBody>
      </p:sp>
      <mc:AlternateContent xmlns:mc="http://schemas.openxmlformats.org/markup-compatibility/2006" xmlns:a14="http://schemas.microsoft.com/office/drawing/2010/main">
        <mc:Choice Requires="a14">
          <p:sp>
            <p:nvSpPr>
              <p:cNvPr id="23" name="TextBox 22"/>
              <p:cNvSpPr txBox="1"/>
              <p:nvPr/>
            </p:nvSpPr>
            <p:spPr>
              <a:xfrm>
                <a:off x="5025336" y="5492148"/>
                <a:ext cx="3434505" cy="646331"/>
              </a:xfrm>
              <a:prstGeom prst="rect">
                <a:avLst/>
              </a:prstGeom>
              <a:noFill/>
            </p:spPr>
            <p:txBody>
              <a:bodyPr wrap="square" rtlCol="0">
                <a:spAutoFit/>
              </a:bodyPr>
              <a:lstStyle/>
              <a:p>
                <a:r>
                  <a:rPr lang="en-GB" dirty="0"/>
                  <a:t>HCF is product of numbers in the intersection. </a:t>
                </a:r>
                <a14:m>
                  <m:oMath xmlns:m="http://schemas.openxmlformats.org/officeDocument/2006/math">
                    <m:r>
                      <a:rPr lang="en-GB" b="1" i="1" smtClean="0">
                        <a:latin typeface="Cambria Math" panose="02040503050406030204" pitchFamily="18" charset="0"/>
                      </a:rPr>
                      <m:t>𝟐</m:t>
                    </m:r>
                    <m:r>
                      <a:rPr lang="en-GB" b="1" i="1" smtClean="0">
                        <a:latin typeface="Cambria Math" panose="02040503050406030204" pitchFamily="18" charset="0"/>
                      </a:rPr>
                      <m:t>×</m:t>
                    </m:r>
                    <m:r>
                      <a:rPr lang="en-GB" b="1" i="1" smtClean="0">
                        <a:latin typeface="Cambria Math" panose="02040503050406030204" pitchFamily="18" charset="0"/>
                      </a:rPr>
                      <m:t>𝟑</m:t>
                    </m:r>
                    <m:r>
                      <a:rPr lang="en-GB" b="1" i="1" smtClean="0">
                        <a:latin typeface="Cambria Math" panose="02040503050406030204" pitchFamily="18" charset="0"/>
                      </a:rPr>
                      <m:t>×</m:t>
                    </m:r>
                    <m:r>
                      <a:rPr lang="en-GB" b="1" i="1" smtClean="0">
                        <a:latin typeface="Cambria Math" panose="02040503050406030204" pitchFamily="18" charset="0"/>
                      </a:rPr>
                      <m:t>𝟑</m:t>
                    </m:r>
                    <m:r>
                      <a:rPr lang="en-GB" b="1" i="1" smtClean="0">
                        <a:latin typeface="Cambria Math" panose="02040503050406030204" pitchFamily="18" charset="0"/>
                      </a:rPr>
                      <m:t>=</m:t>
                    </m:r>
                    <m:r>
                      <a:rPr lang="en-GB" b="1" i="1" smtClean="0">
                        <a:latin typeface="Cambria Math" panose="02040503050406030204" pitchFamily="18" charset="0"/>
                      </a:rPr>
                      <m:t>𝟏𝟖</m:t>
                    </m:r>
                  </m:oMath>
                </a14:m>
                <a:endParaRPr lang="en-GB" b="1" dirty="0"/>
              </a:p>
            </p:txBody>
          </p:sp>
        </mc:Choice>
        <mc:Fallback xmlns="">
          <p:sp>
            <p:nvSpPr>
              <p:cNvPr id="23" name="TextBox 22"/>
              <p:cNvSpPr txBox="1">
                <a:spLocks noRot="1" noChangeAspect="1" noMove="1" noResize="1" noEditPoints="1" noAdjustHandles="1" noChangeArrowheads="1" noChangeShapeType="1" noTextEdit="1"/>
              </p:cNvSpPr>
              <p:nvPr/>
            </p:nvSpPr>
            <p:spPr>
              <a:xfrm>
                <a:off x="5025336" y="5492148"/>
                <a:ext cx="3434505" cy="646331"/>
              </a:xfrm>
              <a:prstGeom prst="rect">
                <a:avLst/>
              </a:prstGeom>
              <a:blipFill rotWithShape="0">
                <a:blip r:embed="rId5"/>
                <a:stretch>
                  <a:fillRect l="-1418" t="-5660" b="-14151"/>
                </a:stretch>
              </a:blipFill>
            </p:spPr>
            <p:txBody>
              <a:bodyPr/>
              <a:lstStyle/>
              <a:p>
                <a:r>
                  <a:rPr lang="en-GB">
                    <a:noFill/>
                  </a:rPr>
                  <a:t> </a:t>
                </a:r>
              </a:p>
            </p:txBody>
          </p:sp>
        </mc:Fallback>
      </mc:AlternateContent>
      <p:sp>
        <p:nvSpPr>
          <p:cNvPr id="24" name="TextBox 23"/>
          <p:cNvSpPr txBox="1"/>
          <p:nvPr/>
        </p:nvSpPr>
        <p:spPr>
          <a:xfrm>
            <a:off x="7178377" y="2614213"/>
            <a:ext cx="504056" cy="584775"/>
          </a:xfrm>
          <a:prstGeom prst="rect">
            <a:avLst/>
          </a:prstGeom>
          <a:noFill/>
        </p:spPr>
        <p:txBody>
          <a:bodyPr wrap="square" rtlCol="0">
            <a:spAutoFit/>
          </a:bodyPr>
          <a:lstStyle/>
          <a:p>
            <a:r>
              <a:rPr lang="en-GB" sz="3200" dirty="0"/>
              <a:t>3</a:t>
            </a:r>
          </a:p>
        </p:txBody>
      </p:sp>
      <mc:AlternateContent xmlns:mc="http://schemas.openxmlformats.org/markup-compatibility/2006" xmlns:a14="http://schemas.microsoft.com/office/drawing/2010/main">
        <mc:Choice Requires="a14">
          <p:sp>
            <p:nvSpPr>
              <p:cNvPr id="25" name="Rectangle 24"/>
              <p:cNvSpPr/>
              <p:nvPr/>
            </p:nvSpPr>
            <p:spPr>
              <a:xfrm>
                <a:off x="5026774" y="6134672"/>
                <a:ext cx="3965307" cy="669992"/>
              </a:xfrm>
              <a:prstGeom prst="rect">
                <a:avLst/>
              </a:prstGeom>
            </p:spPr>
            <p:txBody>
              <a:bodyPr wrap="square">
                <a:spAutoFit/>
              </a:bodyPr>
              <a:lstStyle/>
              <a:p>
                <a:r>
                  <a:rPr lang="en-GB" dirty="0"/>
                  <a:t>LCM is all numbers multiplied.</a:t>
                </a:r>
              </a:p>
              <a:p>
                <a:pPr/>
                <a14:m>
                  <m:oMathPara xmlns:m="http://schemas.openxmlformats.org/officeDocument/2006/math">
                    <m:oMathParaPr>
                      <m:jc m:val="centerGroup"/>
                    </m:oMathParaPr>
                    <m:oMath xmlns:m="http://schemas.openxmlformats.org/officeDocument/2006/math">
                      <m:sSup>
                        <m:sSupPr>
                          <m:ctrlPr>
                            <a:rPr lang="en-GB" b="1" i="1">
                              <a:latin typeface="Cambria Math" panose="02040503050406030204" pitchFamily="18" charset="0"/>
                            </a:rPr>
                          </m:ctrlPr>
                        </m:sSupPr>
                        <m:e>
                          <m:r>
                            <a:rPr lang="en-GB" b="1" i="1">
                              <a:latin typeface="Cambria Math" panose="02040503050406030204" pitchFamily="18" charset="0"/>
                            </a:rPr>
                            <m:t>𝟐</m:t>
                          </m:r>
                        </m:e>
                        <m:sup>
                          <m:r>
                            <a:rPr lang="en-GB" b="1" i="1">
                              <a:latin typeface="Cambria Math" panose="02040503050406030204" pitchFamily="18" charset="0"/>
                            </a:rPr>
                            <m:t>𝟑</m:t>
                          </m:r>
                        </m:sup>
                      </m:sSup>
                      <m:r>
                        <a:rPr lang="en-GB" b="1" i="1">
                          <a:latin typeface="Cambria Math" panose="02040503050406030204" pitchFamily="18" charset="0"/>
                        </a:rPr>
                        <m:t>×</m:t>
                      </m:r>
                      <m:sSup>
                        <m:sSupPr>
                          <m:ctrlPr>
                            <a:rPr lang="en-GB" b="1" i="1">
                              <a:latin typeface="Cambria Math" panose="02040503050406030204" pitchFamily="18" charset="0"/>
                            </a:rPr>
                          </m:ctrlPr>
                        </m:sSupPr>
                        <m:e>
                          <m:r>
                            <a:rPr lang="en-GB" b="1" i="1">
                              <a:latin typeface="Cambria Math" panose="02040503050406030204" pitchFamily="18" charset="0"/>
                            </a:rPr>
                            <m:t>𝟑</m:t>
                          </m:r>
                        </m:e>
                        <m:sup>
                          <m:r>
                            <a:rPr lang="en-GB" b="1" i="1" smtClean="0">
                              <a:latin typeface="Cambria Math"/>
                            </a:rPr>
                            <m:t>𝟑</m:t>
                          </m:r>
                        </m:sup>
                      </m:sSup>
                      <m:r>
                        <a:rPr lang="en-GB" b="1" i="1">
                          <a:latin typeface="Cambria Math" panose="02040503050406030204" pitchFamily="18" charset="0"/>
                        </a:rPr>
                        <m:t>×</m:t>
                      </m:r>
                      <m:r>
                        <a:rPr lang="en-GB" b="1" i="1">
                          <a:latin typeface="Cambria Math" panose="02040503050406030204" pitchFamily="18" charset="0"/>
                        </a:rPr>
                        <m:t>𝟕</m:t>
                      </m:r>
                      <m:r>
                        <a:rPr lang="en-GB" b="1" i="1">
                          <a:latin typeface="Cambria Math" panose="02040503050406030204" pitchFamily="18" charset="0"/>
                        </a:rPr>
                        <m:t>×</m:t>
                      </m:r>
                      <m:r>
                        <a:rPr lang="en-GB" b="1" i="1">
                          <a:latin typeface="Cambria Math" panose="02040503050406030204" pitchFamily="18" charset="0"/>
                        </a:rPr>
                        <m:t>𝟏𝟏</m:t>
                      </m:r>
                      <m:r>
                        <a:rPr lang="en-GB" b="1" i="1">
                          <a:latin typeface="Cambria Math" panose="02040503050406030204" pitchFamily="18" charset="0"/>
                        </a:rPr>
                        <m:t>=</m:t>
                      </m:r>
                      <m:r>
                        <a:rPr lang="en-GB" b="1" i="1">
                          <a:latin typeface="Cambria Math" panose="02040503050406030204" pitchFamily="18" charset="0"/>
                        </a:rPr>
                        <m:t>𝟓𝟓𝟒𝟒</m:t>
                      </m:r>
                    </m:oMath>
                  </m:oMathPara>
                </a14:m>
                <a:endParaRPr lang="en-GB" b="1" dirty="0"/>
              </a:p>
            </p:txBody>
          </p:sp>
        </mc:Choice>
        <mc:Fallback xmlns="">
          <p:sp>
            <p:nvSpPr>
              <p:cNvPr id="25" name="Rectangle 24"/>
              <p:cNvSpPr>
                <a:spLocks noRot="1" noChangeAspect="1" noMove="1" noResize="1" noEditPoints="1" noAdjustHandles="1" noChangeArrowheads="1" noChangeShapeType="1" noTextEdit="1"/>
              </p:cNvSpPr>
              <p:nvPr/>
            </p:nvSpPr>
            <p:spPr>
              <a:xfrm>
                <a:off x="5026774" y="6134672"/>
                <a:ext cx="3965307" cy="669992"/>
              </a:xfrm>
              <a:prstGeom prst="rect">
                <a:avLst/>
              </a:prstGeom>
              <a:blipFill rotWithShape="1">
                <a:blip r:embed="rId6"/>
                <a:stretch>
                  <a:fillRect l="-1385" t="-4545"/>
                </a:stretch>
              </a:blipFill>
            </p:spPr>
            <p:txBody>
              <a:bodyPr/>
              <a:lstStyle/>
              <a:p>
                <a:r>
                  <a:rPr lang="en-GB">
                    <a:noFill/>
                  </a:rPr>
                  <a:t> </a:t>
                </a:r>
              </a:p>
            </p:txBody>
          </p:sp>
        </mc:Fallback>
      </mc:AlternateContent>
      <p:sp>
        <p:nvSpPr>
          <p:cNvPr id="26" name="Rectangle 25"/>
          <p:cNvSpPr/>
          <p:nvPr/>
        </p:nvSpPr>
        <p:spPr>
          <a:xfrm>
            <a:off x="6308417" y="5815313"/>
            <a:ext cx="2058730" cy="326952"/>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27" name="Rectangle 26"/>
          <p:cNvSpPr/>
          <p:nvPr/>
        </p:nvSpPr>
        <p:spPr>
          <a:xfrm>
            <a:off x="5673200" y="6469668"/>
            <a:ext cx="2621162" cy="331791"/>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28" name="TextBox 27"/>
          <p:cNvSpPr txBox="1"/>
          <p:nvPr/>
        </p:nvSpPr>
        <p:spPr>
          <a:xfrm>
            <a:off x="794302" y="3038913"/>
            <a:ext cx="3311796" cy="584775"/>
          </a:xfrm>
          <a:prstGeom prst="rect">
            <a:avLst/>
          </a:prstGeom>
          <a:solidFill>
            <a:schemeClr val="bg1"/>
          </a:solidFill>
          <a:effectLst>
            <a:outerShdw blurRad="63500" sx="102000" sy="102000" algn="ctr" rotWithShape="0">
              <a:prstClr val="black">
                <a:alpha val="40000"/>
              </a:prstClr>
            </a:outerShdw>
          </a:effectLst>
        </p:spPr>
        <p:txBody>
          <a:bodyPr wrap="square" rtlCol="0">
            <a:spAutoFit/>
          </a:bodyPr>
          <a:lstStyle/>
          <a:p>
            <a:r>
              <a:rPr lang="en-GB" sz="1600" b="1" dirty="0"/>
              <a:t>Step 1: </a:t>
            </a:r>
            <a:r>
              <a:rPr lang="en-GB" sz="1600" dirty="0"/>
              <a:t>Align numbers so that each prime factor has its own column.</a:t>
            </a:r>
          </a:p>
        </p:txBody>
      </p:sp>
      <mc:AlternateContent xmlns:mc="http://schemas.openxmlformats.org/markup-compatibility/2006" xmlns:a14="http://schemas.microsoft.com/office/drawing/2010/main">
        <mc:Choice Requires="a14">
          <p:sp>
            <p:nvSpPr>
              <p:cNvPr id="29" name="TextBox 28"/>
              <p:cNvSpPr txBox="1"/>
              <p:nvPr/>
            </p:nvSpPr>
            <p:spPr>
              <a:xfrm>
                <a:off x="267326" y="3644902"/>
                <a:ext cx="4368440" cy="1821461"/>
              </a:xfrm>
              <a:prstGeom prst="rect">
                <a:avLst/>
              </a:prstGeom>
              <a:noFill/>
            </p:spPr>
            <p:txBody>
              <a:bodyPr wrap="square" rtlCol="0">
                <a:spAutoFit/>
              </a:bodyPr>
              <a:lstStyle/>
              <a:p>
                <a:r>
                  <a:rPr lang="en-GB" sz="1600" dirty="0"/>
                  <a:t>For HCF, out of </a:t>
                </a:r>
                <a14:m>
                  <m:oMath xmlns:m="http://schemas.openxmlformats.org/officeDocument/2006/math">
                    <m:sSup>
                      <m:sSupPr>
                        <m:ctrlPr>
                          <a:rPr lang="en-GB" sz="1600" b="0" i="1" smtClean="0">
                            <a:latin typeface="Cambria Math" panose="02040503050406030204" pitchFamily="18" charset="0"/>
                          </a:rPr>
                        </m:ctrlPr>
                      </m:sSupPr>
                      <m:e>
                        <m:r>
                          <a:rPr lang="en-GB" sz="1600" b="0" i="1" smtClean="0">
                            <a:latin typeface="Cambria Math" panose="02040503050406030204" pitchFamily="18" charset="0"/>
                          </a:rPr>
                          <m:t>2</m:t>
                        </m:r>
                      </m:e>
                      <m:sup>
                        <m:r>
                          <a:rPr lang="en-GB" sz="1600" b="0" i="1" smtClean="0">
                            <a:latin typeface="Cambria Math" panose="02040503050406030204" pitchFamily="18" charset="0"/>
                          </a:rPr>
                          <m:t>3</m:t>
                        </m:r>
                      </m:sup>
                    </m:sSup>
                  </m:oMath>
                </a14:m>
                <a:r>
                  <a:rPr lang="en-GB" sz="1600" dirty="0"/>
                  <a:t> and 2, what factor is common to both? We saw from earlier that 2 is a factor of 2 and </a:t>
                </a:r>
                <a14:m>
                  <m:oMath xmlns:m="http://schemas.openxmlformats.org/officeDocument/2006/math">
                    <m:sSup>
                      <m:sSupPr>
                        <m:ctrlPr>
                          <a:rPr lang="en-GB" sz="1600" b="0" i="1" smtClean="0">
                            <a:latin typeface="Cambria Math" panose="02040503050406030204" pitchFamily="18" charset="0"/>
                          </a:rPr>
                        </m:ctrlPr>
                      </m:sSupPr>
                      <m:e>
                        <m:r>
                          <a:rPr lang="en-GB" sz="1600" b="0" i="1" smtClean="0">
                            <a:latin typeface="Cambria Math" panose="02040503050406030204" pitchFamily="18" charset="0"/>
                          </a:rPr>
                          <m:t>2</m:t>
                        </m:r>
                      </m:e>
                      <m:sup>
                        <m:r>
                          <a:rPr lang="en-GB" sz="1600" b="0" i="1" smtClean="0">
                            <a:latin typeface="Cambria Math" panose="02040503050406030204" pitchFamily="18" charset="0"/>
                          </a:rPr>
                          <m:t>3</m:t>
                        </m:r>
                      </m:sup>
                    </m:sSup>
                  </m:oMath>
                </a14:m>
                <a:r>
                  <a:rPr lang="en-GB" sz="1600" dirty="0"/>
                  <a:t>. </a:t>
                </a:r>
                <a:r>
                  <a:rPr lang="en-GB" sz="1600" b="1" dirty="0"/>
                  <a:t>We effectively find what ‘loses’ out of 2 and </a:t>
                </a:r>
                <a14:m>
                  <m:oMath xmlns:m="http://schemas.openxmlformats.org/officeDocument/2006/math">
                    <m:sSup>
                      <m:sSupPr>
                        <m:ctrlPr>
                          <a:rPr lang="en-GB" sz="1600" b="1" i="1" smtClean="0">
                            <a:latin typeface="Cambria Math" panose="02040503050406030204" pitchFamily="18" charset="0"/>
                          </a:rPr>
                        </m:ctrlPr>
                      </m:sSupPr>
                      <m:e>
                        <m:r>
                          <a:rPr lang="en-GB" sz="1600" b="1" i="1" smtClean="0">
                            <a:latin typeface="Cambria Math" panose="02040503050406030204" pitchFamily="18" charset="0"/>
                          </a:rPr>
                          <m:t>𝟐</m:t>
                        </m:r>
                      </m:e>
                      <m:sup>
                        <m:r>
                          <a:rPr lang="en-GB" sz="1600" b="1" i="1" smtClean="0">
                            <a:latin typeface="Cambria Math" panose="02040503050406030204" pitchFamily="18" charset="0"/>
                          </a:rPr>
                          <m:t>𝟑</m:t>
                        </m:r>
                      </m:sup>
                    </m:sSup>
                  </m:oMath>
                </a14:m>
                <a:r>
                  <a:rPr lang="en-GB" sz="1600" dirty="0"/>
                  <a:t>. In this case 2.</a:t>
                </a:r>
              </a:p>
              <a:p>
                <a:r>
                  <a:rPr lang="en-GB" sz="1600" dirty="0"/>
                  <a:t>We see what ‘loses’ in each column (where ‘nothing’ always loses against ‘something’)</a:t>
                </a:r>
              </a:p>
              <a:p>
                <a14:m>
                  <m:oMath xmlns:m="http://schemas.openxmlformats.org/officeDocument/2006/math">
                    <m:r>
                      <a:rPr lang="en-GB" sz="1600" b="0" i="1" smtClean="0">
                        <a:latin typeface="Cambria Math"/>
                      </a:rPr>
                      <m:t>𝐻𝐶𝐹</m:t>
                    </m:r>
                    <m:d>
                      <m:dPr>
                        <m:ctrlPr>
                          <a:rPr lang="en-GB" sz="1600" b="0" i="1" smtClean="0">
                            <a:latin typeface="Cambria Math" panose="02040503050406030204" pitchFamily="18" charset="0"/>
                          </a:rPr>
                        </m:ctrlPr>
                      </m:dPr>
                      <m:e>
                        <m:r>
                          <a:rPr lang="en-GB" sz="1600" b="0" i="1" smtClean="0">
                            <a:latin typeface="Cambria Math" panose="02040503050406030204" pitchFamily="18" charset="0"/>
                          </a:rPr>
                          <m:t>792,378</m:t>
                        </m:r>
                      </m:e>
                    </m:d>
                    <m:r>
                      <a:rPr lang="en-GB" sz="1600" b="0" i="1" smtClean="0">
                        <a:latin typeface="Cambria Math" panose="02040503050406030204" pitchFamily="18" charset="0"/>
                      </a:rPr>
                      <m:t>=</m:t>
                    </m:r>
                    <m:r>
                      <a:rPr lang="en-GB" sz="1600" b="1" i="1" smtClean="0">
                        <a:latin typeface="Cambria Math" panose="02040503050406030204" pitchFamily="18" charset="0"/>
                      </a:rPr>
                      <m:t>𝟐</m:t>
                    </m:r>
                    <m:r>
                      <a:rPr lang="en-GB" sz="1600" b="1" i="1" smtClean="0">
                        <a:latin typeface="Cambria Math" panose="02040503050406030204" pitchFamily="18" charset="0"/>
                      </a:rPr>
                      <m:t>×</m:t>
                    </m:r>
                    <m:sSup>
                      <m:sSupPr>
                        <m:ctrlPr>
                          <a:rPr lang="en-GB" sz="1600" b="1" i="1" smtClean="0">
                            <a:latin typeface="Cambria Math" panose="02040503050406030204" pitchFamily="18" charset="0"/>
                          </a:rPr>
                        </m:ctrlPr>
                      </m:sSupPr>
                      <m:e>
                        <m:r>
                          <a:rPr lang="en-GB" sz="1600" b="1" i="1" smtClean="0">
                            <a:latin typeface="Cambria Math" panose="02040503050406030204" pitchFamily="18" charset="0"/>
                          </a:rPr>
                          <m:t>𝟑</m:t>
                        </m:r>
                      </m:e>
                      <m:sup>
                        <m:r>
                          <a:rPr lang="en-GB" sz="1600" b="1" i="1" smtClean="0">
                            <a:latin typeface="Cambria Math" panose="02040503050406030204" pitchFamily="18" charset="0"/>
                          </a:rPr>
                          <m:t>𝟐</m:t>
                        </m:r>
                      </m:sup>
                    </m:sSup>
                    <m:r>
                      <a:rPr lang="en-GB" sz="1600" b="1" i="1" smtClean="0">
                        <a:latin typeface="Cambria Math" panose="02040503050406030204" pitchFamily="18" charset="0"/>
                      </a:rPr>
                      <m:t>=</m:t>
                    </m:r>
                    <m:r>
                      <a:rPr lang="en-GB" sz="1600" b="1" i="1" smtClean="0">
                        <a:latin typeface="Cambria Math" panose="02040503050406030204" pitchFamily="18" charset="0"/>
                      </a:rPr>
                      <m:t>𝟏𝟐</m:t>
                    </m:r>
                  </m:oMath>
                </a14:m>
                <a:r>
                  <a:rPr lang="en-GB" sz="1600" b="1" dirty="0"/>
                  <a:t> </a:t>
                </a:r>
              </a:p>
            </p:txBody>
          </p:sp>
        </mc:Choice>
        <mc:Fallback xmlns="">
          <p:sp>
            <p:nvSpPr>
              <p:cNvPr id="29" name="TextBox 28"/>
              <p:cNvSpPr txBox="1">
                <a:spLocks noRot="1" noChangeAspect="1" noMove="1" noResize="1" noEditPoints="1" noAdjustHandles="1" noChangeArrowheads="1" noChangeShapeType="1" noTextEdit="1"/>
              </p:cNvSpPr>
              <p:nvPr/>
            </p:nvSpPr>
            <p:spPr>
              <a:xfrm>
                <a:off x="267326" y="3644902"/>
                <a:ext cx="4368440" cy="1821461"/>
              </a:xfrm>
              <a:prstGeom prst="rect">
                <a:avLst/>
              </a:prstGeom>
              <a:blipFill rotWithShape="0">
                <a:blip r:embed="rId7"/>
                <a:stretch>
                  <a:fillRect l="-838" t="-1003" r="-1257"/>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0" name="TextBox 29"/>
              <p:cNvSpPr txBox="1"/>
              <p:nvPr/>
            </p:nvSpPr>
            <p:spPr>
              <a:xfrm>
                <a:off x="275569" y="5563047"/>
                <a:ext cx="4217527" cy="1329018"/>
              </a:xfrm>
              <a:prstGeom prst="rect">
                <a:avLst/>
              </a:prstGeom>
              <a:noFill/>
            </p:spPr>
            <p:txBody>
              <a:bodyPr wrap="square" rtlCol="0">
                <a:spAutoFit/>
              </a:bodyPr>
              <a:lstStyle/>
              <a:p>
                <a:r>
                  <a:rPr lang="en-GB" sz="1600" dirty="0"/>
                  <a:t>For LCM, what is both a multiple of </a:t>
                </a:r>
                <a14:m>
                  <m:oMath xmlns:m="http://schemas.openxmlformats.org/officeDocument/2006/math">
                    <m:r>
                      <a:rPr lang="en-GB" sz="1600" b="0" i="1" smtClean="0">
                        <a:latin typeface="Cambria Math" panose="02040503050406030204" pitchFamily="18" charset="0"/>
                      </a:rPr>
                      <m:t>2</m:t>
                    </m:r>
                  </m:oMath>
                </a14:m>
                <a:r>
                  <a:rPr lang="en-GB" sz="1600" dirty="0"/>
                  <a:t> and </a:t>
                </a:r>
                <a14:m>
                  <m:oMath xmlns:m="http://schemas.openxmlformats.org/officeDocument/2006/math">
                    <m:sSup>
                      <m:sSupPr>
                        <m:ctrlPr>
                          <a:rPr lang="en-GB" sz="1600" b="0" i="1" smtClean="0">
                            <a:latin typeface="Cambria Math" panose="02040503050406030204" pitchFamily="18" charset="0"/>
                          </a:rPr>
                        </m:ctrlPr>
                      </m:sSupPr>
                      <m:e>
                        <m:r>
                          <a:rPr lang="en-GB" sz="1600" b="0" i="1" smtClean="0">
                            <a:latin typeface="Cambria Math" panose="02040503050406030204" pitchFamily="18" charset="0"/>
                          </a:rPr>
                          <m:t>2</m:t>
                        </m:r>
                      </m:e>
                      <m:sup>
                        <m:r>
                          <a:rPr lang="en-GB" sz="1600" b="0" i="1" smtClean="0">
                            <a:latin typeface="Cambria Math" panose="02040503050406030204" pitchFamily="18" charset="0"/>
                          </a:rPr>
                          <m:t>3</m:t>
                        </m:r>
                      </m:sup>
                    </m:sSup>
                  </m:oMath>
                </a14:m>
                <a:r>
                  <a:rPr lang="en-GB" sz="1600" dirty="0"/>
                  <a:t>? Again, from earlier, they both go into </a:t>
                </a:r>
                <a14:m>
                  <m:oMath xmlns:m="http://schemas.openxmlformats.org/officeDocument/2006/math">
                    <m:sSup>
                      <m:sSupPr>
                        <m:ctrlPr>
                          <a:rPr lang="en-GB" sz="1600" b="0" i="1" smtClean="0">
                            <a:latin typeface="Cambria Math" panose="02040503050406030204" pitchFamily="18" charset="0"/>
                          </a:rPr>
                        </m:ctrlPr>
                      </m:sSupPr>
                      <m:e>
                        <m:r>
                          <a:rPr lang="en-GB" sz="1600" b="0" i="1" smtClean="0">
                            <a:latin typeface="Cambria Math" panose="02040503050406030204" pitchFamily="18" charset="0"/>
                          </a:rPr>
                          <m:t>2</m:t>
                        </m:r>
                      </m:e>
                      <m:sup>
                        <m:r>
                          <a:rPr lang="en-GB" sz="1600" b="0" i="1" smtClean="0">
                            <a:latin typeface="Cambria Math" panose="02040503050406030204" pitchFamily="18" charset="0"/>
                          </a:rPr>
                          <m:t>3</m:t>
                        </m:r>
                      </m:sup>
                    </m:sSup>
                  </m:oMath>
                </a14:m>
                <a:r>
                  <a:rPr lang="en-GB" sz="1600" dirty="0"/>
                  <a:t>, </a:t>
                </a:r>
                <a:r>
                  <a:rPr lang="en-GB" sz="1600" b="1" dirty="0"/>
                  <a:t>i.e. the one that ‘wins’</a:t>
                </a:r>
                <a:r>
                  <a:rPr lang="en-GB" sz="1600" dirty="0"/>
                  <a:t>. Repeating for the other numbers:</a:t>
                </a:r>
              </a:p>
              <a:p>
                <a:pPr/>
                <a14:m>
                  <m:oMathPara xmlns:m="http://schemas.openxmlformats.org/officeDocument/2006/math">
                    <m:oMathParaPr>
                      <m:jc m:val="centerGroup"/>
                    </m:oMathParaPr>
                    <m:oMath xmlns:m="http://schemas.openxmlformats.org/officeDocument/2006/math">
                      <m:r>
                        <a:rPr lang="en-GB" sz="1600" b="0" i="1" smtClean="0">
                          <a:latin typeface="Cambria Math" panose="02040503050406030204" pitchFamily="18" charset="0"/>
                        </a:rPr>
                        <m:t>𝐿𝐶𝑀</m:t>
                      </m:r>
                      <m:d>
                        <m:dPr>
                          <m:ctrlPr>
                            <a:rPr lang="en-GB" sz="1600" b="0" i="1" smtClean="0">
                              <a:latin typeface="Cambria Math" panose="02040503050406030204" pitchFamily="18" charset="0"/>
                            </a:rPr>
                          </m:ctrlPr>
                        </m:dPr>
                        <m:e>
                          <m:r>
                            <a:rPr lang="en-GB" sz="1600" b="0" i="1" smtClean="0">
                              <a:latin typeface="Cambria Math" panose="02040503050406030204" pitchFamily="18" charset="0"/>
                            </a:rPr>
                            <m:t>792,378</m:t>
                          </m:r>
                        </m:e>
                      </m:d>
                      <m:r>
                        <a:rPr lang="en-GB" sz="1600" b="0" i="1" smtClean="0">
                          <a:latin typeface="Cambria Math" panose="02040503050406030204" pitchFamily="18" charset="0"/>
                        </a:rPr>
                        <m:t>=</m:t>
                      </m:r>
                      <m:sSup>
                        <m:sSupPr>
                          <m:ctrlPr>
                            <a:rPr lang="en-GB" sz="1600" b="1" i="1" smtClean="0">
                              <a:latin typeface="Cambria Math" panose="02040503050406030204" pitchFamily="18" charset="0"/>
                            </a:rPr>
                          </m:ctrlPr>
                        </m:sSupPr>
                        <m:e>
                          <m:r>
                            <a:rPr lang="en-GB" sz="1600" b="1" i="1" smtClean="0">
                              <a:latin typeface="Cambria Math" panose="02040503050406030204" pitchFamily="18" charset="0"/>
                            </a:rPr>
                            <m:t>𝟐</m:t>
                          </m:r>
                        </m:e>
                        <m:sup>
                          <m:r>
                            <a:rPr lang="en-GB" sz="1600" b="1" i="1" smtClean="0">
                              <a:latin typeface="Cambria Math" panose="02040503050406030204" pitchFamily="18" charset="0"/>
                            </a:rPr>
                            <m:t>𝟑</m:t>
                          </m:r>
                        </m:sup>
                      </m:sSup>
                      <m:r>
                        <a:rPr lang="en-GB" sz="1600" b="1" i="1" smtClean="0">
                          <a:latin typeface="Cambria Math" panose="02040503050406030204" pitchFamily="18" charset="0"/>
                        </a:rPr>
                        <m:t>×</m:t>
                      </m:r>
                      <m:sSup>
                        <m:sSupPr>
                          <m:ctrlPr>
                            <a:rPr lang="en-GB" sz="1600" b="1" i="1" smtClean="0">
                              <a:latin typeface="Cambria Math" panose="02040503050406030204" pitchFamily="18" charset="0"/>
                            </a:rPr>
                          </m:ctrlPr>
                        </m:sSupPr>
                        <m:e>
                          <m:r>
                            <a:rPr lang="en-GB" sz="1600" b="1" i="1" smtClean="0">
                              <a:latin typeface="Cambria Math" panose="02040503050406030204" pitchFamily="18" charset="0"/>
                            </a:rPr>
                            <m:t>𝟑</m:t>
                          </m:r>
                        </m:e>
                        <m:sup>
                          <m:r>
                            <a:rPr lang="en-GB" sz="1600" b="1" i="1" smtClean="0">
                              <a:latin typeface="Cambria Math" panose="02040503050406030204" pitchFamily="18" charset="0"/>
                            </a:rPr>
                            <m:t>𝟑</m:t>
                          </m:r>
                        </m:sup>
                      </m:sSup>
                      <m:r>
                        <a:rPr lang="en-GB" sz="1600" b="1" i="1" smtClean="0">
                          <a:latin typeface="Cambria Math" panose="02040503050406030204" pitchFamily="18" charset="0"/>
                        </a:rPr>
                        <m:t>×</m:t>
                      </m:r>
                      <m:r>
                        <a:rPr lang="en-GB" sz="1600" b="1" i="1" smtClean="0">
                          <a:latin typeface="Cambria Math" panose="02040503050406030204" pitchFamily="18" charset="0"/>
                        </a:rPr>
                        <m:t>𝟕</m:t>
                      </m:r>
                      <m:r>
                        <a:rPr lang="en-GB" sz="1600" b="1" i="1" smtClean="0">
                          <a:latin typeface="Cambria Math" panose="02040503050406030204" pitchFamily="18" charset="0"/>
                        </a:rPr>
                        <m:t>×</m:t>
                      </m:r>
                      <m:r>
                        <a:rPr lang="en-GB" sz="1600" b="1" i="1" smtClean="0">
                          <a:latin typeface="Cambria Math" panose="02040503050406030204" pitchFamily="18" charset="0"/>
                        </a:rPr>
                        <m:t>𝟏𝟏</m:t>
                      </m:r>
                      <m:r>
                        <a:rPr lang="en-GB" sz="1600" b="1" i="1" smtClean="0">
                          <a:latin typeface="Cambria Math" panose="02040503050406030204" pitchFamily="18" charset="0"/>
                        </a:rPr>
                        <m:t>=</m:t>
                      </m:r>
                      <m:r>
                        <a:rPr lang="en-GB" sz="1600" b="1" i="1" smtClean="0">
                          <a:latin typeface="Cambria Math" panose="02040503050406030204" pitchFamily="18" charset="0"/>
                        </a:rPr>
                        <m:t>𝟓𝟓𝟒𝟒</m:t>
                      </m:r>
                    </m:oMath>
                  </m:oMathPara>
                </a14:m>
                <a:endParaRPr lang="en-GB" sz="1600" b="1" dirty="0"/>
              </a:p>
            </p:txBody>
          </p:sp>
        </mc:Choice>
        <mc:Fallback xmlns="">
          <p:sp>
            <p:nvSpPr>
              <p:cNvPr id="30" name="TextBox 29"/>
              <p:cNvSpPr txBox="1">
                <a:spLocks noRot="1" noChangeAspect="1" noMove="1" noResize="1" noEditPoints="1" noAdjustHandles="1" noChangeArrowheads="1" noChangeShapeType="1" noTextEdit="1"/>
              </p:cNvSpPr>
              <p:nvPr/>
            </p:nvSpPr>
            <p:spPr>
              <a:xfrm>
                <a:off x="275569" y="5563047"/>
                <a:ext cx="4217527" cy="1329018"/>
              </a:xfrm>
              <a:prstGeom prst="rect">
                <a:avLst/>
              </a:prstGeom>
              <a:blipFill rotWithShape="0">
                <a:blip r:embed="rId8"/>
                <a:stretch>
                  <a:fillRect l="-723" t="-1376" r="-434"/>
                </a:stretch>
              </a:blipFill>
            </p:spPr>
            <p:txBody>
              <a:bodyPr/>
              <a:lstStyle/>
              <a:p>
                <a:r>
                  <a:rPr lang="en-GB">
                    <a:noFill/>
                  </a:rPr>
                  <a:t> </a:t>
                </a:r>
              </a:p>
            </p:txBody>
          </p:sp>
        </mc:Fallback>
      </mc:AlternateContent>
    </p:spTree>
    <p:extLst>
      <p:ext uri="{BB962C8B-B14F-4D97-AF65-F5344CB8AC3E}">
        <p14:creationId xmlns:p14="http://schemas.microsoft.com/office/powerpoint/2010/main" val="39871017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500"/>
                                        <p:tgtEl>
                                          <p:spTgt spid="18"/>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28"/>
                                        </p:tgtEl>
                                        <p:attrNameLst>
                                          <p:attrName>style.visibility</p:attrName>
                                        </p:attrNameLst>
                                      </p:cBhvr>
                                      <p:to>
                                        <p:strVal val="visible"/>
                                      </p:to>
                                    </p:set>
                                    <p:animEffect transition="in" filter="fade">
                                      <p:cBhvr>
                                        <p:cTn id="11" dur="500"/>
                                        <p:tgtEl>
                                          <p:spTgt spid="28"/>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29"/>
                                        </p:tgtEl>
                                        <p:attrNameLst>
                                          <p:attrName>style.visibility</p:attrName>
                                        </p:attrNameLst>
                                      </p:cBhvr>
                                      <p:to>
                                        <p:strVal val="visible"/>
                                      </p:to>
                                    </p:set>
                                    <p:animEffect transition="in" filter="fade">
                                      <p:cBhvr>
                                        <p:cTn id="16" dur="500"/>
                                        <p:tgtEl>
                                          <p:spTgt spid="29"/>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30"/>
                                        </p:tgtEl>
                                        <p:attrNameLst>
                                          <p:attrName>style.visibility</p:attrName>
                                        </p:attrNameLst>
                                      </p:cBhvr>
                                      <p:to>
                                        <p:strVal val="visible"/>
                                      </p:to>
                                    </p:set>
                                    <p:animEffect transition="in" filter="fade">
                                      <p:cBhvr>
                                        <p:cTn id="21" dur="500"/>
                                        <p:tgtEl>
                                          <p:spTgt spid="30"/>
                                        </p:tgtEl>
                                      </p:cBhvr>
                                    </p:animEffec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1" nodeType="clickEffect">
                                  <p:stCondLst>
                                    <p:cond delay="0"/>
                                  </p:stCondLst>
                                  <p:childTnLst>
                                    <p:set>
                                      <p:cBhvr>
                                        <p:cTn id="25" dur="1" fill="hold">
                                          <p:stCondLst>
                                            <p:cond delay="0"/>
                                          </p:stCondLst>
                                        </p:cTn>
                                        <p:tgtEl>
                                          <p:spTgt spid="26"/>
                                        </p:tgtEl>
                                        <p:attrNameLst>
                                          <p:attrName>style.visibility</p:attrName>
                                        </p:attrNameLst>
                                      </p:cBhvr>
                                      <p:to>
                                        <p:strVal val="visible"/>
                                      </p:to>
                                    </p:set>
                                  </p:childTnLst>
                                </p:cTn>
                              </p:par>
                              <p:par>
                                <p:cTn id="26" presetID="1" presetClass="entr" presetSubtype="0" fill="hold" grpId="1" nodeType="withEffect">
                                  <p:stCondLst>
                                    <p:cond delay="0"/>
                                  </p:stCondLst>
                                  <p:childTnLst>
                                    <p:set>
                                      <p:cBhvr>
                                        <p:cTn id="27" dur="1" fill="hold">
                                          <p:stCondLst>
                                            <p:cond delay="0"/>
                                          </p:stCondLst>
                                        </p:cTn>
                                        <p:tgtEl>
                                          <p:spTgt spid="27"/>
                                        </p:tgtEl>
                                        <p:attrNameLst>
                                          <p:attrName>style.visibility</p:attrName>
                                        </p:attrNameLst>
                                      </p:cBhvr>
                                      <p:to>
                                        <p:strVal val="visible"/>
                                      </p:to>
                                    </p:set>
                                  </p:childTnLst>
                                </p:cTn>
                              </p:par>
                              <p:par>
                                <p:cTn id="28" presetID="1" presetClass="entr" presetSubtype="0" fill="hold" grpId="0" nodeType="withEffect">
                                  <p:stCondLst>
                                    <p:cond delay="0"/>
                                  </p:stCondLst>
                                  <p:childTnLst>
                                    <p:set>
                                      <p:cBhvr>
                                        <p:cTn id="29" dur="1" fill="hold">
                                          <p:stCondLst>
                                            <p:cond delay="0"/>
                                          </p:stCondLst>
                                        </p:cTn>
                                        <p:tgtEl>
                                          <p:spTgt spid="6"/>
                                        </p:tgtEl>
                                        <p:attrNameLst>
                                          <p:attrName>style.visibility</p:attrName>
                                        </p:attrNameLst>
                                      </p:cBhvr>
                                      <p:to>
                                        <p:strVal val="visible"/>
                                      </p:to>
                                    </p:set>
                                  </p:childTnLst>
                                </p:cTn>
                              </p:par>
                              <p:par>
                                <p:cTn id="30" presetID="1" presetClass="entr" presetSubtype="0" fill="hold" grpId="0" nodeType="withEffect">
                                  <p:stCondLst>
                                    <p:cond delay="0"/>
                                  </p:stCondLst>
                                  <p:childTnLst>
                                    <p:set>
                                      <p:cBhvr>
                                        <p:cTn id="31" dur="1" fill="hold">
                                          <p:stCondLst>
                                            <p:cond delay="0"/>
                                          </p:stCondLst>
                                        </p:cTn>
                                        <p:tgtEl>
                                          <p:spTgt spid="7"/>
                                        </p:tgtEl>
                                        <p:attrNameLst>
                                          <p:attrName>style.visibility</p:attrName>
                                        </p:attrNameLst>
                                      </p:cBhvr>
                                      <p:to>
                                        <p:strVal val="visible"/>
                                      </p:to>
                                    </p:set>
                                  </p:childTnLst>
                                </p:cTn>
                              </p:par>
                              <p:par>
                                <p:cTn id="32" presetID="1" presetClass="entr" presetSubtype="0" fill="hold" grpId="0" nodeType="withEffect">
                                  <p:stCondLst>
                                    <p:cond delay="0"/>
                                  </p:stCondLst>
                                  <p:childTnLst>
                                    <p:set>
                                      <p:cBhvr>
                                        <p:cTn id="33" dur="1" fill="hold">
                                          <p:stCondLst>
                                            <p:cond delay="0"/>
                                          </p:stCondLst>
                                        </p:cTn>
                                        <p:tgtEl>
                                          <p:spTgt spid="8"/>
                                        </p:tgtEl>
                                        <p:attrNameLst>
                                          <p:attrName>style.visibility</p:attrName>
                                        </p:attrNameLst>
                                      </p:cBhvr>
                                      <p:to>
                                        <p:strVal val="visible"/>
                                      </p:to>
                                    </p:set>
                                  </p:childTnLst>
                                </p:cTn>
                              </p:par>
                              <p:par>
                                <p:cTn id="34" presetID="1" presetClass="entr" presetSubtype="0" fill="hold" grpId="0" nodeType="withEffect">
                                  <p:stCondLst>
                                    <p:cond delay="0"/>
                                  </p:stCondLst>
                                  <p:childTnLst>
                                    <p:set>
                                      <p:cBhvr>
                                        <p:cTn id="35" dur="1" fill="hold">
                                          <p:stCondLst>
                                            <p:cond delay="0"/>
                                          </p:stCondLst>
                                        </p:cTn>
                                        <p:tgtEl>
                                          <p:spTgt spid="9"/>
                                        </p:tgtEl>
                                        <p:attrNameLst>
                                          <p:attrName>style.visibility</p:attrName>
                                        </p:attrNameLst>
                                      </p:cBhvr>
                                      <p:to>
                                        <p:strVal val="visible"/>
                                      </p:to>
                                    </p:set>
                                  </p:childTnLst>
                                </p:cTn>
                              </p:par>
                              <p:par>
                                <p:cTn id="36" presetID="1" presetClass="entr" presetSubtype="0" fill="hold" grpId="0" nodeType="withEffect">
                                  <p:stCondLst>
                                    <p:cond delay="0"/>
                                  </p:stCondLst>
                                  <p:childTnLst>
                                    <p:set>
                                      <p:cBhvr>
                                        <p:cTn id="37" dur="1" fill="hold">
                                          <p:stCondLst>
                                            <p:cond delay="0"/>
                                          </p:stCondLst>
                                        </p:cTn>
                                        <p:tgtEl>
                                          <p:spTgt spid="10"/>
                                        </p:tgtEl>
                                        <p:attrNameLst>
                                          <p:attrName>style.visibility</p:attrName>
                                        </p:attrNameLst>
                                      </p:cBhvr>
                                      <p:to>
                                        <p:strVal val="visible"/>
                                      </p:to>
                                    </p:set>
                                  </p:childTnLst>
                                </p:cTn>
                              </p:par>
                              <p:par>
                                <p:cTn id="38" presetID="1" presetClass="entr" presetSubtype="0" fill="hold" grpId="0" nodeType="withEffect">
                                  <p:stCondLst>
                                    <p:cond delay="0"/>
                                  </p:stCondLst>
                                  <p:childTnLst>
                                    <p:set>
                                      <p:cBhvr>
                                        <p:cTn id="39" dur="1" fill="hold">
                                          <p:stCondLst>
                                            <p:cond delay="0"/>
                                          </p:stCondLst>
                                        </p:cTn>
                                        <p:tgtEl>
                                          <p:spTgt spid="11"/>
                                        </p:tgtEl>
                                        <p:attrNameLst>
                                          <p:attrName>style.visibility</p:attrName>
                                        </p:attrNameLst>
                                      </p:cBhvr>
                                      <p:to>
                                        <p:strVal val="visible"/>
                                      </p:to>
                                    </p:set>
                                  </p:childTnLst>
                                </p:cTn>
                              </p:par>
                              <p:par>
                                <p:cTn id="40" presetID="1" presetClass="entr" presetSubtype="0" fill="hold" grpId="0" nodeType="withEffect">
                                  <p:stCondLst>
                                    <p:cond delay="0"/>
                                  </p:stCondLst>
                                  <p:childTnLst>
                                    <p:set>
                                      <p:cBhvr>
                                        <p:cTn id="41" dur="1" fill="hold">
                                          <p:stCondLst>
                                            <p:cond delay="0"/>
                                          </p:stCondLst>
                                        </p:cTn>
                                        <p:tgtEl>
                                          <p:spTgt spid="12"/>
                                        </p:tgtEl>
                                        <p:attrNameLst>
                                          <p:attrName>style.visibility</p:attrName>
                                        </p:attrNameLst>
                                      </p:cBhvr>
                                      <p:to>
                                        <p:strVal val="visible"/>
                                      </p:to>
                                    </p:set>
                                  </p:childTnLst>
                                </p:cTn>
                              </p:par>
                              <p:par>
                                <p:cTn id="42" presetID="1" presetClass="entr" presetSubtype="0" fill="hold" grpId="0" nodeType="withEffect">
                                  <p:stCondLst>
                                    <p:cond delay="0"/>
                                  </p:stCondLst>
                                  <p:childTnLst>
                                    <p:set>
                                      <p:cBhvr>
                                        <p:cTn id="43" dur="1" fill="hold">
                                          <p:stCondLst>
                                            <p:cond delay="0"/>
                                          </p:stCondLst>
                                        </p:cTn>
                                        <p:tgtEl>
                                          <p:spTgt spid="13"/>
                                        </p:tgtEl>
                                        <p:attrNameLst>
                                          <p:attrName>style.visibility</p:attrName>
                                        </p:attrNameLst>
                                      </p:cBhvr>
                                      <p:to>
                                        <p:strVal val="visible"/>
                                      </p:to>
                                    </p:set>
                                  </p:childTnLst>
                                </p:cTn>
                              </p:par>
                              <p:par>
                                <p:cTn id="44" presetID="1" presetClass="entr" presetSubtype="0" fill="hold" grpId="0" nodeType="withEffect">
                                  <p:stCondLst>
                                    <p:cond delay="0"/>
                                  </p:stCondLst>
                                  <p:childTnLst>
                                    <p:set>
                                      <p:cBhvr>
                                        <p:cTn id="45" dur="1" fill="hold">
                                          <p:stCondLst>
                                            <p:cond delay="0"/>
                                          </p:stCondLst>
                                        </p:cTn>
                                        <p:tgtEl>
                                          <p:spTgt spid="14"/>
                                        </p:tgtEl>
                                        <p:attrNameLst>
                                          <p:attrName>style.visibility</p:attrName>
                                        </p:attrNameLst>
                                      </p:cBhvr>
                                      <p:to>
                                        <p:strVal val="visible"/>
                                      </p:to>
                                    </p:set>
                                  </p:childTnLst>
                                </p:cTn>
                              </p:par>
                              <p:par>
                                <p:cTn id="46" presetID="1" presetClass="entr" presetSubtype="0" fill="hold" grpId="0" nodeType="withEffect">
                                  <p:stCondLst>
                                    <p:cond delay="0"/>
                                  </p:stCondLst>
                                  <p:childTnLst>
                                    <p:set>
                                      <p:cBhvr>
                                        <p:cTn id="47" dur="1" fill="hold">
                                          <p:stCondLst>
                                            <p:cond delay="0"/>
                                          </p:stCondLst>
                                        </p:cTn>
                                        <p:tgtEl>
                                          <p:spTgt spid="15"/>
                                        </p:tgtEl>
                                        <p:attrNameLst>
                                          <p:attrName>style.visibility</p:attrName>
                                        </p:attrNameLst>
                                      </p:cBhvr>
                                      <p:to>
                                        <p:strVal val="visible"/>
                                      </p:to>
                                    </p:set>
                                  </p:childTnLst>
                                </p:cTn>
                              </p:par>
                              <p:par>
                                <p:cTn id="48" presetID="1" presetClass="entr" presetSubtype="0" fill="hold" grpId="0" nodeType="withEffect">
                                  <p:stCondLst>
                                    <p:cond delay="0"/>
                                  </p:stCondLst>
                                  <p:childTnLst>
                                    <p:set>
                                      <p:cBhvr>
                                        <p:cTn id="49" dur="1" fill="hold">
                                          <p:stCondLst>
                                            <p:cond delay="0"/>
                                          </p:stCondLst>
                                        </p:cTn>
                                        <p:tgtEl>
                                          <p:spTgt spid="19"/>
                                        </p:tgtEl>
                                        <p:attrNameLst>
                                          <p:attrName>style.visibility</p:attrName>
                                        </p:attrNameLst>
                                      </p:cBhvr>
                                      <p:to>
                                        <p:strVal val="visible"/>
                                      </p:to>
                                    </p:set>
                                  </p:childTnLst>
                                </p:cTn>
                              </p:par>
                              <p:par>
                                <p:cTn id="50" presetID="1" presetClass="entr" presetSubtype="0" fill="hold" grpId="0" nodeType="withEffect">
                                  <p:stCondLst>
                                    <p:cond delay="0"/>
                                  </p:stCondLst>
                                  <p:childTnLst>
                                    <p:set>
                                      <p:cBhvr>
                                        <p:cTn id="51" dur="1" fill="hold">
                                          <p:stCondLst>
                                            <p:cond delay="0"/>
                                          </p:stCondLst>
                                        </p:cTn>
                                        <p:tgtEl>
                                          <p:spTgt spid="20"/>
                                        </p:tgtEl>
                                        <p:attrNameLst>
                                          <p:attrName>style.visibility</p:attrName>
                                        </p:attrNameLst>
                                      </p:cBhvr>
                                      <p:to>
                                        <p:strVal val="visible"/>
                                      </p:to>
                                    </p:set>
                                  </p:childTnLst>
                                </p:cTn>
                              </p:par>
                              <p:par>
                                <p:cTn id="52" presetID="1" presetClass="entr" presetSubtype="0" fill="hold" grpId="0" nodeType="withEffect">
                                  <p:stCondLst>
                                    <p:cond delay="0"/>
                                  </p:stCondLst>
                                  <p:childTnLst>
                                    <p:set>
                                      <p:cBhvr>
                                        <p:cTn id="53" dur="1" fill="hold">
                                          <p:stCondLst>
                                            <p:cond delay="0"/>
                                          </p:stCondLst>
                                        </p:cTn>
                                        <p:tgtEl>
                                          <p:spTgt spid="21"/>
                                        </p:tgtEl>
                                        <p:attrNameLst>
                                          <p:attrName>style.visibility</p:attrName>
                                        </p:attrNameLst>
                                      </p:cBhvr>
                                      <p:to>
                                        <p:strVal val="visible"/>
                                      </p:to>
                                    </p:set>
                                  </p:childTnLst>
                                </p:cTn>
                              </p:par>
                              <p:par>
                                <p:cTn id="54" presetID="1" presetClass="entr" presetSubtype="0" fill="hold" grpId="0" nodeType="withEffect">
                                  <p:stCondLst>
                                    <p:cond delay="0"/>
                                  </p:stCondLst>
                                  <p:childTnLst>
                                    <p:set>
                                      <p:cBhvr>
                                        <p:cTn id="55" dur="1" fill="hold">
                                          <p:stCondLst>
                                            <p:cond delay="0"/>
                                          </p:stCondLst>
                                        </p:cTn>
                                        <p:tgtEl>
                                          <p:spTgt spid="22"/>
                                        </p:tgtEl>
                                        <p:attrNameLst>
                                          <p:attrName>style.visibility</p:attrName>
                                        </p:attrNameLst>
                                      </p:cBhvr>
                                      <p:to>
                                        <p:strVal val="visible"/>
                                      </p:to>
                                    </p:set>
                                  </p:childTnLst>
                                </p:cTn>
                              </p:par>
                              <p:par>
                                <p:cTn id="56" presetID="1" presetClass="entr" presetSubtype="0" fill="hold" grpId="0" nodeType="withEffect">
                                  <p:stCondLst>
                                    <p:cond delay="0"/>
                                  </p:stCondLst>
                                  <p:childTnLst>
                                    <p:set>
                                      <p:cBhvr>
                                        <p:cTn id="57" dur="1" fill="hold">
                                          <p:stCondLst>
                                            <p:cond delay="0"/>
                                          </p:stCondLst>
                                        </p:cTn>
                                        <p:tgtEl>
                                          <p:spTgt spid="23"/>
                                        </p:tgtEl>
                                        <p:attrNameLst>
                                          <p:attrName>style.visibility</p:attrName>
                                        </p:attrNameLst>
                                      </p:cBhvr>
                                      <p:to>
                                        <p:strVal val="visible"/>
                                      </p:to>
                                    </p:set>
                                  </p:childTnLst>
                                </p:cTn>
                              </p:par>
                              <p:par>
                                <p:cTn id="58" presetID="1" presetClass="entr" presetSubtype="0" fill="hold" grpId="0" nodeType="withEffect">
                                  <p:stCondLst>
                                    <p:cond delay="0"/>
                                  </p:stCondLst>
                                  <p:childTnLst>
                                    <p:set>
                                      <p:cBhvr>
                                        <p:cTn id="59" dur="1" fill="hold">
                                          <p:stCondLst>
                                            <p:cond delay="0"/>
                                          </p:stCondLst>
                                        </p:cTn>
                                        <p:tgtEl>
                                          <p:spTgt spid="24"/>
                                        </p:tgtEl>
                                        <p:attrNameLst>
                                          <p:attrName>style.visibility</p:attrName>
                                        </p:attrNameLst>
                                      </p:cBhvr>
                                      <p:to>
                                        <p:strVal val="visible"/>
                                      </p:to>
                                    </p:set>
                                  </p:childTnLst>
                                </p:cTn>
                              </p:par>
                              <p:par>
                                <p:cTn id="60" presetID="1" presetClass="entr" presetSubtype="0" fill="hold" grpId="0" nodeType="withEffect">
                                  <p:stCondLst>
                                    <p:cond delay="0"/>
                                  </p:stCondLst>
                                  <p:childTnLst>
                                    <p:set>
                                      <p:cBhvr>
                                        <p:cTn id="61"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seq concurrent="1" nextAc="seek">
              <p:cTn id="62" restart="whenNotActive" fill="hold" evtFilter="cancelBubble" nodeType="interactiveSeq">
                <p:stCondLst>
                  <p:cond evt="onClick" delay="0">
                    <p:tgtEl>
                      <p:spTgt spid="26"/>
                    </p:tgtEl>
                  </p:cond>
                </p:stCondLst>
                <p:endSync evt="end" delay="0">
                  <p:rtn val="all"/>
                </p:endSync>
                <p:childTnLst>
                  <p:par>
                    <p:cTn id="63" fill="hold">
                      <p:stCondLst>
                        <p:cond delay="0"/>
                      </p:stCondLst>
                      <p:childTnLst>
                        <p:par>
                          <p:cTn id="64" fill="hold">
                            <p:stCondLst>
                              <p:cond delay="0"/>
                            </p:stCondLst>
                            <p:childTnLst>
                              <p:par>
                                <p:cTn id="65" presetID="10" presetClass="exit" presetSubtype="0" fill="hold" grpId="0" nodeType="clickEffect">
                                  <p:stCondLst>
                                    <p:cond delay="0"/>
                                  </p:stCondLst>
                                  <p:childTnLst>
                                    <p:animEffect transition="out" filter="fade">
                                      <p:cBhvr>
                                        <p:cTn id="66" dur="500"/>
                                        <p:tgtEl>
                                          <p:spTgt spid="26"/>
                                        </p:tgtEl>
                                      </p:cBhvr>
                                    </p:animEffect>
                                    <p:set>
                                      <p:cBhvr>
                                        <p:cTn id="67" dur="1" fill="hold">
                                          <p:stCondLst>
                                            <p:cond delay="499"/>
                                          </p:stCondLst>
                                        </p:cTn>
                                        <p:tgtEl>
                                          <p:spTgt spid="26"/>
                                        </p:tgtEl>
                                        <p:attrNameLst>
                                          <p:attrName>style.visibility</p:attrName>
                                        </p:attrNameLst>
                                      </p:cBhvr>
                                      <p:to>
                                        <p:strVal val="hidden"/>
                                      </p:to>
                                    </p:set>
                                  </p:childTnLst>
                                </p:cTn>
                              </p:par>
                            </p:childTnLst>
                          </p:cTn>
                        </p:par>
                      </p:childTnLst>
                    </p:cTn>
                  </p:par>
                </p:childTnLst>
              </p:cTn>
              <p:nextCondLst>
                <p:cond evt="onClick" delay="0">
                  <p:tgtEl>
                    <p:spTgt spid="26"/>
                  </p:tgtEl>
                </p:cond>
              </p:nextCondLst>
            </p:seq>
            <p:seq concurrent="1" nextAc="seek">
              <p:cTn id="68" restart="whenNotActive" fill="hold" evtFilter="cancelBubble" nodeType="interactiveSeq">
                <p:stCondLst>
                  <p:cond evt="onClick" delay="0">
                    <p:tgtEl>
                      <p:spTgt spid="27"/>
                    </p:tgtEl>
                  </p:cond>
                </p:stCondLst>
                <p:endSync evt="end" delay="0">
                  <p:rtn val="all"/>
                </p:endSync>
                <p:childTnLst>
                  <p:par>
                    <p:cTn id="69" fill="hold">
                      <p:stCondLst>
                        <p:cond delay="0"/>
                      </p:stCondLst>
                      <p:childTnLst>
                        <p:par>
                          <p:cTn id="70" fill="hold">
                            <p:stCondLst>
                              <p:cond delay="0"/>
                            </p:stCondLst>
                            <p:childTnLst>
                              <p:par>
                                <p:cTn id="71" presetID="10" presetClass="exit" presetSubtype="0" fill="hold" grpId="0" nodeType="clickEffect">
                                  <p:stCondLst>
                                    <p:cond delay="0"/>
                                  </p:stCondLst>
                                  <p:childTnLst>
                                    <p:animEffect transition="out" filter="fade">
                                      <p:cBhvr>
                                        <p:cTn id="72" dur="500"/>
                                        <p:tgtEl>
                                          <p:spTgt spid="27"/>
                                        </p:tgtEl>
                                      </p:cBhvr>
                                    </p:animEffect>
                                    <p:set>
                                      <p:cBhvr>
                                        <p:cTn id="73" dur="1" fill="hold">
                                          <p:stCondLst>
                                            <p:cond delay="499"/>
                                          </p:stCondLst>
                                        </p:cTn>
                                        <p:tgtEl>
                                          <p:spTgt spid="27"/>
                                        </p:tgtEl>
                                        <p:attrNameLst>
                                          <p:attrName>style.visibility</p:attrName>
                                        </p:attrNameLst>
                                      </p:cBhvr>
                                      <p:to>
                                        <p:strVal val="hidden"/>
                                      </p:to>
                                    </p:set>
                                  </p:childTnLst>
                                </p:cTn>
                              </p:par>
                            </p:childTnLst>
                          </p:cTn>
                        </p:par>
                      </p:childTnLst>
                    </p:cTn>
                  </p:par>
                </p:childTnLst>
              </p:cTn>
              <p:nextCondLst>
                <p:cond evt="onClick" delay="0">
                  <p:tgtEl>
                    <p:spTgt spid="27"/>
                  </p:tgtEl>
                </p:cond>
              </p:nextCondLst>
            </p:seq>
          </p:childTnLst>
        </p:cTn>
      </p:par>
    </p:tnLst>
    <p:bldLst>
      <p:bldP spid="6" grpId="0" animBg="1"/>
      <p:bldP spid="7" grpId="0" animBg="1"/>
      <p:bldP spid="8" grpId="0" animBg="1"/>
      <p:bldP spid="9" grpId="0"/>
      <p:bldP spid="10" grpId="0"/>
      <p:bldP spid="11" grpId="0"/>
      <p:bldP spid="12" grpId="0"/>
      <p:bldP spid="13" grpId="0"/>
      <p:bldP spid="14" grpId="0"/>
      <p:bldP spid="15" grpId="0"/>
      <p:bldP spid="18" grpId="0"/>
      <p:bldP spid="19" grpId="0"/>
      <p:bldP spid="20" grpId="0"/>
      <p:bldP spid="21" grpId="0"/>
      <p:bldP spid="22" grpId="0"/>
      <p:bldP spid="23" grpId="0"/>
      <p:bldP spid="24" grpId="0"/>
      <p:bldP spid="25" grpId="0"/>
      <p:bldP spid="26" grpId="0" animBg="1"/>
      <p:bldP spid="26" grpId="1" animBg="1"/>
      <p:bldP spid="27" grpId="0" animBg="1"/>
      <p:bldP spid="27" grpId="1" animBg="1"/>
      <p:bldP spid="28" grpId="0" animBg="1"/>
      <p:bldP spid="29" grpId="0"/>
      <p:bldP spid="30"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0"/>
            <a:ext cx="9143074" cy="599127"/>
            <a:chOff x="0" y="13335"/>
            <a:chExt cx="9144218" cy="599127"/>
          </a:xfrm>
        </p:grpSpPr>
        <p:sp>
          <p:nvSpPr>
            <p:cNvPr id="3" name="TextBox 32"/>
            <p:cNvSpPr txBox="1"/>
            <p:nvPr/>
          </p:nvSpPr>
          <p:spPr>
            <a:xfrm>
              <a:off x="0" y="13335"/>
              <a:ext cx="9144000" cy="599127"/>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wrap="square" lIns="324000" rtlCol="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3200" dirty="0"/>
                <a:t>More Examples</a:t>
              </a:r>
            </a:p>
          </p:txBody>
        </p:sp>
        <p:cxnSp>
          <p:nvCxnSpPr>
            <p:cNvPr id="4" name="Straight Connector 3"/>
            <p:cNvCxnSpPr/>
            <p:nvPr/>
          </p:nvCxnSpPr>
          <p:spPr>
            <a:xfrm>
              <a:off x="218" y="601079"/>
              <a:ext cx="9144000" cy="0"/>
            </a:xfrm>
            <a:prstGeom prst="line">
              <a:avLst/>
            </a:prstGeom>
            <a:effectLst/>
          </p:spPr>
          <p:style>
            <a:lnRef idx="3">
              <a:schemeClr val="accent3"/>
            </a:lnRef>
            <a:fillRef idx="0">
              <a:schemeClr val="accent3"/>
            </a:fillRef>
            <a:effectRef idx="2">
              <a:schemeClr val="accent3"/>
            </a:effectRef>
            <a:fontRef idx="minor">
              <a:schemeClr val="tx1"/>
            </a:fontRef>
          </p:style>
        </p:cxnSp>
      </p:grpSp>
      <mc:AlternateContent xmlns:mc="http://schemas.openxmlformats.org/markup-compatibility/2006" xmlns:a14="http://schemas.microsoft.com/office/drawing/2010/main">
        <mc:Choice Requires="a14">
          <p:sp>
            <p:nvSpPr>
              <p:cNvPr id="5" name="TextBox 4"/>
              <p:cNvSpPr txBox="1"/>
              <p:nvPr/>
            </p:nvSpPr>
            <p:spPr>
              <a:xfrm>
                <a:off x="323528" y="857506"/>
                <a:ext cx="3960440" cy="108286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3200" b="0" i="1" smtClean="0">
                          <a:latin typeface="Cambria Math" panose="02040503050406030204" pitchFamily="18" charset="0"/>
                        </a:rPr>
                        <m:t>672</m:t>
                      </m:r>
                      <m:r>
                        <a:rPr lang="en-GB" sz="3200" i="1" smtClean="0">
                          <a:latin typeface="Cambria Math" panose="02040503050406030204" pitchFamily="18" charset="0"/>
                        </a:rPr>
                        <m:t>=</m:t>
                      </m:r>
                      <m:sSup>
                        <m:sSupPr>
                          <m:ctrlPr>
                            <a:rPr lang="en-GB" sz="3200" i="1">
                              <a:latin typeface="Cambria Math" panose="02040503050406030204" pitchFamily="18" charset="0"/>
                            </a:rPr>
                          </m:ctrlPr>
                        </m:sSupPr>
                        <m:e>
                          <m:r>
                            <a:rPr lang="en-GB" sz="3200" i="1">
                              <a:latin typeface="Cambria Math" panose="02040503050406030204" pitchFamily="18" charset="0"/>
                            </a:rPr>
                            <m:t>2</m:t>
                          </m:r>
                        </m:e>
                        <m:sup>
                          <m:r>
                            <a:rPr lang="en-GB" sz="3200" i="1">
                              <a:latin typeface="Cambria Math" panose="02040503050406030204" pitchFamily="18" charset="0"/>
                            </a:rPr>
                            <m:t>5</m:t>
                          </m:r>
                        </m:sup>
                      </m:sSup>
                      <m:r>
                        <a:rPr lang="en-GB" sz="3200" i="1">
                          <a:latin typeface="Cambria Math" panose="02040503050406030204" pitchFamily="18" charset="0"/>
                        </a:rPr>
                        <m:t>×</m:t>
                      </m:r>
                      <m:sSup>
                        <m:sSupPr>
                          <m:ctrlPr>
                            <a:rPr lang="en-GB" sz="3200" b="0" i="1" smtClean="0">
                              <a:latin typeface="Cambria Math" panose="02040503050406030204" pitchFamily="18" charset="0"/>
                            </a:rPr>
                          </m:ctrlPr>
                        </m:sSupPr>
                        <m:e>
                          <m:r>
                            <a:rPr lang="en-GB" sz="3200" b="0" i="1" smtClean="0">
                              <a:latin typeface="Cambria Math" panose="02040503050406030204" pitchFamily="18" charset="0"/>
                            </a:rPr>
                            <m:t>3</m:t>
                          </m:r>
                        </m:e>
                        <m:sup>
                          <m:r>
                            <a:rPr lang="en-GB" sz="3200" b="0" i="1" smtClean="0">
                              <a:latin typeface="Cambria Math" panose="02040503050406030204" pitchFamily="18" charset="0"/>
                            </a:rPr>
                            <m:t>2</m:t>
                          </m:r>
                        </m:sup>
                      </m:sSup>
                      <m:r>
                        <a:rPr lang="en-GB" sz="3200" i="1">
                          <a:latin typeface="Cambria Math" panose="02040503050406030204" pitchFamily="18" charset="0"/>
                        </a:rPr>
                        <m:t>×7</m:t>
                      </m:r>
                    </m:oMath>
                    <m:oMath xmlns:m="http://schemas.openxmlformats.org/officeDocument/2006/math">
                      <m:r>
                        <a:rPr lang="en-GB" sz="3200" b="0" i="1" smtClean="0">
                          <a:latin typeface="Cambria Math" panose="02040503050406030204" pitchFamily="18" charset="0"/>
                        </a:rPr>
                        <m:t>72  =</m:t>
                      </m:r>
                      <m:sSup>
                        <m:sSupPr>
                          <m:ctrlPr>
                            <a:rPr lang="en-GB" sz="3200" b="0" i="1" smtClean="0">
                              <a:latin typeface="Cambria Math" panose="02040503050406030204" pitchFamily="18" charset="0"/>
                            </a:rPr>
                          </m:ctrlPr>
                        </m:sSupPr>
                        <m:e>
                          <m:r>
                            <a:rPr lang="en-GB" sz="3200" b="0" i="1" smtClean="0">
                              <a:latin typeface="Cambria Math" panose="02040503050406030204" pitchFamily="18" charset="0"/>
                            </a:rPr>
                            <m:t>2</m:t>
                          </m:r>
                        </m:e>
                        <m:sup>
                          <m:r>
                            <a:rPr lang="en-GB" sz="3200" b="0" i="1" smtClean="0">
                              <a:latin typeface="Cambria Math" panose="02040503050406030204" pitchFamily="18" charset="0"/>
                            </a:rPr>
                            <m:t>3</m:t>
                          </m:r>
                        </m:sup>
                      </m:sSup>
                      <m:r>
                        <a:rPr lang="en-GB" sz="3200" b="0" i="1" smtClean="0">
                          <a:latin typeface="Cambria Math" panose="02040503050406030204" pitchFamily="18" charset="0"/>
                        </a:rPr>
                        <m:t>×</m:t>
                      </m:r>
                      <m:sSup>
                        <m:sSupPr>
                          <m:ctrlPr>
                            <a:rPr lang="en-GB" sz="3200" b="0" i="1" smtClean="0">
                              <a:latin typeface="Cambria Math" panose="02040503050406030204" pitchFamily="18" charset="0"/>
                            </a:rPr>
                          </m:ctrlPr>
                        </m:sSupPr>
                        <m:e>
                          <m:r>
                            <a:rPr lang="en-GB" sz="3200" b="0" i="1" smtClean="0">
                              <a:latin typeface="Cambria Math" panose="02040503050406030204" pitchFamily="18" charset="0"/>
                            </a:rPr>
                            <m:t>3</m:t>
                          </m:r>
                        </m:e>
                        <m:sup>
                          <m:r>
                            <a:rPr lang="en-GB" sz="3200" b="0" i="1" smtClean="0">
                              <a:latin typeface="Cambria Math" panose="02040503050406030204" pitchFamily="18" charset="0"/>
                            </a:rPr>
                            <m:t>2</m:t>
                          </m:r>
                        </m:sup>
                      </m:sSup>
                    </m:oMath>
                  </m:oMathPara>
                </a14:m>
                <a:endParaRPr lang="en-GB" sz="3200" dirty="0"/>
              </a:p>
            </p:txBody>
          </p:sp>
        </mc:Choice>
        <mc:Fallback xmlns="">
          <p:sp>
            <p:nvSpPr>
              <p:cNvPr id="5" name="TextBox 4"/>
              <p:cNvSpPr txBox="1">
                <a:spLocks noRot="1" noChangeAspect="1" noMove="1" noResize="1" noEditPoints="1" noAdjustHandles="1" noChangeArrowheads="1" noChangeShapeType="1" noTextEdit="1"/>
              </p:cNvSpPr>
              <p:nvPr/>
            </p:nvSpPr>
            <p:spPr>
              <a:xfrm>
                <a:off x="323528" y="857506"/>
                <a:ext cx="3960440" cy="1082861"/>
              </a:xfrm>
              <a:prstGeom prst="rect">
                <a:avLst/>
              </a:prstGeom>
              <a:blipFill rotWithShape="0">
                <a:blip r:embed="rId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0" name="TextBox 9"/>
              <p:cNvSpPr txBox="1"/>
              <p:nvPr/>
            </p:nvSpPr>
            <p:spPr>
              <a:xfrm>
                <a:off x="323528" y="2462549"/>
                <a:ext cx="4049353" cy="2699778"/>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2400" b="1" i="1" smtClean="0">
                          <a:latin typeface="Cambria Math" panose="02040503050406030204" pitchFamily="18" charset="0"/>
                        </a:rPr>
                        <m:t>𝑳𝑪𝑴</m:t>
                      </m:r>
                      <m:d>
                        <m:dPr>
                          <m:ctrlPr>
                            <a:rPr lang="en-GB" sz="2400" b="1" i="1" smtClean="0">
                              <a:latin typeface="Cambria Math" panose="02040503050406030204" pitchFamily="18" charset="0"/>
                            </a:rPr>
                          </m:ctrlPr>
                        </m:dPr>
                        <m:e>
                          <m:r>
                            <a:rPr lang="en-GB" sz="2400" b="1" i="1" smtClean="0">
                              <a:latin typeface="Cambria Math" panose="02040503050406030204" pitchFamily="18" charset="0"/>
                            </a:rPr>
                            <m:t>𝟔𝟕𝟐</m:t>
                          </m:r>
                          <m:r>
                            <a:rPr lang="en-GB" sz="2400" b="1" i="1" smtClean="0">
                              <a:latin typeface="Cambria Math" panose="02040503050406030204" pitchFamily="18" charset="0"/>
                            </a:rPr>
                            <m:t>,</m:t>
                          </m:r>
                          <m:r>
                            <a:rPr lang="en-GB" sz="2400" b="1" i="1" smtClean="0">
                              <a:latin typeface="Cambria Math" panose="02040503050406030204" pitchFamily="18" charset="0"/>
                            </a:rPr>
                            <m:t>𝟕𝟐</m:t>
                          </m:r>
                        </m:e>
                      </m:d>
                    </m:oMath>
                    <m:oMath xmlns:m="http://schemas.openxmlformats.org/officeDocument/2006/math">
                      <m:r>
                        <a:rPr lang="en-GB" sz="2400" b="1" i="1" smtClean="0">
                          <a:latin typeface="Cambria Math" panose="02040503050406030204" pitchFamily="18" charset="0"/>
                        </a:rPr>
                        <m:t>=</m:t>
                      </m:r>
                      <m:sSup>
                        <m:sSupPr>
                          <m:ctrlPr>
                            <a:rPr lang="en-GB" sz="2400" b="1" i="1" smtClean="0">
                              <a:latin typeface="Cambria Math" panose="02040503050406030204" pitchFamily="18" charset="0"/>
                            </a:rPr>
                          </m:ctrlPr>
                        </m:sSupPr>
                        <m:e>
                          <m:r>
                            <a:rPr lang="en-GB" sz="2400" b="1" i="1" smtClean="0">
                              <a:latin typeface="Cambria Math" panose="02040503050406030204" pitchFamily="18" charset="0"/>
                            </a:rPr>
                            <m:t>𝟐</m:t>
                          </m:r>
                        </m:e>
                        <m:sup>
                          <m:r>
                            <a:rPr lang="en-GB" sz="2400" b="1" i="1" smtClean="0">
                              <a:latin typeface="Cambria Math" panose="02040503050406030204" pitchFamily="18" charset="0"/>
                            </a:rPr>
                            <m:t>𝟓</m:t>
                          </m:r>
                        </m:sup>
                      </m:sSup>
                      <m:r>
                        <a:rPr lang="en-GB" sz="2400" b="1" i="1" smtClean="0">
                          <a:latin typeface="Cambria Math" panose="02040503050406030204" pitchFamily="18" charset="0"/>
                        </a:rPr>
                        <m:t>×</m:t>
                      </m:r>
                      <m:sSup>
                        <m:sSupPr>
                          <m:ctrlPr>
                            <a:rPr lang="en-GB" sz="2400" b="1" i="1" smtClean="0">
                              <a:latin typeface="Cambria Math" panose="02040503050406030204" pitchFamily="18" charset="0"/>
                            </a:rPr>
                          </m:ctrlPr>
                        </m:sSupPr>
                        <m:e>
                          <m:r>
                            <a:rPr lang="en-GB" sz="2400" b="1" i="1" smtClean="0">
                              <a:latin typeface="Cambria Math" panose="02040503050406030204" pitchFamily="18" charset="0"/>
                            </a:rPr>
                            <m:t>𝟑</m:t>
                          </m:r>
                        </m:e>
                        <m:sup>
                          <m:r>
                            <a:rPr lang="en-GB" sz="2400" b="1" i="1" smtClean="0">
                              <a:latin typeface="Cambria Math" panose="02040503050406030204" pitchFamily="18" charset="0"/>
                            </a:rPr>
                            <m:t>𝟐</m:t>
                          </m:r>
                        </m:sup>
                      </m:sSup>
                      <m:r>
                        <a:rPr lang="en-GB" sz="2400" b="1" i="1" smtClean="0">
                          <a:latin typeface="Cambria Math" panose="02040503050406030204" pitchFamily="18" charset="0"/>
                        </a:rPr>
                        <m:t>×</m:t>
                      </m:r>
                      <m:r>
                        <a:rPr lang="en-GB" sz="2400" b="1" i="1" smtClean="0">
                          <a:latin typeface="Cambria Math" panose="02040503050406030204" pitchFamily="18" charset="0"/>
                        </a:rPr>
                        <m:t>𝟕</m:t>
                      </m:r>
                      <m:r>
                        <a:rPr lang="en-GB" sz="2400" b="1" i="1" smtClean="0">
                          <a:latin typeface="Cambria Math" panose="02040503050406030204" pitchFamily="18" charset="0"/>
                        </a:rPr>
                        <m:t>=</m:t>
                      </m:r>
                      <m:r>
                        <a:rPr lang="en-GB" sz="2400" b="1" i="1" smtClean="0">
                          <a:latin typeface="Cambria Math" panose="02040503050406030204" pitchFamily="18" charset="0"/>
                        </a:rPr>
                        <m:t>𝟐𝟎𝟏𝟔</m:t>
                      </m:r>
                    </m:oMath>
                    <m:oMath xmlns:m="http://schemas.openxmlformats.org/officeDocument/2006/math">
                      <m:r>
                        <a:rPr lang="en-GB" sz="2400" b="1" i="1" smtClean="0">
                          <a:latin typeface="Cambria Math" panose="02040503050406030204" pitchFamily="18" charset="0"/>
                        </a:rPr>
                        <m:t>𝑯𝑪𝑭</m:t>
                      </m:r>
                      <m:d>
                        <m:dPr>
                          <m:ctrlPr>
                            <a:rPr lang="en-GB" sz="2400" b="1" i="1" smtClean="0">
                              <a:latin typeface="Cambria Math" panose="02040503050406030204" pitchFamily="18" charset="0"/>
                            </a:rPr>
                          </m:ctrlPr>
                        </m:dPr>
                        <m:e>
                          <m:r>
                            <a:rPr lang="en-GB" sz="2400" b="1" i="1" smtClean="0">
                              <a:latin typeface="Cambria Math" panose="02040503050406030204" pitchFamily="18" charset="0"/>
                            </a:rPr>
                            <m:t>𝟔𝟕𝟐</m:t>
                          </m:r>
                          <m:r>
                            <a:rPr lang="en-GB" sz="2400" b="1" i="1" smtClean="0">
                              <a:latin typeface="Cambria Math" panose="02040503050406030204" pitchFamily="18" charset="0"/>
                            </a:rPr>
                            <m:t>,</m:t>
                          </m:r>
                          <m:r>
                            <a:rPr lang="en-GB" sz="2400" b="1" i="1" smtClean="0">
                              <a:latin typeface="Cambria Math" panose="02040503050406030204" pitchFamily="18" charset="0"/>
                            </a:rPr>
                            <m:t>𝟕𝟐</m:t>
                          </m:r>
                        </m:e>
                      </m:d>
                    </m:oMath>
                    <m:oMath xmlns:m="http://schemas.openxmlformats.org/officeDocument/2006/math">
                      <m:r>
                        <a:rPr lang="en-GB" sz="2400" b="1" i="1" smtClean="0">
                          <a:latin typeface="Cambria Math" panose="02040503050406030204" pitchFamily="18" charset="0"/>
                        </a:rPr>
                        <m:t>=</m:t>
                      </m:r>
                      <m:sSup>
                        <m:sSupPr>
                          <m:ctrlPr>
                            <a:rPr lang="en-GB" sz="2400" b="1" i="1" smtClean="0">
                              <a:latin typeface="Cambria Math" panose="02040503050406030204" pitchFamily="18" charset="0"/>
                            </a:rPr>
                          </m:ctrlPr>
                        </m:sSupPr>
                        <m:e>
                          <m:r>
                            <a:rPr lang="en-GB" sz="2400" b="1" i="1" smtClean="0">
                              <a:latin typeface="Cambria Math" panose="02040503050406030204" pitchFamily="18" charset="0"/>
                            </a:rPr>
                            <m:t>𝟐</m:t>
                          </m:r>
                        </m:e>
                        <m:sup>
                          <m:r>
                            <a:rPr lang="en-GB" sz="2400" b="1" i="1" smtClean="0">
                              <a:latin typeface="Cambria Math" panose="02040503050406030204" pitchFamily="18" charset="0"/>
                            </a:rPr>
                            <m:t>𝟑</m:t>
                          </m:r>
                        </m:sup>
                      </m:sSup>
                      <m:r>
                        <a:rPr lang="en-GB" sz="2400" b="1" i="1" smtClean="0">
                          <a:latin typeface="Cambria Math" panose="02040503050406030204" pitchFamily="18" charset="0"/>
                        </a:rPr>
                        <m:t>×</m:t>
                      </m:r>
                      <m:r>
                        <a:rPr lang="en-GB" sz="2400" b="1" i="1" smtClean="0">
                          <a:latin typeface="Cambria Math" panose="02040503050406030204" pitchFamily="18" charset="0"/>
                        </a:rPr>
                        <m:t>𝟑</m:t>
                      </m:r>
                      <m:r>
                        <a:rPr lang="en-GB" sz="2400" b="1" i="1" smtClean="0">
                          <a:latin typeface="Cambria Math" panose="02040503050406030204" pitchFamily="18" charset="0"/>
                        </a:rPr>
                        <m:t>=</m:t>
                      </m:r>
                      <m:r>
                        <a:rPr lang="en-GB" sz="2400" b="1" i="1" smtClean="0">
                          <a:latin typeface="Cambria Math" panose="02040503050406030204" pitchFamily="18" charset="0"/>
                        </a:rPr>
                        <m:t>𝟐𝟒</m:t>
                      </m:r>
                    </m:oMath>
                  </m:oMathPara>
                </a14:m>
                <a:endParaRPr lang="en-GB" sz="2400" b="1" dirty="0"/>
              </a:p>
              <a:p>
                <a:endParaRPr lang="en-GB" sz="2400" b="1" dirty="0"/>
              </a:p>
              <a:p>
                <a:r>
                  <a:rPr lang="en-GB" sz="2400" b="1" dirty="0"/>
                  <a:t>(note that if there’s a ‘draw’, both win and both lose)</a:t>
                </a:r>
              </a:p>
            </p:txBody>
          </p:sp>
        </mc:Choice>
        <mc:Fallback xmlns="">
          <p:sp>
            <p:nvSpPr>
              <p:cNvPr id="10" name="TextBox 9"/>
              <p:cNvSpPr txBox="1">
                <a:spLocks noRot="1" noChangeAspect="1" noMove="1" noResize="1" noEditPoints="1" noAdjustHandles="1" noChangeArrowheads="1" noChangeShapeType="1" noTextEdit="1"/>
              </p:cNvSpPr>
              <p:nvPr/>
            </p:nvSpPr>
            <p:spPr>
              <a:xfrm>
                <a:off x="323528" y="2462549"/>
                <a:ext cx="4049353" cy="2699778"/>
              </a:xfrm>
              <a:prstGeom prst="rect">
                <a:avLst/>
              </a:prstGeom>
              <a:blipFill rotWithShape="0">
                <a:blip r:embed="rId3"/>
                <a:stretch>
                  <a:fillRect l="-2259" b="-4063"/>
                </a:stretch>
              </a:blipFill>
            </p:spPr>
            <p:txBody>
              <a:bodyPr/>
              <a:lstStyle/>
              <a:p>
                <a:r>
                  <a:rPr lang="en-GB">
                    <a:noFill/>
                  </a:rPr>
                  <a:t> </a:t>
                </a:r>
              </a:p>
            </p:txBody>
          </p:sp>
        </mc:Fallback>
      </mc:AlternateContent>
      <p:sp>
        <p:nvSpPr>
          <p:cNvPr id="23" name="Rectangle 22"/>
          <p:cNvSpPr/>
          <p:nvPr/>
        </p:nvSpPr>
        <p:spPr>
          <a:xfrm>
            <a:off x="298938" y="2176975"/>
            <a:ext cx="4098532" cy="3757239"/>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cxnSp>
        <p:nvCxnSpPr>
          <p:cNvPr id="25" name="Straight Connector 24"/>
          <p:cNvCxnSpPr/>
          <p:nvPr/>
        </p:nvCxnSpPr>
        <p:spPr>
          <a:xfrm>
            <a:off x="4716016" y="857506"/>
            <a:ext cx="0" cy="5451814"/>
          </a:xfrm>
          <a:prstGeom prst="line">
            <a:avLst/>
          </a:prstGeom>
        </p:spPr>
        <p:style>
          <a:lnRef idx="1">
            <a:schemeClr val="dk1"/>
          </a:lnRef>
          <a:fillRef idx="0">
            <a:schemeClr val="dk1"/>
          </a:fillRef>
          <a:effectRef idx="0">
            <a:schemeClr val="dk1"/>
          </a:effectRef>
          <a:fontRef idx="minor">
            <a:schemeClr val="tx1"/>
          </a:fontRef>
        </p:style>
      </p:cxnSp>
      <mc:AlternateContent xmlns:mc="http://schemas.openxmlformats.org/markup-compatibility/2006" xmlns:a14="http://schemas.microsoft.com/office/drawing/2010/main">
        <mc:Choice Requires="a14">
          <p:sp>
            <p:nvSpPr>
              <p:cNvPr id="27" name="TextBox 26"/>
              <p:cNvSpPr txBox="1"/>
              <p:nvPr/>
            </p:nvSpPr>
            <p:spPr>
              <a:xfrm>
                <a:off x="4860032" y="857506"/>
                <a:ext cx="3960440" cy="107580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3200" b="0" i="1" smtClean="0">
                          <a:latin typeface="Cambria Math" panose="02040503050406030204" pitchFamily="18" charset="0"/>
                        </a:rPr>
                        <m:t>588</m:t>
                      </m:r>
                      <m:r>
                        <a:rPr lang="en-GB" sz="3200" i="1" smtClean="0">
                          <a:latin typeface="Cambria Math" panose="02040503050406030204" pitchFamily="18" charset="0"/>
                        </a:rPr>
                        <m:t>=</m:t>
                      </m:r>
                      <m:sSup>
                        <m:sSupPr>
                          <m:ctrlPr>
                            <a:rPr lang="en-GB" sz="3200" b="0" i="1" smtClean="0">
                              <a:latin typeface="Cambria Math" panose="02040503050406030204" pitchFamily="18" charset="0"/>
                            </a:rPr>
                          </m:ctrlPr>
                        </m:sSupPr>
                        <m:e>
                          <m:r>
                            <a:rPr lang="en-GB" sz="3200" i="1" smtClean="0">
                              <a:latin typeface="Cambria Math" panose="02040503050406030204" pitchFamily="18" charset="0"/>
                            </a:rPr>
                            <m:t>2</m:t>
                          </m:r>
                        </m:e>
                        <m:sup>
                          <m:r>
                            <a:rPr lang="en-GB" sz="3200" b="0" i="1" smtClean="0">
                              <a:latin typeface="Cambria Math" panose="02040503050406030204" pitchFamily="18" charset="0"/>
                            </a:rPr>
                            <m:t>2</m:t>
                          </m:r>
                        </m:sup>
                      </m:sSup>
                      <m:r>
                        <a:rPr lang="en-GB" sz="3200" b="0" i="1" smtClean="0">
                          <a:latin typeface="Cambria Math" panose="02040503050406030204" pitchFamily="18" charset="0"/>
                        </a:rPr>
                        <m:t>×3×</m:t>
                      </m:r>
                      <m:sSup>
                        <m:sSupPr>
                          <m:ctrlPr>
                            <a:rPr lang="en-GB" sz="3200" b="0" i="1" smtClean="0">
                              <a:latin typeface="Cambria Math" panose="02040503050406030204" pitchFamily="18" charset="0"/>
                            </a:rPr>
                          </m:ctrlPr>
                        </m:sSupPr>
                        <m:e>
                          <m:r>
                            <a:rPr lang="en-GB" sz="3200" b="0" i="1" smtClean="0">
                              <a:latin typeface="Cambria Math" panose="02040503050406030204" pitchFamily="18" charset="0"/>
                            </a:rPr>
                            <m:t>7</m:t>
                          </m:r>
                        </m:e>
                        <m:sup>
                          <m:r>
                            <a:rPr lang="en-GB" sz="3200" b="0" i="1" smtClean="0">
                              <a:latin typeface="Cambria Math" panose="02040503050406030204" pitchFamily="18" charset="0"/>
                            </a:rPr>
                            <m:t>2</m:t>
                          </m:r>
                        </m:sup>
                      </m:sSup>
                      <m:r>
                        <a:rPr lang="en-GB" sz="3200" b="0" i="1" smtClean="0">
                          <a:latin typeface="Cambria Math" panose="02040503050406030204" pitchFamily="18" charset="0"/>
                        </a:rPr>
                        <m:t>  </m:t>
                      </m:r>
                    </m:oMath>
                    <m:oMath xmlns:m="http://schemas.openxmlformats.org/officeDocument/2006/math">
                      <m:r>
                        <a:rPr lang="en-GB" sz="3200" b="0" i="1" smtClean="0">
                          <a:latin typeface="Cambria Math" panose="02040503050406030204" pitchFamily="18" charset="0"/>
                        </a:rPr>
                        <m:t>1232=</m:t>
                      </m:r>
                      <m:sSup>
                        <m:sSupPr>
                          <m:ctrlPr>
                            <a:rPr lang="en-GB" sz="3200" b="0" i="1" smtClean="0">
                              <a:latin typeface="Cambria Math" panose="02040503050406030204" pitchFamily="18" charset="0"/>
                            </a:rPr>
                          </m:ctrlPr>
                        </m:sSupPr>
                        <m:e>
                          <m:r>
                            <a:rPr lang="en-GB" sz="3200" b="0" i="1" smtClean="0">
                              <a:latin typeface="Cambria Math" panose="02040503050406030204" pitchFamily="18" charset="0"/>
                            </a:rPr>
                            <m:t>2</m:t>
                          </m:r>
                        </m:e>
                        <m:sup>
                          <m:r>
                            <a:rPr lang="en-GB" sz="3200" b="0" i="1" smtClean="0">
                              <a:latin typeface="Cambria Math" panose="02040503050406030204" pitchFamily="18" charset="0"/>
                            </a:rPr>
                            <m:t>4</m:t>
                          </m:r>
                        </m:sup>
                      </m:sSup>
                      <m:r>
                        <a:rPr lang="en-GB" sz="3200" b="0" i="1" smtClean="0">
                          <a:latin typeface="Cambria Math" panose="02040503050406030204" pitchFamily="18" charset="0"/>
                        </a:rPr>
                        <m:t>×7×11</m:t>
                      </m:r>
                    </m:oMath>
                  </m:oMathPara>
                </a14:m>
                <a:endParaRPr lang="en-GB" sz="3200" dirty="0"/>
              </a:p>
            </p:txBody>
          </p:sp>
        </mc:Choice>
        <mc:Fallback xmlns="">
          <p:sp>
            <p:nvSpPr>
              <p:cNvPr id="27" name="TextBox 26"/>
              <p:cNvSpPr txBox="1">
                <a:spLocks noRot="1" noChangeAspect="1" noMove="1" noResize="1" noEditPoints="1" noAdjustHandles="1" noChangeArrowheads="1" noChangeShapeType="1" noTextEdit="1"/>
              </p:cNvSpPr>
              <p:nvPr/>
            </p:nvSpPr>
            <p:spPr>
              <a:xfrm>
                <a:off x="4860032" y="857506"/>
                <a:ext cx="3960440" cy="1075807"/>
              </a:xfrm>
              <a:prstGeom prst="rect">
                <a:avLst/>
              </a:prstGeom>
              <a:blipFill rotWithShape="0">
                <a:blip r:embed="rId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8" name="TextBox 27"/>
              <p:cNvSpPr txBox="1"/>
              <p:nvPr/>
            </p:nvSpPr>
            <p:spPr>
              <a:xfrm>
                <a:off x="4860032" y="2462549"/>
                <a:ext cx="4282824" cy="3079305"/>
              </a:xfrm>
              <a:prstGeom prst="rect">
                <a:avLst/>
              </a:prstGeom>
              <a:noFill/>
            </p:spPr>
            <p:txBody>
              <a:bodyPr wrap="square" rtlCol="0">
                <a:spAutoFit/>
              </a:bodyPr>
              <a:lstStyle/>
              <a:p>
                <a:r>
                  <a:rPr lang="en-GB" sz="2400" b="1" dirty="0">
                    <a:latin typeface="+mj-lt"/>
                  </a:rPr>
                  <a:t>Line numbers up:</a:t>
                </a:r>
              </a:p>
              <a:p>
                <a:pPr/>
                <a14:m>
                  <m:oMathPara xmlns:m="http://schemas.openxmlformats.org/officeDocument/2006/math">
                    <m:oMathParaPr>
                      <m:jc m:val="centerGroup"/>
                    </m:oMathParaPr>
                    <m:oMath xmlns:m="http://schemas.openxmlformats.org/officeDocument/2006/math">
                      <m:r>
                        <a:rPr lang="en-GB" sz="2400" b="1" i="1" smtClean="0">
                          <a:latin typeface="Cambria Math" panose="02040503050406030204" pitchFamily="18" charset="0"/>
                        </a:rPr>
                        <m:t>𝟓𝟖𝟖</m:t>
                      </m:r>
                      <m:r>
                        <a:rPr lang="en-GB" sz="2400" b="1" i="1" smtClean="0">
                          <a:latin typeface="Cambria Math" panose="02040503050406030204" pitchFamily="18" charset="0"/>
                        </a:rPr>
                        <m:t>  =</m:t>
                      </m:r>
                      <m:sSup>
                        <m:sSupPr>
                          <m:ctrlPr>
                            <a:rPr lang="en-GB" sz="2400" b="1" i="1" smtClean="0">
                              <a:latin typeface="Cambria Math" panose="02040503050406030204" pitchFamily="18" charset="0"/>
                            </a:rPr>
                          </m:ctrlPr>
                        </m:sSupPr>
                        <m:e>
                          <m:r>
                            <a:rPr lang="en-GB" sz="2400" b="1" i="1" smtClean="0">
                              <a:latin typeface="Cambria Math" panose="02040503050406030204" pitchFamily="18" charset="0"/>
                            </a:rPr>
                            <m:t>𝟐</m:t>
                          </m:r>
                        </m:e>
                        <m:sup>
                          <m:r>
                            <a:rPr lang="en-GB" sz="2400" b="1" i="1" smtClean="0">
                              <a:latin typeface="Cambria Math" panose="02040503050406030204" pitchFamily="18" charset="0"/>
                            </a:rPr>
                            <m:t>𝟐</m:t>
                          </m:r>
                        </m:sup>
                      </m:sSup>
                      <m:r>
                        <a:rPr lang="en-GB" sz="2400" b="1" i="1" smtClean="0">
                          <a:latin typeface="Cambria Math" panose="02040503050406030204" pitchFamily="18" charset="0"/>
                        </a:rPr>
                        <m:t>×</m:t>
                      </m:r>
                      <m:r>
                        <a:rPr lang="en-GB" sz="2400" b="1" i="1" smtClean="0">
                          <a:latin typeface="Cambria Math" panose="02040503050406030204" pitchFamily="18" charset="0"/>
                        </a:rPr>
                        <m:t>𝟑</m:t>
                      </m:r>
                      <m:r>
                        <a:rPr lang="en-GB" sz="2400" b="1" i="1" smtClean="0">
                          <a:latin typeface="Cambria Math" panose="02040503050406030204" pitchFamily="18" charset="0"/>
                        </a:rPr>
                        <m:t>×</m:t>
                      </m:r>
                      <m:sSup>
                        <m:sSupPr>
                          <m:ctrlPr>
                            <a:rPr lang="en-GB" sz="2400" b="1" i="1" smtClean="0">
                              <a:latin typeface="Cambria Math" panose="02040503050406030204" pitchFamily="18" charset="0"/>
                            </a:rPr>
                          </m:ctrlPr>
                        </m:sSupPr>
                        <m:e>
                          <m:r>
                            <a:rPr lang="en-GB" sz="2400" b="1" i="1" smtClean="0">
                              <a:latin typeface="Cambria Math" panose="02040503050406030204" pitchFamily="18" charset="0"/>
                            </a:rPr>
                            <m:t>𝟕</m:t>
                          </m:r>
                        </m:e>
                        <m:sup>
                          <m:r>
                            <a:rPr lang="en-GB" sz="2400" b="1" i="1" smtClean="0">
                              <a:latin typeface="Cambria Math" panose="02040503050406030204" pitchFamily="18" charset="0"/>
                            </a:rPr>
                            <m:t>𝟐</m:t>
                          </m:r>
                        </m:sup>
                      </m:sSup>
                    </m:oMath>
                    <m:oMath xmlns:m="http://schemas.openxmlformats.org/officeDocument/2006/math">
                      <m:r>
                        <a:rPr lang="en-GB" sz="2400" b="1" i="1" smtClean="0">
                          <a:latin typeface="Cambria Math" panose="02040503050406030204" pitchFamily="18" charset="0"/>
                        </a:rPr>
                        <m:t>𝟏𝟐𝟑𝟐</m:t>
                      </m:r>
                      <m:r>
                        <a:rPr lang="en-GB" sz="2400" b="1" i="1" smtClean="0">
                          <a:latin typeface="Cambria Math" panose="02040503050406030204" pitchFamily="18" charset="0"/>
                        </a:rPr>
                        <m:t>=</m:t>
                      </m:r>
                      <m:sSup>
                        <m:sSupPr>
                          <m:ctrlPr>
                            <a:rPr lang="en-GB" sz="2400" b="1" i="1" smtClean="0">
                              <a:latin typeface="Cambria Math" panose="02040503050406030204" pitchFamily="18" charset="0"/>
                            </a:rPr>
                          </m:ctrlPr>
                        </m:sSupPr>
                        <m:e>
                          <m:r>
                            <a:rPr lang="en-GB" sz="2400" b="1" i="1" smtClean="0">
                              <a:latin typeface="Cambria Math" panose="02040503050406030204" pitchFamily="18" charset="0"/>
                            </a:rPr>
                            <m:t>𝟐</m:t>
                          </m:r>
                        </m:e>
                        <m:sup>
                          <m:r>
                            <a:rPr lang="en-GB" sz="2400" b="1" i="1" smtClean="0">
                              <a:latin typeface="Cambria Math" panose="02040503050406030204" pitchFamily="18" charset="0"/>
                            </a:rPr>
                            <m:t>𝟒</m:t>
                          </m:r>
                        </m:sup>
                      </m:sSup>
                      <m:r>
                        <a:rPr lang="en-GB" sz="2400" b="1" i="1" smtClean="0">
                          <a:latin typeface="Cambria Math" panose="02040503050406030204" pitchFamily="18" charset="0"/>
                        </a:rPr>
                        <m:t>       ×</m:t>
                      </m:r>
                      <m:r>
                        <a:rPr lang="en-GB" sz="2400" b="1" i="1" smtClean="0">
                          <a:latin typeface="Cambria Math" panose="02040503050406030204" pitchFamily="18" charset="0"/>
                        </a:rPr>
                        <m:t>𝟕</m:t>
                      </m:r>
                      <m:r>
                        <a:rPr lang="en-GB" sz="2400" b="1" i="1" smtClean="0">
                          <a:latin typeface="Cambria Math" panose="02040503050406030204" pitchFamily="18" charset="0"/>
                        </a:rPr>
                        <m:t>×</m:t>
                      </m:r>
                      <m:r>
                        <a:rPr lang="en-GB" sz="2400" b="1" i="1" smtClean="0">
                          <a:latin typeface="Cambria Math" panose="02040503050406030204" pitchFamily="18" charset="0"/>
                        </a:rPr>
                        <m:t>𝟏𝟏</m:t>
                      </m:r>
                    </m:oMath>
                  </m:oMathPara>
                </a14:m>
                <a:endParaRPr lang="en-GB" sz="2400" b="1" i="1" dirty="0">
                  <a:latin typeface="Cambria Math" panose="02040503050406030204" pitchFamily="18" charset="0"/>
                </a:endParaRPr>
              </a:p>
              <a:p>
                <a:endParaRPr lang="en-GB" sz="2400" b="1" i="1" dirty="0">
                  <a:latin typeface="Cambria Math" panose="02040503050406030204" pitchFamily="18" charset="0"/>
                </a:endParaRPr>
              </a:p>
              <a:p>
                <a:pPr/>
                <a14:m>
                  <m:oMathPara xmlns:m="http://schemas.openxmlformats.org/officeDocument/2006/math">
                    <m:oMathParaPr>
                      <m:jc m:val="centerGroup"/>
                    </m:oMathParaPr>
                    <m:oMath xmlns:m="http://schemas.openxmlformats.org/officeDocument/2006/math">
                      <m:r>
                        <a:rPr lang="en-GB" sz="2400" b="1" i="1" smtClean="0">
                          <a:latin typeface="Cambria Math" panose="02040503050406030204" pitchFamily="18" charset="0"/>
                        </a:rPr>
                        <m:t>𝑳𝑪𝑴</m:t>
                      </m:r>
                      <m:d>
                        <m:dPr>
                          <m:ctrlPr>
                            <a:rPr lang="en-GB" sz="2400" b="1" i="1" smtClean="0">
                              <a:latin typeface="Cambria Math" panose="02040503050406030204" pitchFamily="18" charset="0"/>
                            </a:rPr>
                          </m:ctrlPr>
                        </m:dPr>
                        <m:e>
                          <m:r>
                            <a:rPr lang="en-GB" sz="2400" b="1" i="1" smtClean="0">
                              <a:latin typeface="Cambria Math" panose="02040503050406030204" pitchFamily="18" charset="0"/>
                            </a:rPr>
                            <m:t>𝟓𝟖𝟖</m:t>
                          </m:r>
                          <m:r>
                            <a:rPr lang="en-GB" sz="2400" b="1" i="1" smtClean="0">
                              <a:latin typeface="Cambria Math" panose="02040503050406030204" pitchFamily="18" charset="0"/>
                            </a:rPr>
                            <m:t>,</m:t>
                          </m:r>
                          <m:r>
                            <a:rPr lang="en-GB" sz="2400" b="1" i="1" smtClean="0">
                              <a:latin typeface="Cambria Math" panose="02040503050406030204" pitchFamily="18" charset="0"/>
                            </a:rPr>
                            <m:t>𝟏𝟐𝟑𝟐</m:t>
                          </m:r>
                        </m:e>
                      </m:d>
                    </m:oMath>
                    <m:oMath xmlns:m="http://schemas.openxmlformats.org/officeDocument/2006/math">
                      <m:r>
                        <a:rPr lang="en-GB" sz="2400" b="1" i="1" smtClean="0">
                          <a:latin typeface="Cambria Math" panose="02040503050406030204" pitchFamily="18" charset="0"/>
                        </a:rPr>
                        <m:t>=</m:t>
                      </m:r>
                      <m:sSup>
                        <m:sSupPr>
                          <m:ctrlPr>
                            <a:rPr lang="en-GB" sz="2400" b="1" i="1" smtClean="0">
                              <a:latin typeface="Cambria Math" panose="02040503050406030204" pitchFamily="18" charset="0"/>
                            </a:rPr>
                          </m:ctrlPr>
                        </m:sSupPr>
                        <m:e>
                          <m:r>
                            <a:rPr lang="en-GB" sz="2400" b="1" i="1" smtClean="0">
                              <a:latin typeface="Cambria Math" panose="02040503050406030204" pitchFamily="18" charset="0"/>
                            </a:rPr>
                            <m:t>𝟐</m:t>
                          </m:r>
                        </m:e>
                        <m:sup>
                          <m:r>
                            <a:rPr lang="en-GB" sz="2400" b="1" i="1" smtClean="0">
                              <a:latin typeface="Cambria Math" panose="02040503050406030204" pitchFamily="18" charset="0"/>
                            </a:rPr>
                            <m:t>𝟒</m:t>
                          </m:r>
                        </m:sup>
                      </m:sSup>
                      <m:r>
                        <a:rPr lang="en-GB" sz="2400" b="1" i="1" smtClean="0">
                          <a:latin typeface="Cambria Math" panose="02040503050406030204" pitchFamily="18" charset="0"/>
                        </a:rPr>
                        <m:t>×</m:t>
                      </m:r>
                      <m:r>
                        <a:rPr lang="en-GB" sz="2400" b="1" i="1" smtClean="0">
                          <a:latin typeface="Cambria Math" panose="02040503050406030204" pitchFamily="18" charset="0"/>
                        </a:rPr>
                        <m:t>𝟑</m:t>
                      </m:r>
                      <m:r>
                        <a:rPr lang="en-GB" sz="2400" b="1" i="1" smtClean="0">
                          <a:latin typeface="Cambria Math" panose="02040503050406030204" pitchFamily="18" charset="0"/>
                        </a:rPr>
                        <m:t>×</m:t>
                      </m:r>
                      <m:sSup>
                        <m:sSupPr>
                          <m:ctrlPr>
                            <a:rPr lang="en-GB" sz="2400" b="1" i="1" smtClean="0">
                              <a:latin typeface="Cambria Math" panose="02040503050406030204" pitchFamily="18" charset="0"/>
                            </a:rPr>
                          </m:ctrlPr>
                        </m:sSupPr>
                        <m:e>
                          <m:r>
                            <a:rPr lang="en-GB" sz="2400" b="1" i="1" smtClean="0">
                              <a:latin typeface="Cambria Math" panose="02040503050406030204" pitchFamily="18" charset="0"/>
                            </a:rPr>
                            <m:t>𝟕</m:t>
                          </m:r>
                        </m:e>
                        <m:sup>
                          <m:r>
                            <a:rPr lang="en-GB" sz="2400" b="1" i="1" smtClean="0">
                              <a:latin typeface="Cambria Math" panose="02040503050406030204" pitchFamily="18" charset="0"/>
                            </a:rPr>
                            <m:t>𝟐</m:t>
                          </m:r>
                        </m:sup>
                      </m:sSup>
                      <m:r>
                        <a:rPr lang="en-GB" sz="2400" b="1" i="1" smtClean="0">
                          <a:latin typeface="Cambria Math" panose="02040503050406030204" pitchFamily="18" charset="0"/>
                        </a:rPr>
                        <m:t>×</m:t>
                      </m:r>
                      <m:r>
                        <a:rPr lang="en-GB" sz="2400" b="1" i="1" smtClean="0">
                          <a:latin typeface="Cambria Math" panose="02040503050406030204" pitchFamily="18" charset="0"/>
                        </a:rPr>
                        <m:t>𝟏𝟏</m:t>
                      </m:r>
                      <m:r>
                        <a:rPr lang="en-GB" sz="2400" b="1" i="1" smtClean="0">
                          <a:latin typeface="Cambria Math" panose="02040503050406030204" pitchFamily="18" charset="0"/>
                        </a:rPr>
                        <m:t>=</m:t>
                      </m:r>
                      <m:r>
                        <a:rPr lang="en-GB" sz="2400" b="1" i="1" smtClean="0">
                          <a:latin typeface="Cambria Math" panose="02040503050406030204" pitchFamily="18" charset="0"/>
                        </a:rPr>
                        <m:t>𝟐𝟓𝟖𝟕𝟐</m:t>
                      </m:r>
                    </m:oMath>
                    <m:oMath xmlns:m="http://schemas.openxmlformats.org/officeDocument/2006/math">
                      <m:r>
                        <a:rPr lang="en-GB" sz="2400" b="1" i="1" smtClean="0">
                          <a:latin typeface="Cambria Math" panose="02040503050406030204" pitchFamily="18" charset="0"/>
                        </a:rPr>
                        <m:t>𝑯𝑪𝑭</m:t>
                      </m:r>
                      <m:d>
                        <m:dPr>
                          <m:ctrlPr>
                            <a:rPr lang="en-GB" sz="2400" b="1" i="1" smtClean="0">
                              <a:latin typeface="Cambria Math" panose="02040503050406030204" pitchFamily="18" charset="0"/>
                            </a:rPr>
                          </m:ctrlPr>
                        </m:dPr>
                        <m:e>
                          <m:r>
                            <a:rPr lang="en-GB" sz="2400" b="1" i="1" smtClean="0">
                              <a:latin typeface="Cambria Math" panose="02040503050406030204" pitchFamily="18" charset="0"/>
                            </a:rPr>
                            <m:t>𝟓𝟖𝟖</m:t>
                          </m:r>
                          <m:r>
                            <a:rPr lang="en-GB" sz="2400" b="1" i="1" smtClean="0">
                              <a:latin typeface="Cambria Math" panose="02040503050406030204" pitchFamily="18" charset="0"/>
                            </a:rPr>
                            <m:t>,</m:t>
                          </m:r>
                          <m:r>
                            <a:rPr lang="en-GB" sz="2400" b="1" i="1" smtClean="0">
                              <a:latin typeface="Cambria Math" panose="02040503050406030204" pitchFamily="18" charset="0"/>
                            </a:rPr>
                            <m:t>𝟏𝟐𝟑𝟐</m:t>
                          </m:r>
                        </m:e>
                      </m:d>
                    </m:oMath>
                    <m:oMath xmlns:m="http://schemas.openxmlformats.org/officeDocument/2006/math">
                      <m:r>
                        <a:rPr lang="en-GB" sz="2400" b="1" i="1" smtClean="0">
                          <a:latin typeface="Cambria Math" panose="02040503050406030204" pitchFamily="18" charset="0"/>
                        </a:rPr>
                        <m:t>=</m:t>
                      </m:r>
                      <m:sSup>
                        <m:sSupPr>
                          <m:ctrlPr>
                            <a:rPr lang="en-GB" sz="2400" b="1" i="1" smtClean="0">
                              <a:latin typeface="Cambria Math" panose="02040503050406030204" pitchFamily="18" charset="0"/>
                            </a:rPr>
                          </m:ctrlPr>
                        </m:sSupPr>
                        <m:e>
                          <m:r>
                            <a:rPr lang="en-GB" sz="2400" b="1" i="1" smtClean="0">
                              <a:latin typeface="Cambria Math" panose="02040503050406030204" pitchFamily="18" charset="0"/>
                            </a:rPr>
                            <m:t>𝟐</m:t>
                          </m:r>
                        </m:e>
                        <m:sup>
                          <m:r>
                            <a:rPr lang="en-GB" sz="2400" b="1" i="1" smtClean="0">
                              <a:latin typeface="Cambria Math" panose="02040503050406030204" pitchFamily="18" charset="0"/>
                            </a:rPr>
                            <m:t>𝟐</m:t>
                          </m:r>
                        </m:sup>
                      </m:sSup>
                      <m:r>
                        <a:rPr lang="en-GB" sz="2400" b="1" i="1" smtClean="0">
                          <a:latin typeface="Cambria Math" panose="02040503050406030204" pitchFamily="18" charset="0"/>
                        </a:rPr>
                        <m:t>×</m:t>
                      </m:r>
                      <m:r>
                        <a:rPr lang="en-GB" sz="2400" b="1" i="1" smtClean="0">
                          <a:latin typeface="Cambria Math" panose="02040503050406030204" pitchFamily="18" charset="0"/>
                        </a:rPr>
                        <m:t>𝟕</m:t>
                      </m:r>
                      <m:r>
                        <a:rPr lang="en-GB" sz="2400" b="1" i="1" smtClean="0">
                          <a:latin typeface="Cambria Math" panose="02040503050406030204" pitchFamily="18" charset="0"/>
                        </a:rPr>
                        <m:t>=</m:t>
                      </m:r>
                      <m:r>
                        <a:rPr lang="en-GB" sz="2400" b="1" i="1" smtClean="0">
                          <a:latin typeface="Cambria Math" panose="02040503050406030204" pitchFamily="18" charset="0"/>
                        </a:rPr>
                        <m:t>𝟐𝟖</m:t>
                      </m:r>
                    </m:oMath>
                  </m:oMathPara>
                </a14:m>
                <a:endParaRPr lang="en-GB" sz="2400" b="1" dirty="0"/>
              </a:p>
            </p:txBody>
          </p:sp>
        </mc:Choice>
        <mc:Fallback xmlns="">
          <p:sp>
            <p:nvSpPr>
              <p:cNvPr id="28" name="TextBox 27"/>
              <p:cNvSpPr txBox="1">
                <a:spLocks noRot="1" noChangeAspect="1" noMove="1" noResize="1" noEditPoints="1" noAdjustHandles="1" noChangeArrowheads="1" noChangeShapeType="1" noTextEdit="1"/>
              </p:cNvSpPr>
              <p:nvPr/>
            </p:nvSpPr>
            <p:spPr>
              <a:xfrm>
                <a:off x="4860032" y="2462549"/>
                <a:ext cx="4282824" cy="3079305"/>
              </a:xfrm>
              <a:prstGeom prst="rect">
                <a:avLst/>
              </a:prstGeom>
              <a:blipFill rotWithShape="0">
                <a:blip r:embed="rId5"/>
                <a:stretch>
                  <a:fillRect l="-2134" t="-1584"/>
                </a:stretch>
              </a:blipFill>
            </p:spPr>
            <p:txBody>
              <a:bodyPr/>
              <a:lstStyle/>
              <a:p>
                <a:r>
                  <a:rPr lang="en-GB">
                    <a:noFill/>
                  </a:rPr>
                  <a:t> </a:t>
                </a:r>
              </a:p>
            </p:txBody>
          </p:sp>
        </mc:Fallback>
      </mc:AlternateContent>
      <p:sp>
        <p:nvSpPr>
          <p:cNvPr id="29" name="Rectangle 28"/>
          <p:cNvSpPr/>
          <p:nvPr/>
        </p:nvSpPr>
        <p:spPr>
          <a:xfrm>
            <a:off x="4952178" y="2171454"/>
            <a:ext cx="4098532" cy="3757239"/>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Tree>
    <p:extLst>
      <p:ext uri="{BB962C8B-B14F-4D97-AF65-F5344CB8AC3E}">
        <p14:creationId xmlns:p14="http://schemas.microsoft.com/office/powerpoint/2010/main" val="78034053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3"/>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23"/>
                                        </p:tgtEl>
                                      </p:cBhvr>
                                    </p:animEffect>
                                    <p:set>
                                      <p:cBhvr>
                                        <p:cTn id="7" dur="1" fill="hold">
                                          <p:stCondLst>
                                            <p:cond delay="499"/>
                                          </p:stCondLst>
                                        </p:cTn>
                                        <p:tgtEl>
                                          <p:spTgt spid="23"/>
                                        </p:tgtEl>
                                        <p:attrNameLst>
                                          <p:attrName>style.visibility</p:attrName>
                                        </p:attrNameLst>
                                      </p:cBhvr>
                                      <p:to>
                                        <p:strVal val="hidden"/>
                                      </p:to>
                                    </p:set>
                                  </p:childTnLst>
                                </p:cTn>
                              </p:par>
                            </p:childTnLst>
                          </p:cTn>
                        </p:par>
                      </p:childTnLst>
                    </p:cTn>
                  </p:par>
                </p:childTnLst>
              </p:cTn>
              <p:nextCondLst>
                <p:cond evt="onClick" delay="0">
                  <p:tgtEl>
                    <p:spTgt spid="23"/>
                  </p:tgtEl>
                </p:cond>
              </p:nextCondLst>
            </p:seq>
            <p:seq concurrent="1" nextAc="seek">
              <p:cTn id="8" restart="whenNotActive" fill="hold" evtFilter="cancelBubble" nodeType="interactiveSeq">
                <p:stCondLst>
                  <p:cond evt="onClick" delay="0">
                    <p:tgtEl>
                      <p:spTgt spid="29"/>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grpId="0" nodeType="clickEffect">
                                  <p:stCondLst>
                                    <p:cond delay="0"/>
                                  </p:stCondLst>
                                  <p:childTnLst>
                                    <p:animEffect transition="out" filter="fade">
                                      <p:cBhvr>
                                        <p:cTn id="12" dur="500"/>
                                        <p:tgtEl>
                                          <p:spTgt spid="29"/>
                                        </p:tgtEl>
                                      </p:cBhvr>
                                    </p:animEffect>
                                    <p:set>
                                      <p:cBhvr>
                                        <p:cTn id="13" dur="1" fill="hold">
                                          <p:stCondLst>
                                            <p:cond delay="499"/>
                                          </p:stCondLst>
                                        </p:cTn>
                                        <p:tgtEl>
                                          <p:spTgt spid="29"/>
                                        </p:tgtEl>
                                        <p:attrNameLst>
                                          <p:attrName>style.visibility</p:attrName>
                                        </p:attrNameLst>
                                      </p:cBhvr>
                                      <p:to>
                                        <p:strVal val="hidden"/>
                                      </p:to>
                                    </p:set>
                                  </p:childTnLst>
                                </p:cTn>
                              </p:par>
                            </p:childTnLst>
                          </p:cTn>
                        </p:par>
                      </p:childTnLst>
                    </p:cTn>
                  </p:par>
                </p:childTnLst>
              </p:cTn>
              <p:nextCondLst>
                <p:cond evt="onClick" delay="0">
                  <p:tgtEl>
                    <p:spTgt spid="29"/>
                  </p:tgtEl>
                </p:cond>
              </p:nextCondLst>
            </p:seq>
          </p:childTnLst>
        </p:cTn>
      </p:par>
    </p:tnLst>
    <p:bldLst>
      <p:bldP spid="23" grpId="0" animBg="1"/>
      <p:bldP spid="2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0"/>
            <a:ext cx="9143074" cy="599127"/>
            <a:chOff x="0" y="13335"/>
            <a:chExt cx="9144218" cy="599127"/>
          </a:xfrm>
        </p:grpSpPr>
        <p:sp>
          <p:nvSpPr>
            <p:cNvPr id="3" name="TextBox 32"/>
            <p:cNvSpPr txBox="1"/>
            <p:nvPr/>
          </p:nvSpPr>
          <p:spPr>
            <a:xfrm>
              <a:off x="0" y="13335"/>
              <a:ext cx="9144000" cy="599127"/>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wrap="square" lIns="324000" rtlCol="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3200" dirty="0"/>
                <a:t>For Teacher Use:</a:t>
              </a:r>
            </a:p>
          </p:txBody>
        </p:sp>
        <p:cxnSp>
          <p:nvCxnSpPr>
            <p:cNvPr id="4" name="Straight Connector 3"/>
            <p:cNvCxnSpPr/>
            <p:nvPr/>
          </p:nvCxnSpPr>
          <p:spPr>
            <a:xfrm>
              <a:off x="218" y="601079"/>
              <a:ext cx="9144000" cy="0"/>
            </a:xfrm>
            <a:prstGeom prst="line">
              <a:avLst/>
            </a:prstGeom>
            <a:effectLst/>
          </p:spPr>
          <p:style>
            <a:lnRef idx="3">
              <a:schemeClr val="accent3"/>
            </a:lnRef>
            <a:fillRef idx="0">
              <a:schemeClr val="accent3"/>
            </a:fillRef>
            <a:effectRef idx="2">
              <a:schemeClr val="accent3"/>
            </a:effectRef>
            <a:fontRef idx="minor">
              <a:schemeClr val="tx1"/>
            </a:fontRef>
          </p:style>
        </p:cxnSp>
      </p:grpSp>
      <p:sp>
        <p:nvSpPr>
          <p:cNvPr id="5" name="TextBox 4"/>
          <p:cNvSpPr txBox="1"/>
          <p:nvPr/>
        </p:nvSpPr>
        <p:spPr>
          <a:xfrm>
            <a:off x="395536" y="980728"/>
            <a:ext cx="8064896" cy="2308324"/>
          </a:xfrm>
          <a:prstGeom prst="rect">
            <a:avLst/>
          </a:prstGeom>
          <a:noFill/>
        </p:spPr>
        <p:txBody>
          <a:bodyPr wrap="square" rtlCol="0">
            <a:spAutoFit/>
          </a:bodyPr>
          <a:lstStyle/>
          <a:p>
            <a:r>
              <a:rPr lang="en-GB" dirty="0"/>
              <a:t>Recommended lesson structure:</a:t>
            </a:r>
          </a:p>
          <a:p>
            <a:endParaRPr lang="en-GB" dirty="0"/>
          </a:p>
          <a:p>
            <a:r>
              <a:rPr lang="en-GB" b="1" dirty="0"/>
              <a:t>Lesson 1</a:t>
            </a:r>
            <a:r>
              <a:rPr lang="en-GB" dirty="0"/>
              <a:t>: Introduction to Number Theory/Sums of </a:t>
            </a:r>
            <a:r>
              <a:rPr lang="en-GB" dirty="0" err="1"/>
              <a:t>primes+squares</a:t>
            </a:r>
            <a:r>
              <a:rPr lang="en-GB" dirty="0"/>
              <a:t> problems.</a:t>
            </a:r>
          </a:p>
          <a:p>
            <a:r>
              <a:rPr lang="en-GB" b="1" dirty="0"/>
              <a:t>Lesson 2</a:t>
            </a:r>
            <a:r>
              <a:rPr lang="en-GB" dirty="0"/>
              <a:t>: Prime Factorisation</a:t>
            </a:r>
          </a:p>
          <a:p>
            <a:r>
              <a:rPr lang="en-GB" b="1" dirty="0"/>
              <a:t>Lesson 3</a:t>
            </a:r>
            <a:r>
              <a:rPr lang="en-GB" dirty="0"/>
              <a:t>: LCM/HCF</a:t>
            </a:r>
          </a:p>
          <a:p>
            <a:r>
              <a:rPr lang="en-GB" b="1" dirty="0"/>
              <a:t>Lesson 4: </a:t>
            </a:r>
            <a:r>
              <a:rPr lang="en-GB" dirty="0"/>
              <a:t>Uses of Prime Factorisations</a:t>
            </a:r>
          </a:p>
          <a:p>
            <a:r>
              <a:rPr lang="en-GB" b="1" dirty="0"/>
              <a:t>Lesson 5+6</a:t>
            </a:r>
            <a:r>
              <a:rPr lang="en-GB" dirty="0"/>
              <a:t>: Divisibility Rules</a:t>
            </a:r>
          </a:p>
          <a:p>
            <a:r>
              <a:rPr lang="en-GB" b="1" dirty="0"/>
              <a:t>Extension</a:t>
            </a:r>
            <a:r>
              <a:rPr lang="en-GB" dirty="0"/>
              <a:t>: Divisibility of Terms/Within Equations</a:t>
            </a:r>
          </a:p>
        </p:txBody>
      </p:sp>
      <p:sp>
        <p:nvSpPr>
          <p:cNvPr id="6" name="Rectangle 5">
            <a:hlinkClick r:id="rId2" action="ppaction://hlinksldjump"/>
          </p:cNvPr>
          <p:cNvSpPr/>
          <p:nvPr/>
        </p:nvSpPr>
        <p:spPr>
          <a:xfrm>
            <a:off x="7956376" y="1556792"/>
            <a:ext cx="792088" cy="288032"/>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dirty="0"/>
              <a:t>Go &gt;</a:t>
            </a:r>
          </a:p>
        </p:txBody>
      </p:sp>
      <p:sp>
        <p:nvSpPr>
          <p:cNvPr id="7" name="Rectangle 6">
            <a:hlinkClick r:id="rId3" action="ppaction://hlinksldjump"/>
          </p:cNvPr>
          <p:cNvSpPr/>
          <p:nvPr/>
        </p:nvSpPr>
        <p:spPr>
          <a:xfrm>
            <a:off x="7956376" y="1838814"/>
            <a:ext cx="792088" cy="232357"/>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dirty="0"/>
              <a:t>Go &gt;</a:t>
            </a:r>
          </a:p>
        </p:txBody>
      </p:sp>
      <p:sp>
        <p:nvSpPr>
          <p:cNvPr id="8" name="Rectangle 7">
            <a:hlinkClick r:id="rId4" action="ppaction://hlinksldjump"/>
          </p:cNvPr>
          <p:cNvSpPr/>
          <p:nvPr/>
        </p:nvSpPr>
        <p:spPr>
          <a:xfrm>
            <a:off x="7956376" y="2071171"/>
            <a:ext cx="792088" cy="282022"/>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dirty="0"/>
              <a:t>Go &gt;</a:t>
            </a:r>
          </a:p>
        </p:txBody>
      </p:sp>
      <p:cxnSp>
        <p:nvCxnSpPr>
          <p:cNvPr id="10" name="Straight Connector 9"/>
          <p:cNvCxnSpPr/>
          <p:nvPr/>
        </p:nvCxnSpPr>
        <p:spPr>
          <a:xfrm>
            <a:off x="3347864" y="1954992"/>
            <a:ext cx="4392488" cy="0"/>
          </a:xfrm>
          <a:prstGeom prst="line">
            <a:avLst/>
          </a:prstGeom>
        </p:spPr>
        <p:style>
          <a:lnRef idx="1">
            <a:schemeClr val="dk1"/>
          </a:lnRef>
          <a:fillRef idx="0">
            <a:schemeClr val="dk1"/>
          </a:fillRef>
          <a:effectRef idx="0">
            <a:schemeClr val="dk1"/>
          </a:effectRef>
          <a:fontRef idx="minor">
            <a:schemeClr val="tx1"/>
          </a:fontRef>
        </p:style>
      </p:cxnSp>
      <p:cxnSp>
        <p:nvCxnSpPr>
          <p:cNvPr id="11" name="Straight Connector 10"/>
          <p:cNvCxnSpPr/>
          <p:nvPr/>
        </p:nvCxnSpPr>
        <p:spPr>
          <a:xfrm>
            <a:off x="2483768" y="2253451"/>
            <a:ext cx="5256584" cy="0"/>
          </a:xfrm>
          <a:prstGeom prst="line">
            <a:avLst/>
          </a:prstGeom>
        </p:spPr>
        <p:style>
          <a:lnRef idx="1">
            <a:schemeClr val="dk1"/>
          </a:lnRef>
          <a:fillRef idx="0">
            <a:schemeClr val="dk1"/>
          </a:fillRef>
          <a:effectRef idx="0">
            <a:schemeClr val="dk1"/>
          </a:effectRef>
          <a:fontRef idx="minor">
            <a:schemeClr val="tx1"/>
          </a:fontRef>
        </p:style>
      </p:cxnSp>
      <p:sp>
        <p:nvSpPr>
          <p:cNvPr id="13" name="Rectangle 12">
            <a:hlinkClick r:id="rId5" action="ppaction://hlinksldjump"/>
          </p:cNvPr>
          <p:cNvSpPr/>
          <p:nvPr/>
        </p:nvSpPr>
        <p:spPr>
          <a:xfrm>
            <a:off x="7956376" y="2353193"/>
            <a:ext cx="792088" cy="282022"/>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dirty="0"/>
              <a:t>Go &gt;</a:t>
            </a:r>
          </a:p>
        </p:txBody>
      </p:sp>
      <p:sp>
        <p:nvSpPr>
          <p:cNvPr id="14" name="Rectangle 13">
            <a:hlinkClick r:id="rId5" action="ppaction://hlinksldjump"/>
          </p:cNvPr>
          <p:cNvSpPr/>
          <p:nvPr/>
        </p:nvSpPr>
        <p:spPr>
          <a:xfrm>
            <a:off x="7956376" y="2635215"/>
            <a:ext cx="792088" cy="282022"/>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dirty="0"/>
              <a:t>Go &gt;</a:t>
            </a:r>
          </a:p>
        </p:txBody>
      </p:sp>
      <p:sp>
        <p:nvSpPr>
          <p:cNvPr id="15" name="Rectangle 14">
            <a:hlinkClick r:id="" action="ppaction://noaction"/>
          </p:cNvPr>
          <p:cNvSpPr/>
          <p:nvPr/>
        </p:nvSpPr>
        <p:spPr>
          <a:xfrm>
            <a:off x="7956376" y="2917237"/>
            <a:ext cx="792088" cy="282022"/>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dirty="0"/>
              <a:t>Go &gt;</a:t>
            </a:r>
          </a:p>
        </p:txBody>
      </p:sp>
      <p:cxnSp>
        <p:nvCxnSpPr>
          <p:cNvPr id="16" name="Straight Connector 15"/>
          <p:cNvCxnSpPr/>
          <p:nvPr/>
        </p:nvCxnSpPr>
        <p:spPr>
          <a:xfrm>
            <a:off x="4427984" y="2511231"/>
            <a:ext cx="3312368" cy="0"/>
          </a:xfrm>
          <a:prstGeom prst="line">
            <a:avLst/>
          </a:prstGeom>
        </p:spPr>
        <p:style>
          <a:lnRef idx="1">
            <a:schemeClr val="dk1"/>
          </a:lnRef>
          <a:fillRef idx="0">
            <a:schemeClr val="dk1"/>
          </a:fillRef>
          <a:effectRef idx="0">
            <a:schemeClr val="dk1"/>
          </a:effectRef>
          <a:fontRef idx="minor">
            <a:schemeClr val="tx1"/>
          </a:fontRef>
        </p:style>
      </p:cxnSp>
      <p:cxnSp>
        <p:nvCxnSpPr>
          <p:cNvPr id="18" name="Straight Connector 17"/>
          <p:cNvCxnSpPr/>
          <p:nvPr/>
        </p:nvCxnSpPr>
        <p:spPr>
          <a:xfrm>
            <a:off x="3203848" y="2786628"/>
            <a:ext cx="4536504" cy="0"/>
          </a:xfrm>
          <a:prstGeom prst="line">
            <a:avLst/>
          </a:prstGeom>
        </p:spPr>
        <p:style>
          <a:lnRef idx="1">
            <a:schemeClr val="dk1"/>
          </a:lnRef>
          <a:fillRef idx="0">
            <a:schemeClr val="dk1"/>
          </a:fillRef>
          <a:effectRef idx="0">
            <a:schemeClr val="dk1"/>
          </a:effectRef>
          <a:fontRef idx="minor">
            <a:schemeClr val="tx1"/>
          </a:fontRef>
        </p:style>
      </p:cxnSp>
      <p:cxnSp>
        <p:nvCxnSpPr>
          <p:cNvPr id="20" name="Straight Connector 19"/>
          <p:cNvCxnSpPr/>
          <p:nvPr/>
        </p:nvCxnSpPr>
        <p:spPr>
          <a:xfrm>
            <a:off x="5112060" y="3058248"/>
            <a:ext cx="2628292"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6324325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0"/>
            <a:ext cx="9143074" cy="599127"/>
            <a:chOff x="0" y="13335"/>
            <a:chExt cx="9144218" cy="599127"/>
          </a:xfrm>
        </p:grpSpPr>
        <p:sp>
          <p:nvSpPr>
            <p:cNvPr id="3" name="TextBox 32"/>
            <p:cNvSpPr txBox="1"/>
            <p:nvPr/>
          </p:nvSpPr>
          <p:spPr>
            <a:xfrm>
              <a:off x="0" y="13335"/>
              <a:ext cx="9144000" cy="599127"/>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wrap="square" lIns="324000" rtlCol="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3200" dirty="0"/>
                <a:t>Check Your Understanding</a:t>
              </a:r>
            </a:p>
          </p:txBody>
        </p:sp>
        <p:cxnSp>
          <p:nvCxnSpPr>
            <p:cNvPr id="4" name="Straight Connector 3"/>
            <p:cNvCxnSpPr/>
            <p:nvPr/>
          </p:nvCxnSpPr>
          <p:spPr>
            <a:xfrm>
              <a:off x="218" y="601079"/>
              <a:ext cx="9144000" cy="0"/>
            </a:xfrm>
            <a:prstGeom prst="line">
              <a:avLst/>
            </a:prstGeom>
            <a:effectLst/>
          </p:spPr>
          <p:style>
            <a:lnRef idx="3">
              <a:schemeClr val="accent3"/>
            </a:lnRef>
            <a:fillRef idx="0">
              <a:schemeClr val="accent3"/>
            </a:fillRef>
            <a:effectRef idx="2">
              <a:schemeClr val="accent3"/>
            </a:effectRef>
            <a:fontRef idx="minor">
              <a:schemeClr val="tx1"/>
            </a:fontRef>
          </p:style>
        </p:cxnSp>
      </p:grpSp>
      <mc:AlternateContent xmlns:mc="http://schemas.openxmlformats.org/markup-compatibility/2006" xmlns:a14="http://schemas.microsoft.com/office/drawing/2010/main">
        <mc:Choice Requires="a14">
          <p:sp>
            <p:nvSpPr>
              <p:cNvPr id="5" name="TextBox 4"/>
              <p:cNvSpPr txBox="1"/>
              <p:nvPr/>
            </p:nvSpPr>
            <p:spPr>
              <a:xfrm>
                <a:off x="1331640" y="908720"/>
                <a:ext cx="6120680" cy="10995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3200" b="0" i="1" smtClean="0">
                          <a:latin typeface="Cambria Math" panose="02040503050406030204" pitchFamily="18" charset="0"/>
                        </a:rPr>
                        <m:t>1936=</m:t>
                      </m:r>
                      <m:sSup>
                        <m:sSupPr>
                          <m:ctrlPr>
                            <a:rPr lang="en-GB" sz="3200" b="1" i="1" smtClean="0">
                              <a:latin typeface="Cambria Math" panose="02040503050406030204" pitchFamily="18" charset="0"/>
                            </a:rPr>
                          </m:ctrlPr>
                        </m:sSupPr>
                        <m:e>
                          <m:r>
                            <a:rPr lang="en-GB" sz="3200" b="1" i="1" smtClean="0">
                              <a:latin typeface="Cambria Math" panose="02040503050406030204" pitchFamily="18" charset="0"/>
                            </a:rPr>
                            <m:t>𝟐</m:t>
                          </m:r>
                        </m:e>
                        <m:sup>
                          <m:r>
                            <a:rPr lang="en-GB" sz="3200" b="1" i="1" smtClean="0">
                              <a:latin typeface="Cambria Math" panose="02040503050406030204" pitchFamily="18" charset="0"/>
                            </a:rPr>
                            <m:t>𝟒</m:t>
                          </m:r>
                        </m:sup>
                      </m:sSup>
                      <m:r>
                        <a:rPr lang="en-GB" sz="3200" b="1" i="1" smtClean="0">
                          <a:latin typeface="Cambria Math" panose="02040503050406030204" pitchFamily="18" charset="0"/>
                        </a:rPr>
                        <m:t>×</m:t>
                      </m:r>
                      <m:sSup>
                        <m:sSupPr>
                          <m:ctrlPr>
                            <a:rPr lang="en-GB" sz="3200" b="1" i="1" smtClean="0">
                              <a:latin typeface="Cambria Math" panose="02040503050406030204" pitchFamily="18" charset="0"/>
                            </a:rPr>
                          </m:ctrlPr>
                        </m:sSupPr>
                        <m:e>
                          <m:r>
                            <a:rPr lang="en-GB" sz="3200" b="1" i="1" smtClean="0">
                              <a:latin typeface="Cambria Math" panose="02040503050406030204" pitchFamily="18" charset="0"/>
                            </a:rPr>
                            <m:t>𝟏𝟏</m:t>
                          </m:r>
                        </m:e>
                        <m:sup>
                          <m:r>
                            <a:rPr lang="en-GB" sz="3200" b="1" i="1" smtClean="0">
                              <a:latin typeface="Cambria Math" panose="02040503050406030204" pitchFamily="18" charset="0"/>
                            </a:rPr>
                            <m:t>𝟐</m:t>
                          </m:r>
                        </m:sup>
                      </m:sSup>
                    </m:oMath>
                    <m:oMath xmlns:m="http://schemas.openxmlformats.org/officeDocument/2006/math">
                      <m:r>
                        <a:rPr lang="en-GB" sz="3200" b="0" i="1" smtClean="0">
                          <a:latin typeface="Cambria Math" panose="02040503050406030204" pitchFamily="18" charset="0"/>
                        </a:rPr>
                        <m:t>792=</m:t>
                      </m:r>
                      <m:sSup>
                        <m:sSupPr>
                          <m:ctrlPr>
                            <a:rPr lang="en-GB" sz="3200" b="1" i="1" smtClean="0">
                              <a:latin typeface="Cambria Math" panose="02040503050406030204" pitchFamily="18" charset="0"/>
                            </a:rPr>
                          </m:ctrlPr>
                        </m:sSupPr>
                        <m:e>
                          <m:r>
                            <a:rPr lang="en-GB" sz="3200" b="1" i="1" smtClean="0">
                              <a:latin typeface="Cambria Math" panose="02040503050406030204" pitchFamily="18" charset="0"/>
                            </a:rPr>
                            <m:t>𝟐</m:t>
                          </m:r>
                        </m:e>
                        <m:sup>
                          <m:r>
                            <a:rPr lang="en-GB" sz="3200" b="1" i="1" smtClean="0">
                              <a:latin typeface="Cambria Math" panose="02040503050406030204" pitchFamily="18" charset="0"/>
                            </a:rPr>
                            <m:t>𝟑</m:t>
                          </m:r>
                        </m:sup>
                      </m:sSup>
                      <m:r>
                        <a:rPr lang="en-GB" sz="3200" b="1" i="1" smtClean="0">
                          <a:latin typeface="Cambria Math" panose="02040503050406030204" pitchFamily="18" charset="0"/>
                        </a:rPr>
                        <m:t>×</m:t>
                      </m:r>
                      <m:sSup>
                        <m:sSupPr>
                          <m:ctrlPr>
                            <a:rPr lang="en-GB" sz="3200" b="1" i="1" smtClean="0">
                              <a:latin typeface="Cambria Math" panose="02040503050406030204" pitchFamily="18" charset="0"/>
                            </a:rPr>
                          </m:ctrlPr>
                        </m:sSupPr>
                        <m:e>
                          <m:r>
                            <a:rPr lang="en-GB" sz="3200" b="1" i="1" smtClean="0">
                              <a:latin typeface="Cambria Math" panose="02040503050406030204" pitchFamily="18" charset="0"/>
                            </a:rPr>
                            <m:t>𝟑</m:t>
                          </m:r>
                        </m:e>
                        <m:sup>
                          <m:r>
                            <a:rPr lang="en-GB" sz="3200" b="1" i="1" smtClean="0">
                              <a:latin typeface="Cambria Math" panose="02040503050406030204" pitchFamily="18" charset="0"/>
                            </a:rPr>
                            <m:t>𝟐</m:t>
                          </m:r>
                        </m:sup>
                      </m:sSup>
                      <m:r>
                        <a:rPr lang="en-GB" sz="3200" b="1" i="1" smtClean="0">
                          <a:latin typeface="Cambria Math" panose="02040503050406030204" pitchFamily="18" charset="0"/>
                        </a:rPr>
                        <m:t>×</m:t>
                      </m:r>
                      <m:r>
                        <a:rPr lang="en-GB" sz="3200" b="1" i="1" smtClean="0">
                          <a:latin typeface="Cambria Math" panose="02040503050406030204" pitchFamily="18" charset="0"/>
                        </a:rPr>
                        <m:t>𝟏𝟏</m:t>
                      </m:r>
                    </m:oMath>
                  </m:oMathPara>
                </a14:m>
                <a:endParaRPr lang="en-GB" sz="3200" b="1" dirty="0"/>
              </a:p>
            </p:txBody>
          </p:sp>
        </mc:Choice>
        <mc:Fallback xmlns="">
          <p:sp>
            <p:nvSpPr>
              <p:cNvPr id="5" name="TextBox 4"/>
              <p:cNvSpPr txBox="1">
                <a:spLocks noRot="1" noChangeAspect="1" noMove="1" noResize="1" noEditPoints="1" noAdjustHandles="1" noChangeArrowheads="1" noChangeShapeType="1" noTextEdit="1"/>
              </p:cNvSpPr>
              <p:nvPr/>
            </p:nvSpPr>
            <p:spPr>
              <a:xfrm>
                <a:off x="1331640" y="908720"/>
                <a:ext cx="6120680" cy="1099532"/>
              </a:xfrm>
              <a:prstGeom prst="rect">
                <a:avLst/>
              </a:prstGeom>
              <a:blipFill rotWithShape="0">
                <a:blip r:embed="rId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 name="TextBox 5"/>
              <p:cNvSpPr txBox="1"/>
              <p:nvPr/>
            </p:nvSpPr>
            <p:spPr>
              <a:xfrm>
                <a:off x="1475656" y="2284994"/>
                <a:ext cx="5832648" cy="10995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3200" b="0" i="1" smtClean="0">
                          <a:latin typeface="Cambria Math" panose="02040503050406030204" pitchFamily="18" charset="0"/>
                        </a:rPr>
                        <m:t>𝐿𝐶𝑀</m:t>
                      </m:r>
                      <m:r>
                        <a:rPr lang="en-GB" sz="3200" b="0" i="1" smtClean="0">
                          <a:latin typeface="Cambria Math" panose="02040503050406030204" pitchFamily="18" charset="0"/>
                        </a:rPr>
                        <m:t>=</m:t>
                      </m:r>
                      <m:sSup>
                        <m:sSupPr>
                          <m:ctrlPr>
                            <a:rPr lang="en-GB" sz="3200" b="1" i="1" smtClean="0">
                              <a:latin typeface="Cambria Math" panose="02040503050406030204" pitchFamily="18" charset="0"/>
                            </a:rPr>
                          </m:ctrlPr>
                        </m:sSupPr>
                        <m:e>
                          <m:r>
                            <a:rPr lang="en-GB" sz="3200" b="1" i="1" smtClean="0">
                              <a:latin typeface="Cambria Math" panose="02040503050406030204" pitchFamily="18" charset="0"/>
                            </a:rPr>
                            <m:t>𝟐</m:t>
                          </m:r>
                        </m:e>
                        <m:sup>
                          <m:r>
                            <a:rPr lang="en-GB" sz="3200" b="1" i="1" smtClean="0">
                              <a:latin typeface="Cambria Math" panose="02040503050406030204" pitchFamily="18" charset="0"/>
                            </a:rPr>
                            <m:t>𝟒</m:t>
                          </m:r>
                        </m:sup>
                      </m:sSup>
                      <m:r>
                        <a:rPr lang="en-GB" sz="3200" b="1" i="1" smtClean="0">
                          <a:latin typeface="Cambria Math" panose="02040503050406030204" pitchFamily="18" charset="0"/>
                        </a:rPr>
                        <m:t>×</m:t>
                      </m:r>
                      <m:sSup>
                        <m:sSupPr>
                          <m:ctrlPr>
                            <a:rPr lang="en-GB" sz="3200" b="1" i="1" smtClean="0">
                              <a:latin typeface="Cambria Math" panose="02040503050406030204" pitchFamily="18" charset="0"/>
                            </a:rPr>
                          </m:ctrlPr>
                        </m:sSupPr>
                        <m:e>
                          <m:r>
                            <a:rPr lang="en-GB" sz="3200" b="1" i="1" smtClean="0">
                              <a:latin typeface="Cambria Math" panose="02040503050406030204" pitchFamily="18" charset="0"/>
                            </a:rPr>
                            <m:t>𝟑</m:t>
                          </m:r>
                        </m:e>
                        <m:sup>
                          <m:r>
                            <a:rPr lang="en-GB" sz="3200" b="1" i="1" smtClean="0">
                              <a:latin typeface="Cambria Math" panose="02040503050406030204" pitchFamily="18" charset="0"/>
                            </a:rPr>
                            <m:t>𝟐</m:t>
                          </m:r>
                        </m:sup>
                      </m:sSup>
                      <m:r>
                        <a:rPr lang="en-GB" sz="3200" b="1" i="1" smtClean="0">
                          <a:latin typeface="Cambria Math" panose="02040503050406030204" pitchFamily="18" charset="0"/>
                        </a:rPr>
                        <m:t>×</m:t>
                      </m:r>
                      <m:sSup>
                        <m:sSupPr>
                          <m:ctrlPr>
                            <a:rPr lang="en-GB" sz="3200" b="1" i="1" smtClean="0">
                              <a:latin typeface="Cambria Math" panose="02040503050406030204" pitchFamily="18" charset="0"/>
                            </a:rPr>
                          </m:ctrlPr>
                        </m:sSupPr>
                        <m:e>
                          <m:r>
                            <a:rPr lang="en-GB" sz="3200" b="1" i="1" smtClean="0">
                              <a:latin typeface="Cambria Math" panose="02040503050406030204" pitchFamily="18" charset="0"/>
                            </a:rPr>
                            <m:t>𝟏𝟏</m:t>
                          </m:r>
                        </m:e>
                        <m:sup>
                          <m:r>
                            <a:rPr lang="en-GB" sz="3200" b="1" i="1" smtClean="0">
                              <a:latin typeface="Cambria Math" panose="02040503050406030204" pitchFamily="18" charset="0"/>
                            </a:rPr>
                            <m:t>𝟐</m:t>
                          </m:r>
                        </m:sup>
                      </m:sSup>
                      <m:r>
                        <a:rPr lang="en-GB" sz="3200" b="1" i="1" smtClean="0">
                          <a:latin typeface="Cambria Math" panose="02040503050406030204" pitchFamily="18" charset="0"/>
                        </a:rPr>
                        <m:t>=</m:t>
                      </m:r>
                      <m:r>
                        <a:rPr lang="en-GB" sz="3200" b="1" i="1" smtClean="0">
                          <a:latin typeface="Cambria Math" panose="02040503050406030204" pitchFamily="18" charset="0"/>
                        </a:rPr>
                        <m:t>𝟏𝟕𝟒𝟐𝟒</m:t>
                      </m:r>
                    </m:oMath>
                    <m:oMath xmlns:m="http://schemas.openxmlformats.org/officeDocument/2006/math">
                      <m:r>
                        <a:rPr lang="en-GB" sz="3200" b="0" i="1" smtClean="0">
                          <a:latin typeface="Cambria Math" panose="02040503050406030204" pitchFamily="18" charset="0"/>
                        </a:rPr>
                        <m:t>𝐻𝐶𝐹</m:t>
                      </m:r>
                      <m:r>
                        <a:rPr lang="en-GB" sz="3200" b="0" i="1" smtClean="0">
                          <a:latin typeface="Cambria Math" panose="02040503050406030204" pitchFamily="18" charset="0"/>
                        </a:rPr>
                        <m:t>=</m:t>
                      </m:r>
                      <m:sSup>
                        <m:sSupPr>
                          <m:ctrlPr>
                            <a:rPr lang="en-GB" sz="3200" b="1" i="1" smtClean="0">
                              <a:latin typeface="Cambria Math" panose="02040503050406030204" pitchFamily="18" charset="0"/>
                            </a:rPr>
                          </m:ctrlPr>
                        </m:sSupPr>
                        <m:e>
                          <m:r>
                            <a:rPr lang="en-GB" sz="3200" b="1" i="1" smtClean="0">
                              <a:latin typeface="Cambria Math" panose="02040503050406030204" pitchFamily="18" charset="0"/>
                            </a:rPr>
                            <m:t>𝟐</m:t>
                          </m:r>
                        </m:e>
                        <m:sup>
                          <m:r>
                            <a:rPr lang="en-GB" sz="3200" b="1" i="1" smtClean="0">
                              <a:latin typeface="Cambria Math" panose="02040503050406030204" pitchFamily="18" charset="0"/>
                            </a:rPr>
                            <m:t>𝟑</m:t>
                          </m:r>
                        </m:sup>
                      </m:sSup>
                      <m:r>
                        <a:rPr lang="en-GB" sz="3200" b="1" i="1" smtClean="0">
                          <a:latin typeface="Cambria Math" panose="02040503050406030204" pitchFamily="18" charset="0"/>
                        </a:rPr>
                        <m:t>×</m:t>
                      </m:r>
                      <m:r>
                        <a:rPr lang="en-GB" sz="3200" b="1" i="1" smtClean="0">
                          <a:latin typeface="Cambria Math" panose="02040503050406030204" pitchFamily="18" charset="0"/>
                        </a:rPr>
                        <m:t>𝟏𝟏</m:t>
                      </m:r>
                      <m:r>
                        <a:rPr lang="en-GB" sz="3200" b="1" i="1" smtClean="0">
                          <a:latin typeface="Cambria Math" panose="02040503050406030204" pitchFamily="18" charset="0"/>
                        </a:rPr>
                        <m:t>=</m:t>
                      </m:r>
                      <m:r>
                        <a:rPr lang="en-GB" sz="3200" b="1" i="1" smtClean="0">
                          <a:latin typeface="Cambria Math" panose="02040503050406030204" pitchFamily="18" charset="0"/>
                        </a:rPr>
                        <m:t>𝟖𝟖</m:t>
                      </m:r>
                    </m:oMath>
                  </m:oMathPara>
                </a14:m>
                <a:endParaRPr lang="en-GB" sz="3200" b="1" dirty="0"/>
              </a:p>
            </p:txBody>
          </p:sp>
        </mc:Choice>
        <mc:Fallback xmlns="">
          <p:sp>
            <p:nvSpPr>
              <p:cNvPr id="6" name="TextBox 5"/>
              <p:cNvSpPr txBox="1">
                <a:spLocks noRot="1" noChangeAspect="1" noMove="1" noResize="1" noEditPoints="1" noAdjustHandles="1" noChangeArrowheads="1" noChangeShapeType="1" noTextEdit="1"/>
              </p:cNvSpPr>
              <p:nvPr/>
            </p:nvSpPr>
            <p:spPr>
              <a:xfrm>
                <a:off x="1475656" y="2284994"/>
                <a:ext cx="5832648" cy="1099532"/>
              </a:xfrm>
              <a:prstGeom prst="rect">
                <a:avLst/>
              </a:prstGeom>
              <a:blipFill rotWithShape="0">
                <a:blip r:embed="rId3"/>
                <a:stretch>
                  <a:fillRect/>
                </a:stretch>
              </a:blipFill>
            </p:spPr>
            <p:txBody>
              <a:bodyPr/>
              <a:lstStyle/>
              <a:p>
                <a:r>
                  <a:rPr lang="en-GB">
                    <a:noFill/>
                  </a:rPr>
                  <a:t> </a:t>
                </a:r>
              </a:p>
            </p:txBody>
          </p:sp>
        </mc:Fallback>
      </mc:AlternateContent>
      <p:sp>
        <p:nvSpPr>
          <p:cNvPr id="7" name="TextBox 6"/>
          <p:cNvSpPr txBox="1"/>
          <p:nvPr/>
        </p:nvSpPr>
        <p:spPr>
          <a:xfrm>
            <a:off x="467544" y="3645024"/>
            <a:ext cx="5472608" cy="461665"/>
          </a:xfrm>
          <a:prstGeom prst="rect">
            <a:avLst/>
          </a:prstGeom>
          <a:noFill/>
        </p:spPr>
        <p:txBody>
          <a:bodyPr wrap="square" rtlCol="0">
            <a:spAutoFit/>
          </a:bodyPr>
          <a:lstStyle/>
          <a:p>
            <a:r>
              <a:rPr lang="en-GB" sz="2400" b="1" dirty="0"/>
              <a:t>If you finish…</a:t>
            </a:r>
          </a:p>
        </p:txBody>
      </p:sp>
      <mc:AlternateContent xmlns:mc="http://schemas.openxmlformats.org/markup-compatibility/2006" xmlns:a14="http://schemas.microsoft.com/office/drawing/2010/main">
        <mc:Choice Requires="a14">
          <p:sp>
            <p:nvSpPr>
              <p:cNvPr id="8" name="TextBox 7"/>
              <p:cNvSpPr txBox="1"/>
              <p:nvPr/>
            </p:nvSpPr>
            <p:spPr>
              <a:xfrm>
                <a:off x="1331640" y="4106689"/>
                <a:ext cx="6120680" cy="1130566"/>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3200" b="0" i="1" smtClean="0">
                          <a:latin typeface="Cambria Math" panose="02040503050406030204" pitchFamily="18" charset="0"/>
                        </a:rPr>
                        <m:t>3675=</m:t>
                      </m:r>
                      <m:r>
                        <a:rPr lang="en-GB" sz="3200" b="1" i="1" smtClean="0">
                          <a:latin typeface="Cambria Math" panose="02040503050406030204" pitchFamily="18" charset="0"/>
                        </a:rPr>
                        <m:t>𝟑</m:t>
                      </m:r>
                      <m:r>
                        <a:rPr lang="en-GB" sz="3200" b="1" i="1" smtClean="0">
                          <a:latin typeface="Cambria Math" panose="02040503050406030204" pitchFamily="18" charset="0"/>
                        </a:rPr>
                        <m:t>×</m:t>
                      </m:r>
                      <m:sSup>
                        <m:sSupPr>
                          <m:ctrlPr>
                            <a:rPr lang="en-GB" sz="3200" b="1" i="1" smtClean="0">
                              <a:latin typeface="Cambria Math" panose="02040503050406030204" pitchFamily="18" charset="0"/>
                            </a:rPr>
                          </m:ctrlPr>
                        </m:sSupPr>
                        <m:e>
                          <m:r>
                            <a:rPr lang="en-GB" sz="3200" b="1" i="1" smtClean="0">
                              <a:latin typeface="Cambria Math" panose="02040503050406030204" pitchFamily="18" charset="0"/>
                            </a:rPr>
                            <m:t>𝟓</m:t>
                          </m:r>
                        </m:e>
                        <m:sup>
                          <m:r>
                            <a:rPr lang="en-GB" sz="3200" b="1" i="1" smtClean="0">
                              <a:latin typeface="Cambria Math" panose="02040503050406030204" pitchFamily="18" charset="0"/>
                            </a:rPr>
                            <m:t>𝟐</m:t>
                          </m:r>
                        </m:sup>
                      </m:sSup>
                      <m:r>
                        <a:rPr lang="en-GB" sz="3200" b="1" i="1" smtClean="0">
                          <a:latin typeface="Cambria Math" panose="02040503050406030204" pitchFamily="18" charset="0"/>
                        </a:rPr>
                        <m:t>×</m:t>
                      </m:r>
                      <m:sSup>
                        <m:sSupPr>
                          <m:ctrlPr>
                            <a:rPr lang="en-GB" sz="3200" b="1" i="1" smtClean="0">
                              <a:latin typeface="Cambria Math" panose="02040503050406030204" pitchFamily="18" charset="0"/>
                            </a:rPr>
                          </m:ctrlPr>
                        </m:sSupPr>
                        <m:e>
                          <m:r>
                            <a:rPr lang="en-GB" sz="3200" b="1" i="1" smtClean="0">
                              <a:latin typeface="Cambria Math" panose="02040503050406030204" pitchFamily="18" charset="0"/>
                            </a:rPr>
                            <m:t>𝟕</m:t>
                          </m:r>
                        </m:e>
                        <m:sup>
                          <m:r>
                            <a:rPr lang="en-GB" sz="3200" b="1" i="1" smtClean="0">
                              <a:latin typeface="Cambria Math" panose="02040503050406030204" pitchFamily="18" charset="0"/>
                            </a:rPr>
                            <m:t>𝟐</m:t>
                          </m:r>
                        </m:sup>
                      </m:sSup>
                    </m:oMath>
                    <m:oMath xmlns:m="http://schemas.openxmlformats.org/officeDocument/2006/math">
                      <m:r>
                        <a:rPr lang="en-GB" sz="3200" b="0" i="1" smtClean="0">
                          <a:latin typeface="Cambria Math" panose="02040503050406030204" pitchFamily="18" charset="0"/>
                        </a:rPr>
                        <m:t>875=</m:t>
                      </m:r>
                      <m:sSup>
                        <m:sSupPr>
                          <m:ctrlPr>
                            <a:rPr lang="en-GB" sz="3200" b="1" i="1" smtClean="0">
                              <a:latin typeface="Cambria Math" panose="02040503050406030204" pitchFamily="18" charset="0"/>
                            </a:rPr>
                          </m:ctrlPr>
                        </m:sSupPr>
                        <m:e>
                          <m:r>
                            <a:rPr lang="en-GB" sz="3200" b="1" i="1" smtClean="0">
                              <a:latin typeface="Cambria Math" panose="02040503050406030204" pitchFamily="18" charset="0"/>
                            </a:rPr>
                            <m:t>𝟓</m:t>
                          </m:r>
                        </m:e>
                        <m:sup>
                          <m:r>
                            <a:rPr lang="en-GB" sz="3200" b="1" i="1" smtClean="0">
                              <a:latin typeface="Cambria Math" panose="02040503050406030204" pitchFamily="18" charset="0"/>
                            </a:rPr>
                            <m:t>𝟑</m:t>
                          </m:r>
                        </m:sup>
                      </m:sSup>
                      <m:r>
                        <a:rPr lang="en-GB" sz="3200" b="1" i="1" smtClean="0">
                          <a:latin typeface="Cambria Math" panose="02040503050406030204" pitchFamily="18" charset="0"/>
                        </a:rPr>
                        <m:t>×</m:t>
                      </m:r>
                      <m:r>
                        <a:rPr lang="en-GB" sz="3200" b="1" i="1" smtClean="0">
                          <a:latin typeface="Cambria Math" panose="02040503050406030204" pitchFamily="18" charset="0"/>
                        </a:rPr>
                        <m:t>𝟕</m:t>
                      </m:r>
                    </m:oMath>
                  </m:oMathPara>
                </a14:m>
                <a:endParaRPr lang="en-GB" sz="3200" b="1" dirty="0"/>
              </a:p>
            </p:txBody>
          </p:sp>
        </mc:Choice>
        <mc:Fallback xmlns="">
          <p:sp>
            <p:nvSpPr>
              <p:cNvPr id="8" name="TextBox 7"/>
              <p:cNvSpPr txBox="1">
                <a:spLocks noRot="1" noChangeAspect="1" noMove="1" noResize="1" noEditPoints="1" noAdjustHandles="1" noChangeArrowheads="1" noChangeShapeType="1" noTextEdit="1"/>
              </p:cNvSpPr>
              <p:nvPr/>
            </p:nvSpPr>
            <p:spPr>
              <a:xfrm>
                <a:off x="1331640" y="4106689"/>
                <a:ext cx="6120680" cy="1130566"/>
              </a:xfrm>
              <a:prstGeom prst="rect">
                <a:avLst/>
              </a:prstGeom>
              <a:blipFill rotWithShape="0">
                <a:blip r:embed="rId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 name="TextBox 8"/>
              <p:cNvSpPr txBox="1"/>
              <p:nvPr/>
            </p:nvSpPr>
            <p:spPr>
              <a:xfrm>
                <a:off x="1655104" y="5330891"/>
                <a:ext cx="5832648" cy="10995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3200" b="0" i="1" smtClean="0">
                          <a:latin typeface="Cambria Math" panose="02040503050406030204" pitchFamily="18" charset="0"/>
                        </a:rPr>
                        <m:t>𝐿𝐶𝑀</m:t>
                      </m:r>
                      <m:r>
                        <a:rPr lang="en-GB" sz="3200" b="0" i="1" smtClean="0">
                          <a:latin typeface="Cambria Math" panose="02040503050406030204" pitchFamily="18" charset="0"/>
                        </a:rPr>
                        <m:t>=</m:t>
                      </m:r>
                      <m:r>
                        <a:rPr lang="en-GB" sz="3200" b="1" i="1" smtClean="0">
                          <a:latin typeface="Cambria Math" panose="02040503050406030204" pitchFamily="18" charset="0"/>
                        </a:rPr>
                        <m:t>𝟑</m:t>
                      </m:r>
                      <m:r>
                        <a:rPr lang="en-GB" sz="3200" b="1" i="1" smtClean="0">
                          <a:latin typeface="Cambria Math" panose="02040503050406030204" pitchFamily="18" charset="0"/>
                        </a:rPr>
                        <m:t>×</m:t>
                      </m:r>
                      <m:sSup>
                        <m:sSupPr>
                          <m:ctrlPr>
                            <a:rPr lang="en-GB" sz="3200" b="1" i="1" smtClean="0">
                              <a:latin typeface="Cambria Math" panose="02040503050406030204" pitchFamily="18" charset="0"/>
                            </a:rPr>
                          </m:ctrlPr>
                        </m:sSupPr>
                        <m:e>
                          <m:r>
                            <a:rPr lang="en-GB" sz="3200" b="1" i="1" smtClean="0">
                              <a:latin typeface="Cambria Math" panose="02040503050406030204" pitchFamily="18" charset="0"/>
                            </a:rPr>
                            <m:t>𝟓</m:t>
                          </m:r>
                        </m:e>
                        <m:sup>
                          <m:r>
                            <a:rPr lang="en-GB" sz="3200" b="1" i="1" smtClean="0">
                              <a:latin typeface="Cambria Math" panose="02040503050406030204" pitchFamily="18" charset="0"/>
                            </a:rPr>
                            <m:t>𝟑</m:t>
                          </m:r>
                        </m:sup>
                      </m:sSup>
                      <m:r>
                        <a:rPr lang="en-GB" sz="3200" b="1" i="1" smtClean="0">
                          <a:latin typeface="Cambria Math" panose="02040503050406030204" pitchFamily="18" charset="0"/>
                        </a:rPr>
                        <m:t>×</m:t>
                      </m:r>
                      <m:sSup>
                        <m:sSupPr>
                          <m:ctrlPr>
                            <a:rPr lang="en-GB" sz="3200" b="1" i="1" smtClean="0">
                              <a:latin typeface="Cambria Math" panose="02040503050406030204" pitchFamily="18" charset="0"/>
                            </a:rPr>
                          </m:ctrlPr>
                        </m:sSupPr>
                        <m:e>
                          <m:r>
                            <a:rPr lang="en-GB" sz="3200" b="1" i="1" smtClean="0">
                              <a:latin typeface="Cambria Math" panose="02040503050406030204" pitchFamily="18" charset="0"/>
                            </a:rPr>
                            <m:t>𝟕</m:t>
                          </m:r>
                        </m:e>
                        <m:sup>
                          <m:r>
                            <a:rPr lang="en-GB" sz="3200" b="1" i="1" smtClean="0">
                              <a:latin typeface="Cambria Math" panose="02040503050406030204" pitchFamily="18" charset="0"/>
                            </a:rPr>
                            <m:t>𝟐</m:t>
                          </m:r>
                        </m:sup>
                      </m:sSup>
                      <m:r>
                        <a:rPr lang="en-GB" sz="3200" b="1" i="1" smtClean="0">
                          <a:latin typeface="Cambria Math" panose="02040503050406030204" pitchFamily="18" charset="0"/>
                        </a:rPr>
                        <m:t>=</m:t>
                      </m:r>
                      <m:r>
                        <a:rPr lang="en-GB" sz="3200" b="1" i="1" smtClean="0">
                          <a:latin typeface="Cambria Math" panose="02040503050406030204" pitchFamily="18" charset="0"/>
                        </a:rPr>
                        <m:t>𝟏𝟖𝟑𝟕𝟓</m:t>
                      </m:r>
                    </m:oMath>
                    <m:oMath xmlns:m="http://schemas.openxmlformats.org/officeDocument/2006/math">
                      <m:r>
                        <a:rPr lang="en-GB" sz="3200" b="0" i="1" smtClean="0">
                          <a:latin typeface="Cambria Math" panose="02040503050406030204" pitchFamily="18" charset="0"/>
                        </a:rPr>
                        <m:t>𝐻𝐶𝐹</m:t>
                      </m:r>
                      <m:r>
                        <a:rPr lang="en-GB" sz="3200" b="0" i="1" smtClean="0">
                          <a:latin typeface="Cambria Math" panose="02040503050406030204" pitchFamily="18" charset="0"/>
                        </a:rPr>
                        <m:t>=</m:t>
                      </m:r>
                      <m:sSup>
                        <m:sSupPr>
                          <m:ctrlPr>
                            <a:rPr lang="en-GB" sz="3200" b="1" i="1" smtClean="0">
                              <a:latin typeface="Cambria Math" panose="02040503050406030204" pitchFamily="18" charset="0"/>
                            </a:rPr>
                          </m:ctrlPr>
                        </m:sSupPr>
                        <m:e>
                          <m:r>
                            <a:rPr lang="en-GB" sz="3200" b="1" i="1" smtClean="0">
                              <a:latin typeface="Cambria Math" panose="02040503050406030204" pitchFamily="18" charset="0"/>
                            </a:rPr>
                            <m:t>𝟓</m:t>
                          </m:r>
                        </m:e>
                        <m:sup>
                          <m:r>
                            <a:rPr lang="en-GB" sz="3200" b="1" i="1" smtClean="0">
                              <a:latin typeface="Cambria Math" panose="02040503050406030204" pitchFamily="18" charset="0"/>
                            </a:rPr>
                            <m:t>𝟐</m:t>
                          </m:r>
                        </m:sup>
                      </m:sSup>
                      <m:r>
                        <a:rPr lang="en-GB" sz="3200" b="1" i="1" smtClean="0">
                          <a:latin typeface="Cambria Math" panose="02040503050406030204" pitchFamily="18" charset="0"/>
                        </a:rPr>
                        <m:t>×</m:t>
                      </m:r>
                      <m:r>
                        <a:rPr lang="en-GB" sz="3200" b="1" i="1" smtClean="0">
                          <a:latin typeface="Cambria Math" panose="02040503050406030204" pitchFamily="18" charset="0"/>
                        </a:rPr>
                        <m:t>𝟕</m:t>
                      </m:r>
                      <m:r>
                        <a:rPr lang="en-GB" sz="3200" b="1" i="1" smtClean="0">
                          <a:latin typeface="Cambria Math" panose="02040503050406030204" pitchFamily="18" charset="0"/>
                        </a:rPr>
                        <m:t>=</m:t>
                      </m:r>
                      <m:r>
                        <a:rPr lang="en-GB" sz="3200" b="1" i="1" smtClean="0">
                          <a:latin typeface="Cambria Math" panose="02040503050406030204" pitchFamily="18" charset="0"/>
                        </a:rPr>
                        <m:t>𝟏𝟕𝟓</m:t>
                      </m:r>
                    </m:oMath>
                  </m:oMathPara>
                </a14:m>
                <a:endParaRPr lang="en-GB" sz="3200" b="1" dirty="0"/>
              </a:p>
            </p:txBody>
          </p:sp>
        </mc:Choice>
        <mc:Fallback xmlns="">
          <p:sp>
            <p:nvSpPr>
              <p:cNvPr id="9" name="TextBox 8"/>
              <p:cNvSpPr txBox="1">
                <a:spLocks noRot="1" noChangeAspect="1" noMove="1" noResize="1" noEditPoints="1" noAdjustHandles="1" noChangeArrowheads="1" noChangeShapeType="1" noTextEdit="1"/>
              </p:cNvSpPr>
              <p:nvPr/>
            </p:nvSpPr>
            <p:spPr>
              <a:xfrm>
                <a:off x="1655104" y="5330891"/>
                <a:ext cx="5832648" cy="1099532"/>
              </a:xfrm>
              <a:prstGeom prst="rect">
                <a:avLst/>
              </a:prstGeom>
              <a:blipFill rotWithShape="0">
                <a:blip r:embed="rId5"/>
                <a:stretch>
                  <a:fillRect/>
                </a:stretch>
              </a:blipFill>
            </p:spPr>
            <p:txBody>
              <a:bodyPr/>
              <a:lstStyle/>
              <a:p>
                <a:r>
                  <a:rPr lang="en-GB">
                    <a:noFill/>
                  </a:rPr>
                  <a:t> </a:t>
                </a:r>
              </a:p>
            </p:txBody>
          </p:sp>
        </mc:Fallback>
      </mc:AlternateContent>
      <p:sp>
        <p:nvSpPr>
          <p:cNvPr id="10" name="Rectangle 9"/>
          <p:cNvSpPr/>
          <p:nvPr/>
        </p:nvSpPr>
        <p:spPr>
          <a:xfrm>
            <a:off x="4067944" y="848242"/>
            <a:ext cx="2520280" cy="571947"/>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1" name="Rectangle 10"/>
          <p:cNvSpPr/>
          <p:nvPr/>
        </p:nvSpPr>
        <p:spPr>
          <a:xfrm>
            <a:off x="3851920" y="1434837"/>
            <a:ext cx="2520280" cy="571947"/>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2" name="Rectangle 11"/>
          <p:cNvSpPr/>
          <p:nvPr/>
        </p:nvSpPr>
        <p:spPr>
          <a:xfrm>
            <a:off x="2915816" y="2254690"/>
            <a:ext cx="4392488" cy="571947"/>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3" name="Rectangle 12"/>
          <p:cNvSpPr/>
          <p:nvPr/>
        </p:nvSpPr>
        <p:spPr>
          <a:xfrm>
            <a:off x="2771800" y="2816468"/>
            <a:ext cx="2880320" cy="571947"/>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4" name="Rectangle 13"/>
          <p:cNvSpPr/>
          <p:nvPr/>
        </p:nvSpPr>
        <p:spPr>
          <a:xfrm>
            <a:off x="4088219" y="3996407"/>
            <a:ext cx="2880320" cy="571947"/>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5" name="Rectangle 14"/>
          <p:cNvSpPr/>
          <p:nvPr/>
        </p:nvSpPr>
        <p:spPr>
          <a:xfrm>
            <a:off x="3827089" y="4565337"/>
            <a:ext cx="1825031" cy="571947"/>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6" name="Rectangle 15"/>
          <p:cNvSpPr/>
          <p:nvPr/>
        </p:nvSpPr>
        <p:spPr>
          <a:xfrm>
            <a:off x="3299444" y="5273368"/>
            <a:ext cx="3864844" cy="571947"/>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7" name="Rectangle 16"/>
          <p:cNvSpPr/>
          <p:nvPr/>
        </p:nvSpPr>
        <p:spPr>
          <a:xfrm>
            <a:off x="3215280" y="5858476"/>
            <a:ext cx="2868888" cy="571947"/>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Tree>
    <p:extLst>
      <p:ext uri="{BB962C8B-B14F-4D97-AF65-F5344CB8AC3E}">
        <p14:creationId xmlns:p14="http://schemas.microsoft.com/office/powerpoint/2010/main" val="2326213966"/>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0"/>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10"/>
                                        </p:tgtEl>
                                      </p:cBhvr>
                                    </p:animEffect>
                                    <p:set>
                                      <p:cBhvr>
                                        <p:cTn id="7" dur="1" fill="hold">
                                          <p:stCondLst>
                                            <p:cond delay="499"/>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8" restart="whenNotActive" fill="hold" evtFilter="cancelBubble" nodeType="interactiveSeq">
                <p:stCondLst>
                  <p:cond evt="onClick" delay="0">
                    <p:tgtEl>
                      <p:spTgt spid="11"/>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grpId="0" nodeType="clickEffect">
                                  <p:stCondLst>
                                    <p:cond delay="0"/>
                                  </p:stCondLst>
                                  <p:childTnLst>
                                    <p:animEffect transition="out" filter="fade">
                                      <p:cBhvr>
                                        <p:cTn id="12" dur="500"/>
                                        <p:tgtEl>
                                          <p:spTgt spid="11"/>
                                        </p:tgtEl>
                                      </p:cBhvr>
                                    </p:animEffect>
                                    <p:set>
                                      <p:cBhvr>
                                        <p:cTn id="13" dur="1" fill="hold">
                                          <p:stCondLst>
                                            <p:cond delay="499"/>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4" restart="whenNotActive" fill="hold" evtFilter="cancelBubble" nodeType="interactiveSeq">
                <p:stCondLst>
                  <p:cond evt="onClick" delay="0">
                    <p:tgtEl>
                      <p:spTgt spid="12"/>
                    </p:tgtEl>
                  </p:cond>
                </p:stCondLst>
                <p:endSync evt="end" delay="0">
                  <p:rtn val="all"/>
                </p:endSync>
                <p:childTnLst>
                  <p:par>
                    <p:cTn id="15" fill="hold">
                      <p:stCondLst>
                        <p:cond delay="0"/>
                      </p:stCondLst>
                      <p:childTnLst>
                        <p:par>
                          <p:cTn id="16" fill="hold">
                            <p:stCondLst>
                              <p:cond delay="0"/>
                            </p:stCondLst>
                            <p:childTnLst>
                              <p:par>
                                <p:cTn id="17" presetID="10" presetClass="exit" presetSubtype="0" fill="hold" grpId="0" nodeType="clickEffect">
                                  <p:stCondLst>
                                    <p:cond delay="0"/>
                                  </p:stCondLst>
                                  <p:childTnLst>
                                    <p:animEffect transition="out" filter="fade">
                                      <p:cBhvr>
                                        <p:cTn id="18" dur="500"/>
                                        <p:tgtEl>
                                          <p:spTgt spid="12"/>
                                        </p:tgtEl>
                                      </p:cBhvr>
                                    </p:animEffect>
                                    <p:set>
                                      <p:cBhvr>
                                        <p:cTn id="19" dur="1" fill="hold">
                                          <p:stCondLst>
                                            <p:cond delay="499"/>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20" restart="whenNotActive" fill="hold" evtFilter="cancelBubble" nodeType="interactiveSeq">
                <p:stCondLst>
                  <p:cond evt="onClick" delay="0">
                    <p:tgtEl>
                      <p:spTgt spid="13"/>
                    </p:tgtEl>
                  </p:cond>
                </p:stCondLst>
                <p:endSync evt="end" delay="0">
                  <p:rtn val="all"/>
                </p:endSync>
                <p:childTnLst>
                  <p:par>
                    <p:cTn id="21" fill="hold">
                      <p:stCondLst>
                        <p:cond delay="0"/>
                      </p:stCondLst>
                      <p:childTnLst>
                        <p:par>
                          <p:cTn id="22" fill="hold">
                            <p:stCondLst>
                              <p:cond delay="0"/>
                            </p:stCondLst>
                            <p:childTnLst>
                              <p:par>
                                <p:cTn id="23" presetID="10" presetClass="exit" presetSubtype="0" fill="hold" grpId="0" nodeType="clickEffect">
                                  <p:stCondLst>
                                    <p:cond delay="0"/>
                                  </p:stCondLst>
                                  <p:childTnLst>
                                    <p:animEffect transition="out" filter="fade">
                                      <p:cBhvr>
                                        <p:cTn id="24" dur="500"/>
                                        <p:tgtEl>
                                          <p:spTgt spid="13"/>
                                        </p:tgtEl>
                                      </p:cBhvr>
                                    </p:animEffect>
                                    <p:set>
                                      <p:cBhvr>
                                        <p:cTn id="25" dur="1" fill="hold">
                                          <p:stCondLst>
                                            <p:cond delay="499"/>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26" restart="whenNotActive" fill="hold" evtFilter="cancelBubble" nodeType="interactiveSeq">
                <p:stCondLst>
                  <p:cond evt="onClick" delay="0">
                    <p:tgtEl>
                      <p:spTgt spid="14"/>
                    </p:tgtEl>
                  </p:cond>
                </p:stCondLst>
                <p:endSync evt="end" delay="0">
                  <p:rtn val="all"/>
                </p:endSync>
                <p:childTnLst>
                  <p:par>
                    <p:cTn id="27" fill="hold">
                      <p:stCondLst>
                        <p:cond delay="0"/>
                      </p:stCondLst>
                      <p:childTnLst>
                        <p:par>
                          <p:cTn id="28" fill="hold">
                            <p:stCondLst>
                              <p:cond delay="0"/>
                            </p:stCondLst>
                            <p:childTnLst>
                              <p:par>
                                <p:cTn id="29" presetID="10" presetClass="exit" presetSubtype="0" fill="hold" grpId="0" nodeType="clickEffect">
                                  <p:stCondLst>
                                    <p:cond delay="0"/>
                                  </p:stCondLst>
                                  <p:childTnLst>
                                    <p:animEffect transition="out" filter="fade">
                                      <p:cBhvr>
                                        <p:cTn id="30" dur="500"/>
                                        <p:tgtEl>
                                          <p:spTgt spid="14"/>
                                        </p:tgtEl>
                                      </p:cBhvr>
                                    </p:animEffect>
                                    <p:set>
                                      <p:cBhvr>
                                        <p:cTn id="31" dur="1" fill="hold">
                                          <p:stCondLst>
                                            <p:cond delay="499"/>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32" restart="whenNotActive" fill="hold" evtFilter="cancelBubble" nodeType="interactiveSeq">
                <p:stCondLst>
                  <p:cond evt="onClick" delay="0">
                    <p:tgtEl>
                      <p:spTgt spid="15"/>
                    </p:tgtEl>
                  </p:cond>
                </p:stCondLst>
                <p:endSync evt="end" delay="0">
                  <p:rtn val="all"/>
                </p:endSync>
                <p:childTnLst>
                  <p:par>
                    <p:cTn id="33" fill="hold">
                      <p:stCondLst>
                        <p:cond delay="0"/>
                      </p:stCondLst>
                      <p:childTnLst>
                        <p:par>
                          <p:cTn id="34" fill="hold">
                            <p:stCondLst>
                              <p:cond delay="0"/>
                            </p:stCondLst>
                            <p:childTnLst>
                              <p:par>
                                <p:cTn id="35" presetID="10" presetClass="exit" presetSubtype="0" fill="hold" grpId="0" nodeType="clickEffect">
                                  <p:stCondLst>
                                    <p:cond delay="0"/>
                                  </p:stCondLst>
                                  <p:childTnLst>
                                    <p:animEffect transition="out" filter="fade">
                                      <p:cBhvr>
                                        <p:cTn id="36" dur="500"/>
                                        <p:tgtEl>
                                          <p:spTgt spid="15"/>
                                        </p:tgtEl>
                                      </p:cBhvr>
                                    </p:animEffect>
                                    <p:set>
                                      <p:cBhvr>
                                        <p:cTn id="37" dur="1" fill="hold">
                                          <p:stCondLst>
                                            <p:cond delay="499"/>
                                          </p:stCondLst>
                                        </p:cTn>
                                        <p:tgtEl>
                                          <p:spTgt spid="15"/>
                                        </p:tgtEl>
                                        <p:attrNameLst>
                                          <p:attrName>style.visibility</p:attrName>
                                        </p:attrNameLst>
                                      </p:cBhvr>
                                      <p:to>
                                        <p:strVal val="hidden"/>
                                      </p:to>
                                    </p:set>
                                  </p:childTnLst>
                                </p:cTn>
                              </p:par>
                            </p:childTnLst>
                          </p:cTn>
                        </p:par>
                      </p:childTnLst>
                    </p:cTn>
                  </p:par>
                </p:childTnLst>
              </p:cTn>
              <p:nextCondLst>
                <p:cond evt="onClick" delay="0">
                  <p:tgtEl>
                    <p:spTgt spid="15"/>
                  </p:tgtEl>
                </p:cond>
              </p:nextCondLst>
            </p:seq>
            <p:seq concurrent="1" nextAc="seek">
              <p:cTn id="38" restart="whenNotActive" fill="hold" evtFilter="cancelBubble" nodeType="interactiveSeq">
                <p:stCondLst>
                  <p:cond evt="onClick" delay="0">
                    <p:tgtEl>
                      <p:spTgt spid="16"/>
                    </p:tgtEl>
                  </p:cond>
                </p:stCondLst>
                <p:endSync evt="end" delay="0">
                  <p:rtn val="all"/>
                </p:endSync>
                <p:childTnLst>
                  <p:par>
                    <p:cTn id="39" fill="hold">
                      <p:stCondLst>
                        <p:cond delay="0"/>
                      </p:stCondLst>
                      <p:childTnLst>
                        <p:par>
                          <p:cTn id="40" fill="hold">
                            <p:stCondLst>
                              <p:cond delay="0"/>
                            </p:stCondLst>
                            <p:childTnLst>
                              <p:par>
                                <p:cTn id="41" presetID="10" presetClass="exit" presetSubtype="0" fill="hold" grpId="0" nodeType="clickEffect">
                                  <p:stCondLst>
                                    <p:cond delay="0"/>
                                  </p:stCondLst>
                                  <p:childTnLst>
                                    <p:animEffect transition="out" filter="fade">
                                      <p:cBhvr>
                                        <p:cTn id="42" dur="500"/>
                                        <p:tgtEl>
                                          <p:spTgt spid="16"/>
                                        </p:tgtEl>
                                      </p:cBhvr>
                                    </p:animEffect>
                                    <p:set>
                                      <p:cBhvr>
                                        <p:cTn id="43" dur="1" fill="hold">
                                          <p:stCondLst>
                                            <p:cond delay="499"/>
                                          </p:stCondLst>
                                        </p:cTn>
                                        <p:tgtEl>
                                          <p:spTgt spid="16"/>
                                        </p:tgtEl>
                                        <p:attrNameLst>
                                          <p:attrName>style.visibility</p:attrName>
                                        </p:attrNameLst>
                                      </p:cBhvr>
                                      <p:to>
                                        <p:strVal val="hidden"/>
                                      </p:to>
                                    </p:set>
                                  </p:childTnLst>
                                </p:cTn>
                              </p:par>
                            </p:childTnLst>
                          </p:cTn>
                        </p:par>
                      </p:childTnLst>
                    </p:cTn>
                  </p:par>
                </p:childTnLst>
              </p:cTn>
              <p:nextCondLst>
                <p:cond evt="onClick" delay="0">
                  <p:tgtEl>
                    <p:spTgt spid="16"/>
                  </p:tgtEl>
                </p:cond>
              </p:nextCondLst>
            </p:seq>
            <p:seq concurrent="1" nextAc="seek">
              <p:cTn id="44" restart="whenNotActive" fill="hold" evtFilter="cancelBubble" nodeType="interactiveSeq">
                <p:stCondLst>
                  <p:cond evt="onClick" delay="0">
                    <p:tgtEl>
                      <p:spTgt spid="17"/>
                    </p:tgtEl>
                  </p:cond>
                </p:stCondLst>
                <p:endSync evt="end" delay="0">
                  <p:rtn val="all"/>
                </p:endSync>
                <p:childTnLst>
                  <p:par>
                    <p:cTn id="45" fill="hold">
                      <p:stCondLst>
                        <p:cond delay="0"/>
                      </p:stCondLst>
                      <p:childTnLst>
                        <p:par>
                          <p:cTn id="46" fill="hold">
                            <p:stCondLst>
                              <p:cond delay="0"/>
                            </p:stCondLst>
                            <p:childTnLst>
                              <p:par>
                                <p:cTn id="47" presetID="10" presetClass="exit" presetSubtype="0" fill="hold" grpId="0" nodeType="clickEffect">
                                  <p:stCondLst>
                                    <p:cond delay="0"/>
                                  </p:stCondLst>
                                  <p:childTnLst>
                                    <p:animEffect transition="out" filter="fade">
                                      <p:cBhvr>
                                        <p:cTn id="48" dur="500"/>
                                        <p:tgtEl>
                                          <p:spTgt spid="17"/>
                                        </p:tgtEl>
                                      </p:cBhvr>
                                    </p:animEffect>
                                    <p:set>
                                      <p:cBhvr>
                                        <p:cTn id="49" dur="1" fill="hold">
                                          <p:stCondLst>
                                            <p:cond delay="499"/>
                                          </p:stCondLst>
                                        </p:cTn>
                                        <p:tgtEl>
                                          <p:spTgt spid="17"/>
                                        </p:tgtEl>
                                        <p:attrNameLst>
                                          <p:attrName>style.visibility</p:attrName>
                                        </p:attrNameLst>
                                      </p:cBhvr>
                                      <p:to>
                                        <p:strVal val="hidden"/>
                                      </p:to>
                                    </p:set>
                                  </p:childTnLst>
                                </p:cTn>
                              </p:par>
                            </p:childTnLst>
                          </p:cTn>
                        </p:par>
                      </p:childTnLst>
                    </p:cTn>
                  </p:par>
                </p:childTnLst>
              </p:cTn>
              <p:nextCondLst>
                <p:cond evt="onClick" delay="0">
                  <p:tgtEl>
                    <p:spTgt spid="17"/>
                  </p:tgtEl>
                </p:cond>
              </p:nextCondLst>
            </p:seq>
          </p:childTnLst>
        </p:cTn>
      </p:par>
    </p:tnLst>
    <p:bldLst>
      <p:bldP spid="10" grpId="0" animBg="1"/>
      <p:bldP spid="11" grpId="0" animBg="1"/>
      <p:bldP spid="12" grpId="0" animBg="1"/>
      <p:bldP spid="13" grpId="0" animBg="1"/>
      <p:bldP spid="14" grpId="0" animBg="1"/>
      <p:bldP spid="15" grpId="0" animBg="1"/>
      <p:bldP spid="16" grpId="0" animBg="1"/>
      <p:bldP spid="17"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0"/>
            <a:ext cx="9143074" cy="599127"/>
            <a:chOff x="0" y="13335"/>
            <a:chExt cx="9144218" cy="599127"/>
          </a:xfrm>
        </p:grpSpPr>
        <p:sp>
          <p:nvSpPr>
            <p:cNvPr id="3" name="TextBox 32"/>
            <p:cNvSpPr txBox="1"/>
            <p:nvPr/>
          </p:nvSpPr>
          <p:spPr>
            <a:xfrm>
              <a:off x="0" y="13335"/>
              <a:ext cx="9144000" cy="599127"/>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wrap="square" lIns="324000" rtlCol="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3200" dirty="0"/>
                <a:t>Exercise 3</a:t>
              </a:r>
            </a:p>
          </p:txBody>
        </p:sp>
        <p:cxnSp>
          <p:nvCxnSpPr>
            <p:cNvPr id="4" name="Straight Connector 3"/>
            <p:cNvCxnSpPr/>
            <p:nvPr/>
          </p:nvCxnSpPr>
          <p:spPr>
            <a:xfrm>
              <a:off x="218" y="601079"/>
              <a:ext cx="9144000" cy="0"/>
            </a:xfrm>
            <a:prstGeom prst="line">
              <a:avLst/>
            </a:prstGeom>
            <a:effectLst/>
          </p:spPr>
          <p:style>
            <a:lnRef idx="3">
              <a:schemeClr val="accent3"/>
            </a:lnRef>
            <a:fillRef idx="0">
              <a:schemeClr val="accent3"/>
            </a:fillRef>
            <a:effectRef idx="2">
              <a:schemeClr val="accent3"/>
            </a:effectRef>
            <a:fontRef idx="minor">
              <a:schemeClr val="tx1"/>
            </a:fontRef>
          </p:style>
        </p:cxnSp>
      </p:grpSp>
      <p:sp>
        <p:nvSpPr>
          <p:cNvPr id="5" name="TextBox 4"/>
          <p:cNvSpPr txBox="1"/>
          <p:nvPr/>
        </p:nvSpPr>
        <p:spPr>
          <a:xfrm>
            <a:off x="539552" y="836712"/>
            <a:ext cx="4176464" cy="4616648"/>
          </a:xfrm>
          <a:prstGeom prst="rect">
            <a:avLst/>
          </a:prstGeom>
          <a:noFill/>
        </p:spPr>
        <p:txBody>
          <a:bodyPr wrap="square" rtlCol="0">
            <a:spAutoFit/>
          </a:bodyPr>
          <a:lstStyle/>
          <a:p>
            <a:r>
              <a:rPr lang="en-GB" sz="1400" dirty="0"/>
              <a:t>Find the LCM and HCF of the following pairs of numbers (using any suitable method).</a:t>
            </a:r>
          </a:p>
          <a:p>
            <a:r>
              <a:rPr lang="en-GB" sz="1400" dirty="0"/>
              <a:t>6 and 8	</a:t>
            </a:r>
            <a:r>
              <a:rPr lang="en-GB" sz="1400" b="1" dirty="0"/>
              <a:t>HCF = 2, LCM = 24</a:t>
            </a:r>
          </a:p>
          <a:p>
            <a:r>
              <a:rPr lang="en-GB" sz="1400" dirty="0"/>
              <a:t>13 and 5	</a:t>
            </a:r>
            <a:r>
              <a:rPr lang="en-GB" sz="1400" b="1" dirty="0"/>
              <a:t>HCF = 1, LCM = 65</a:t>
            </a:r>
          </a:p>
          <a:p>
            <a:r>
              <a:rPr lang="en-GB" sz="1400" dirty="0"/>
              <a:t>12 and 15	</a:t>
            </a:r>
            <a:r>
              <a:rPr lang="en-GB" sz="1400" b="1" dirty="0"/>
              <a:t>HCF = 3, LCM = 60</a:t>
            </a:r>
          </a:p>
          <a:p>
            <a:r>
              <a:rPr lang="en-GB" sz="1400" dirty="0"/>
              <a:t>21 and 35	</a:t>
            </a:r>
            <a:r>
              <a:rPr lang="en-GB" sz="1400" b="1" dirty="0"/>
              <a:t>HCF = 7, LCM = 105</a:t>
            </a:r>
          </a:p>
          <a:p>
            <a:endParaRPr lang="en-GB" sz="1400" dirty="0"/>
          </a:p>
          <a:p>
            <a:r>
              <a:rPr lang="en-GB" sz="1400" dirty="0"/>
              <a:t>The K4 bus comes every 9 minutes. The K3 bus comes every 12 minutes. If they both come at 9am, at what time will they next arrive at the same time?</a:t>
            </a:r>
          </a:p>
          <a:p>
            <a:r>
              <a:rPr lang="en-GB" sz="1400" b="1" dirty="0"/>
              <a:t>9:36am</a:t>
            </a:r>
          </a:p>
          <a:p>
            <a:endParaRPr lang="en-GB" sz="1400" dirty="0"/>
          </a:p>
          <a:p>
            <a:r>
              <a:rPr lang="en-GB" sz="1400" dirty="0"/>
              <a:t>Find the LCM and HCF of the following pairs, by prime factorising the numbers first.</a:t>
            </a:r>
          </a:p>
          <a:p>
            <a:r>
              <a:rPr lang="en-GB" sz="1400" dirty="0"/>
              <a:t>a) 36 and 378	</a:t>
            </a:r>
            <a:r>
              <a:rPr lang="en-GB" sz="1400" b="1" dirty="0"/>
              <a:t>LCM = 756, HCF = 18</a:t>
            </a:r>
            <a:br>
              <a:rPr lang="en-GB" sz="1400" b="1" dirty="0"/>
            </a:br>
            <a:r>
              <a:rPr lang="en-GB" sz="1400" dirty="0"/>
              <a:t>b) 315 and 3675	</a:t>
            </a:r>
            <a:r>
              <a:rPr lang="en-GB" sz="1400" b="1" dirty="0"/>
              <a:t>LCM = 11025, HCF = 105</a:t>
            </a:r>
          </a:p>
          <a:p>
            <a:r>
              <a:rPr lang="en-GB" sz="1400" dirty="0"/>
              <a:t>c) 72 and 66		</a:t>
            </a:r>
            <a:r>
              <a:rPr lang="en-GB" sz="1400" b="1" dirty="0"/>
              <a:t>LCM = 792, HCF = 6</a:t>
            </a:r>
          </a:p>
          <a:p>
            <a:r>
              <a:rPr lang="en-GB" sz="1400" dirty="0"/>
              <a:t>d) 2880 and 792	</a:t>
            </a:r>
            <a:r>
              <a:rPr lang="en-GB" sz="1400" b="1" dirty="0"/>
              <a:t>LCM = 31680, HCF = 72</a:t>
            </a:r>
          </a:p>
          <a:p>
            <a:r>
              <a:rPr lang="en-GB" sz="1400" dirty="0"/>
              <a:t>e) 375 and 325	</a:t>
            </a:r>
            <a:r>
              <a:rPr lang="en-GB" sz="1400" b="1" dirty="0"/>
              <a:t>LCM = 4875, HCF = 25</a:t>
            </a:r>
          </a:p>
          <a:p>
            <a:r>
              <a:rPr lang="en-GB" sz="1400" dirty="0"/>
              <a:t>f) 252 and 2079	</a:t>
            </a:r>
            <a:r>
              <a:rPr lang="en-GB" sz="1400" b="1" dirty="0"/>
              <a:t>LCM = 8316, HCF = 63</a:t>
            </a:r>
          </a:p>
          <a:p>
            <a:endParaRPr lang="en-GB" sz="1400" dirty="0"/>
          </a:p>
        </p:txBody>
      </p:sp>
      <p:sp>
        <p:nvSpPr>
          <p:cNvPr id="6" name="TextBox 5"/>
          <p:cNvSpPr txBox="1"/>
          <p:nvPr/>
        </p:nvSpPr>
        <p:spPr>
          <a:xfrm>
            <a:off x="5004048" y="713427"/>
            <a:ext cx="4138808" cy="1692771"/>
          </a:xfrm>
          <a:prstGeom prst="rect">
            <a:avLst/>
          </a:prstGeom>
          <a:noFill/>
        </p:spPr>
        <p:txBody>
          <a:bodyPr wrap="square" rtlCol="0">
            <a:spAutoFit/>
          </a:bodyPr>
          <a:lstStyle/>
          <a:p>
            <a:r>
              <a:rPr lang="en-GB" sz="1300" dirty="0"/>
              <a:t>[JMC 2009 Q18] Six friends are having dinner together in their local restaurant. The first eats there every day, the second eats there every other day, the third eats there every third day, the fourth eats there every fourth day, the fifth every fifth day and the sixth eats there every sixth day. They agree to have a party the next time they all eat together there. In how many days’ time is the party?</a:t>
            </a:r>
          </a:p>
          <a:p>
            <a:r>
              <a:rPr lang="en-GB" sz="1300" b="1" dirty="0">
                <a:latin typeface="+mj-lt"/>
              </a:rPr>
              <a:t>60 days</a:t>
            </a:r>
          </a:p>
        </p:txBody>
      </p:sp>
      <p:sp>
        <p:nvSpPr>
          <p:cNvPr id="8" name="Rectangle 7"/>
          <p:cNvSpPr/>
          <p:nvPr/>
        </p:nvSpPr>
        <p:spPr>
          <a:xfrm>
            <a:off x="253513" y="898839"/>
            <a:ext cx="288032" cy="288032"/>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1</a:t>
            </a:r>
          </a:p>
        </p:txBody>
      </p:sp>
      <p:sp>
        <p:nvSpPr>
          <p:cNvPr id="9" name="Rectangle 8"/>
          <p:cNvSpPr/>
          <p:nvPr/>
        </p:nvSpPr>
        <p:spPr>
          <a:xfrm>
            <a:off x="256380" y="2402423"/>
            <a:ext cx="288032" cy="288032"/>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2</a:t>
            </a:r>
          </a:p>
        </p:txBody>
      </p:sp>
      <p:sp>
        <p:nvSpPr>
          <p:cNvPr id="10" name="Rectangle 9"/>
          <p:cNvSpPr/>
          <p:nvPr/>
        </p:nvSpPr>
        <p:spPr>
          <a:xfrm>
            <a:off x="253513" y="3466243"/>
            <a:ext cx="288032" cy="288032"/>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3</a:t>
            </a:r>
          </a:p>
        </p:txBody>
      </p:sp>
      <p:sp>
        <p:nvSpPr>
          <p:cNvPr id="13" name="Rectangle 12"/>
          <p:cNvSpPr/>
          <p:nvPr/>
        </p:nvSpPr>
        <p:spPr>
          <a:xfrm>
            <a:off x="4739920" y="754823"/>
            <a:ext cx="288032" cy="288032"/>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latin typeface="Wingdings" panose="05000000000000000000" pitchFamily="2" charset="2"/>
              </a:rPr>
              <a:t>N</a:t>
            </a:r>
          </a:p>
        </p:txBody>
      </p:sp>
      <p:sp>
        <p:nvSpPr>
          <p:cNvPr id="14" name="Rectangle 13"/>
          <p:cNvSpPr/>
          <p:nvPr/>
        </p:nvSpPr>
        <p:spPr>
          <a:xfrm>
            <a:off x="1516469" y="1314450"/>
            <a:ext cx="2036356" cy="224954"/>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5" name="Rectangle 14"/>
          <p:cNvSpPr/>
          <p:nvPr/>
        </p:nvSpPr>
        <p:spPr>
          <a:xfrm>
            <a:off x="1516469" y="1539404"/>
            <a:ext cx="2036356" cy="224954"/>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6" name="Rectangle 15"/>
          <p:cNvSpPr/>
          <p:nvPr/>
        </p:nvSpPr>
        <p:spPr>
          <a:xfrm>
            <a:off x="1516469" y="1760169"/>
            <a:ext cx="2036356" cy="224954"/>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7" name="Rectangle 16"/>
          <p:cNvSpPr/>
          <p:nvPr/>
        </p:nvSpPr>
        <p:spPr>
          <a:xfrm>
            <a:off x="1516469" y="1980934"/>
            <a:ext cx="2036356" cy="224954"/>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8" name="Rectangle 17"/>
          <p:cNvSpPr/>
          <p:nvPr/>
        </p:nvSpPr>
        <p:spPr>
          <a:xfrm>
            <a:off x="601349" y="3026212"/>
            <a:ext cx="2951475" cy="330779"/>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9" name="Rectangle 18"/>
          <p:cNvSpPr/>
          <p:nvPr/>
        </p:nvSpPr>
        <p:spPr>
          <a:xfrm>
            <a:off x="2443918" y="3858847"/>
            <a:ext cx="2036356" cy="224954"/>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20" name="Rectangle 19"/>
          <p:cNvSpPr/>
          <p:nvPr/>
        </p:nvSpPr>
        <p:spPr>
          <a:xfrm>
            <a:off x="2443918" y="4080595"/>
            <a:ext cx="2036356" cy="224954"/>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21" name="Rectangle 20"/>
          <p:cNvSpPr/>
          <p:nvPr/>
        </p:nvSpPr>
        <p:spPr>
          <a:xfrm>
            <a:off x="2443918" y="4317471"/>
            <a:ext cx="2036356" cy="224954"/>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22" name="Rectangle 21"/>
          <p:cNvSpPr/>
          <p:nvPr/>
        </p:nvSpPr>
        <p:spPr>
          <a:xfrm>
            <a:off x="2443918" y="4539219"/>
            <a:ext cx="2036356" cy="19470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23" name="Rectangle 22"/>
          <p:cNvSpPr/>
          <p:nvPr/>
        </p:nvSpPr>
        <p:spPr>
          <a:xfrm>
            <a:off x="2443918" y="4746446"/>
            <a:ext cx="2036356" cy="19470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24" name="Rectangle 23"/>
          <p:cNvSpPr/>
          <p:nvPr/>
        </p:nvSpPr>
        <p:spPr>
          <a:xfrm>
            <a:off x="2443918" y="4944970"/>
            <a:ext cx="2036356" cy="19470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25" name="Rectangle 24"/>
          <p:cNvSpPr/>
          <p:nvPr/>
        </p:nvSpPr>
        <p:spPr>
          <a:xfrm>
            <a:off x="5064045" y="2124856"/>
            <a:ext cx="1753369" cy="280582"/>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1" name="TextBox 10"/>
          <p:cNvSpPr txBox="1"/>
          <p:nvPr/>
        </p:nvSpPr>
        <p:spPr>
          <a:xfrm>
            <a:off x="1516469" y="1314449"/>
            <a:ext cx="2036356" cy="950697"/>
          </a:xfrm>
          <a:prstGeom prst="rect">
            <a:avLst/>
          </a:prstGeom>
          <a:solidFill>
            <a:schemeClr val="bg1"/>
          </a:solidFill>
        </p:spPr>
        <p:txBody>
          <a:bodyPr wrap="square" rtlCol="0">
            <a:spAutoFit/>
          </a:bodyPr>
          <a:lstStyle/>
          <a:p>
            <a:endParaRPr lang="en-GB" dirty="0"/>
          </a:p>
        </p:txBody>
      </p:sp>
      <p:sp>
        <p:nvSpPr>
          <p:cNvPr id="26" name="TextBox 25"/>
          <p:cNvSpPr txBox="1"/>
          <p:nvPr/>
        </p:nvSpPr>
        <p:spPr>
          <a:xfrm>
            <a:off x="2339752" y="3825740"/>
            <a:ext cx="2140522" cy="1313936"/>
          </a:xfrm>
          <a:prstGeom prst="rect">
            <a:avLst/>
          </a:prstGeom>
          <a:solidFill>
            <a:schemeClr val="bg1"/>
          </a:solidFill>
        </p:spPr>
        <p:txBody>
          <a:bodyPr wrap="square" rtlCol="0">
            <a:spAutoFit/>
          </a:bodyPr>
          <a:lstStyle/>
          <a:p>
            <a:endParaRPr lang="en-GB" dirty="0"/>
          </a:p>
        </p:txBody>
      </p:sp>
      <p:sp>
        <p:nvSpPr>
          <p:cNvPr id="27" name="TextBox 26"/>
          <p:cNvSpPr txBox="1"/>
          <p:nvPr/>
        </p:nvSpPr>
        <p:spPr>
          <a:xfrm>
            <a:off x="544412" y="2990894"/>
            <a:ext cx="3163492" cy="366097"/>
          </a:xfrm>
          <a:prstGeom prst="rect">
            <a:avLst/>
          </a:prstGeom>
          <a:solidFill>
            <a:schemeClr val="bg1"/>
          </a:solidFill>
        </p:spPr>
        <p:txBody>
          <a:bodyPr wrap="square" rtlCol="0">
            <a:spAutoFit/>
          </a:bodyPr>
          <a:lstStyle/>
          <a:p>
            <a:endParaRPr lang="en-GB" dirty="0"/>
          </a:p>
        </p:txBody>
      </p:sp>
      <p:sp>
        <p:nvSpPr>
          <p:cNvPr id="28" name="TextBox 27"/>
          <p:cNvSpPr txBox="1"/>
          <p:nvPr/>
        </p:nvSpPr>
        <p:spPr>
          <a:xfrm>
            <a:off x="4843350" y="2124856"/>
            <a:ext cx="3163492" cy="366097"/>
          </a:xfrm>
          <a:prstGeom prst="rect">
            <a:avLst/>
          </a:prstGeom>
          <a:solidFill>
            <a:schemeClr val="bg1"/>
          </a:solidFill>
        </p:spPr>
        <p:txBody>
          <a:bodyPr wrap="square" rtlCol="0">
            <a:spAutoFit/>
          </a:bodyPr>
          <a:lstStyle/>
          <a:p>
            <a:endParaRPr lang="en-GB" dirty="0"/>
          </a:p>
        </p:txBody>
      </p:sp>
    </p:spTree>
    <p:extLst>
      <p:ext uri="{BB962C8B-B14F-4D97-AF65-F5344CB8AC3E}">
        <p14:creationId xmlns:p14="http://schemas.microsoft.com/office/powerpoint/2010/main" val="1879337291"/>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4"/>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14"/>
                                        </p:tgtEl>
                                      </p:cBhvr>
                                    </p:animEffect>
                                    <p:set>
                                      <p:cBhvr>
                                        <p:cTn id="7" dur="1" fill="hold">
                                          <p:stCondLst>
                                            <p:cond delay="499"/>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8" restart="whenNotActive" fill="hold" evtFilter="cancelBubble" nodeType="interactiveSeq">
                <p:stCondLst>
                  <p:cond evt="onClick" delay="0">
                    <p:tgtEl>
                      <p:spTgt spid="15"/>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grpId="0" nodeType="clickEffect">
                                  <p:stCondLst>
                                    <p:cond delay="0"/>
                                  </p:stCondLst>
                                  <p:childTnLst>
                                    <p:animEffect transition="out" filter="fade">
                                      <p:cBhvr>
                                        <p:cTn id="12" dur="500"/>
                                        <p:tgtEl>
                                          <p:spTgt spid="15"/>
                                        </p:tgtEl>
                                      </p:cBhvr>
                                    </p:animEffect>
                                    <p:set>
                                      <p:cBhvr>
                                        <p:cTn id="13" dur="1" fill="hold">
                                          <p:stCondLst>
                                            <p:cond delay="499"/>
                                          </p:stCondLst>
                                        </p:cTn>
                                        <p:tgtEl>
                                          <p:spTgt spid="15"/>
                                        </p:tgtEl>
                                        <p:attrNameLst>
                                          <p:attrName>style.visibility</p:attrName>
                                        </p:attrNameLst>
                                      </p:cBhvr>
                                      <p:to>
                                        <p:strVal val="hidden"/>
                                      </p:to>
                                    </p:set>
                                  </p:childTnLst>
                                </p:cTn>
                              </p:par>
                            </p:childTnLst>
                          </p:cTn>
                        </p:par>
                      </p:childTnLst>
                    </p:cTn>
                  </p:par>
                </p:childTnLst>
              </p:cTn>
              <p:nextCondLst>
                <p:cond evt="onClick" delay="0">
                  <p:tgtEl>
                    <p:spTgt spid="15"/>
                  </p:tgtEl>
                </p:cond>
              </p:nextCondLst>
            </p:seq>
            <p:seq concurrent="1" nextAc="seek">
              <p:cTn id="14" restart="whenNotActive" fill="hold" evtFilter="cancelBubble" nodeType="interactiveSeq">
                <p:stCondLst>
                  <p:cond evt="onClick" delay="0">
                    <p:tgtEl>
                      <p:spTgt spid="16"/>
                    </p:tgtEl>
                  </p:cond>
                </p:stCondLst>
                <p:endSync evt="end" delay="0">
                  <p:rtn val="all"/>
                </p:endSync>
                <p:childTnLst>
                  <p:par>
                    <p:cTn id="15" fill="hold">
                      <p:stCondLst>
                        <p:cond delay="0"/>
                      </p:stCondLst>
                      <p:childTnLst>
                        <p:par>
                          <p:cTn id="16" fill="hold">
                            <p:stCondLst>
                              <p:cond delay="0"/>
                            </p:stCondLst>
                            <p:childTnLst>
                              <p:par>
                                <p:cTn id="17" presetID="10" presetClass="exit" presetSubtype="0" fill="hold" grpId="0" nodeType="clickEffect">
                                  <p:stCondLst>
                                    <p:cond delay="0"/>
                                  </p:stCondLst>
                                  <p:childTnLst>
                                    <p:animEffect transition="out" filter="fade">
                                      <p:cBhvr>
                                        <p:cTn id="18" dur="500"/>
                                        <p:tgtEl>
                                          <p:spTgt spid="16"/>
                                        </p:tgtEl>
                                      </p:cBhvr>
                                    </p:animEffect>
                                    <p:set>
                                      <p:cBhvr>
                                        <p:cTn id="19" dur="1" fill="hold">
                                          <p:stCondLst>
                                            <p:cond delay="499"/>
                                          </p:stCondLst>
                                        </p:cTn>
                                        <p:tgtEl>
                                          <p:spTgt spid="16"/>
                                        </p:tgtEl>
                                        <p:attrNameLst>
                                          <p:attrName>style.visibility</p:attrName>
                                        </p:attrNameLst>
                                      </p:cBhvr>
                                      <p:to>
                                        <p:strVal val="hidden"/>
                                      </p:to>
                                    </p:set>
                                  </p:childTnLst>
                                </p:cTn>
                              </p:par>
                            </p:childTnLst>
                          </p:cTn>
                        </p:par>
                      </p:childTnLst>
                    </p:cTn>
                  </p:par>
                </p:childTnLst>
              </p:cTn>
              <p:nextCondLst>
                <p:cond evt="onClick" delay="0">
                  <p:tgtEl>
                    <p:spTgt spid="16"/>
                  </p:tgtEl>
                </p:cond>
              </p:nextCondLst>
            </p:seq>
            <p:seq concurrent="1" nextAc="seek">
              <p:cTn id="20" restart="whenNotActive" fill="hold" evtFilter="cancelBubble" nodeType="interactiveSeq">
                <p:stCondLst>
                  <p:cond evt="onClick" delay="0">
                    <p:tgtEl>
                      <p:spTgt spid="17"/>
                    </p:tgtEl>
                  </p:cond>
                </p:stCondLst>
                <p:endSync evt="end" delay="0">
                  <p:rtn val="all"/>
                </p:endSync>
                <p:childTnLst>
                  <p:par>
                    <p:cTn id="21" fill="hold">
                      <p:stCondLst>
                        <p:cond delay="0"/>
                      </p:stCondLst>
                      <p:childTnLst>
                        <p:par>
                          <p:cTn id="22" fill="hold">
                            <p:stCondLst>
                              <p:cond delay="0"/>
                            </p:stCondLst>
                            <p:childTnLst>
                              <p:par>
                                <p:cTn id="23" presetID="10" presetClass="exit" presetSubtype="0" fill="hold" grpId="0" nodeType="clickEffect">
                                  <p:stCondLst>
                                    <p:cond delay="0"/>
                                  </p:stCondLst>
                                  <p:childTnLst>
                                    <p:animEffect transition="out" filter="fade">
                                      <p:cBhvr>
                                        <p:cTn id="24" dur="500"/>
                                        <p:tgtEl>
                                          <p:spTgt spid="17"/>
                                        </p:tgtEl>
                                      </p:cBhvr>
                                    </p:animEffect>
                                    <p:set>
                                      <p:cBhvr>
                                        <p:cTn id="25" dur="1" fill="hold">
                                          <p:stCondLst>
                                            <p:cond delay="499"/>
                                          </p:stCondLst>
                                        </p:cTn>
                                        <p:tgtEl>
                                          <p:spTgt spid="17"/>
                                        </p:tgtEl>
                                        <p:attrNameLst>
                                          <p:attrName>style.visibility</p:attrName>
                                        </p:attrNameLst>
                                      </p:cBhvr>
                                      <p:to>
                                        <p:strVal val="hidden"/>
                                      </p:to>
                                    </p:set>
                                  </p:childTnLst>
                                </p:cTn>
                              </p:par>
                            </p:childTnLst>
                          </p:cTn>
                        </p:par>
                      </p:childTnLst>
                    </p:cTn>
                  </p:par>
                </p:childTnLst>
              </p:cTn>
              <p:nextCondLst>
                <p:cond evt="onClick" delay="0">
                  <p:tgtEl>
                    <p:spTgt spid="17"/>
                  </p:tgtEl>
                </p:cond>
              </p:nextCondLst>
            </p:seq>
            <p:seq concurrent="1" nextAc="seek">
              <p:cTn id="26" restart="whenNotActive" fill="hold" evtFilter="cancelBubble" nodeType="interactiveSeq">
                <p:stCondLst>
                  <p:cond evt="onClick" delay="0">
                    <p:tgtEl>
                      <p:spTgt spid="18"/>
                    </p:tgtEl>
                  </p:cond>
                </p:stCondLst>
                <p:endSync evt="end" delay="0">
                  <p:rtn val="all"/>
                </p:endSync>
                <p:childTnLst>
                  <p:par>
                    <p:cTn id="27" fill="hold">
                      <p:stCondLst>
                        <p:cond delay="0"/>
                      </p:stCondLst>
                      <p:childTnLst>
                        <p:par>
                          <p:cTn id="28" fill="hold">
                            <p:stCondLst>
                              <p:cond delay="0"/>
                            </p:stCondLst>
                            <p:childTnLst>
                              <p:par>
                                <p:cTn id="29" presetID="10" presetClass="exit" presetSubtype="0" fill="hold" grpId="0" nodeType="clickEffect">
                                  <p:stCondLst>
                                    <p:cond delay="0"/>
                                  </p:stCondLst>
                                  <p:childTnLst>
                                    <p:animEffect transition="out" filter="fade">
                                      <p:cBhvr>
                                        <p:cTn id="30" dur="500"/>
                                        <p:tgtEl>
                                          <p:spTgt spid="18"/>
                                        </p:tgtEl>
                                      </p:cBhvr>
                                    </p:animEffect>
                                    <p:set>
                                      <p:cBhvr>
                                        <p:cTn id="31" dur="1" fill="hold">
                                          <p:stCondLst>
                                            <p:cond delay="499"/>
                                          </p:stCondLst>
                                        </p:cTn>
                                        <p:tgtEl>
                                          <p:spTgt spid="18"/>
                                        </p:tgtEl>
                                        <p:attrNameLst>
                                          <p:attrName>style.visibility</p:attrName>
                                        </p:attrNameLst>
                                      </p:cBhvr>
                                      <p:to>
                                        <p:strVal val="hidden"/>
                                      </p:to>
                                    </p:set>
                                  </p:childTnLst>
                                </p:cTn>
                              </p:par>
                            </p:childTnLst>
                          </p:cTn>
                        </p:par>
                      </p:childTnLst>
                    </p:cTn>
                  </p:par>
                </p:childTnLst>
              </p:cTn>
              <p:nextCondLst>
                <p:cond evt="onClick" delay="0">
                  <p:tgtEl>
                    <p:spTgt spid="18"/>
                  </p:tgtEl>
                </p:cond>
              </p:nextCondLst>
            </p:seq>
            <p:seq concurrent="1" nextAc="seek">
              <p:cTn id="32" restart="whenNotActive" fill="hold" evtFilter="cancelBubble" nodeType="interactiveSeq">
                <p:stCondLst>
                  <p:cond evt="onClick" delay="0">
                    <p:tgtEl>
                      <p:spTgt spid="19"/>
                    </p:tgtEl>
                  </p:cond>
                </p:stCondLst>
                <p:endSync evt="end" delay="0">
                  <p:rtn val="all"/>
                </p:endSync>
                <p:childTnLst>
                  <p:par>
                    <p:cTn id="33" fill="hold">
                      <p:stCondLst>
                        <p:cond delay="0"/>
                      </p:stCondLst>
                      <p:childTnLst>
                        <p:par>
                          <p:cTn id="34" fill="hold">
                            <p:stCondLst>
                              <p:cond delay="0"/>
                            </p:stCondLst>
                            <p:childTnLst>
                              <p:par>
                                <p:cTn id="35" presetID="10" presetClass="exit" presetSubtype="0" fill="hold" grpId="0" nodeType="clickEffect">
                                  <p:stCondLst>
                                    <p:cond delay="0"/>
                                  </p:stCondLst>
                                  <p:childTnLst>
                                    <p:animEffect transition="out" filter="fade">
                                      <p:cBhvr>
                                        <p:cTn id="36" dur="500"/>
                                        <p:tgtEl>
                                          <p:spTgt spid="19"/>
                                        </p:tgtEl>
                                      </p:cBhvr>
                                    </p:animEffect>
                                    <p:set>
                                      <p:cBhvr>
                                        <p:cTn id="37" dur="1" fill="hold">
                                          <p:stCondLst>
                                            <p:cond delay="499"/>
                                          </p:stCondLst>
                                        </p:cTn>
                                        <p:tgtEl>
                                          <p:spTgt spid="19"/>
                                        </p:tgtEl>
                                        <p:attrNameLst>
                                          <p:attrName>style.visibility</p:attrName>
                                        </p:attrNameLst>
                                      </p:cBhvr>
                                      <p:to>
                                        <p:strVal val="hidden"/>
                                      </p:to>
                                    </p:set>
                                  </p:childTnLst>
                                </p:cTn>
                              </p:par>
                            </p:childTnLst>
                          </p:cTn>
                        </p:par>
                      </p:childTnLst>
                    </p:cTn>
                  </p:par>
                </p:childTnLst>
              </p:cTn>
              <p:nextCondLst>
                <p:cond evt="onClick" delay="0">
                  <p:tgtEl>
                    <p:spTgt spid="19"/>
                  </p:tgtEl>
                </p:cond>
              </p:nextCondLst>
            </p:seq>
            <p:seq concurrent="1" nextAc="seek">
              <p:cTn id="38" restart="whenNotActive" fill="hold" evtFilter="cancelBubble" nodeType="interactiveSeq">
                <p:stCondLst>
                  <p:cond evt="onClick" delay="0">
                    <p:tgtEl>
                      <p:spTgt spid="20"/>
                    </p:tgtEl>
                  </p:cond>
                </p:stCondLst>
                <p:endSync evt="end" delay="0">
                  <p:rtn val="all"/>
                </p:endSync>
                <p:childTnLst>
                  <p:par>
                    <p:cTn id="39" fill="hold">
                      <p:stCondLst>
                        <p:cond delay="0"/>
                      </p:stCondLst>
                      <p:childTnLst>
                        <p:par>
                          <p:cTn id="40" fill="hold">
                            <p:stCondLst>
                              <p:cond delay="0"/>
                            </p:stCondLst>
                            <p:childTnLst>
                              <p:par>
                                <p:cTn id="41" presetID="10" presetClass="exit" presetSubtype="0" fill="hold" grpId="0" nodeType="clickEffect">
                                  <p:stCondLst>
                                    <p:cond delay="0"/>
                                  </p:stCondLst>
                                  <p:childTnLst>
                                    <p:animEffect transition="out" filter="fade">
                                      <p:cBhvr>
                                        <p:cTn id="42" dur="500"/>
                                        <p:tgtEl>
                                          <p:spTgt spid="20"/>
                                        </p:tgtEl>
                                      </p:cBhvr>
                                    </p:animEffect>
                                    <p:set>
                                      <p:cBhvr>
                                        <p:cTn id="43" dur="1" fill="hold">
                                          <p:stCondLst>
                                            <p:cond delay="499"/>
                                          </p:stCondLst>
                                        </p:cTn>
                                        <p:tgtEl>
                                          <p:spTgt spid="20"/>
                                        </p:tgtEl>
                                        <p:attrNameLst>
                                          <p:attrName>style.visibility</p:attrName>
                                        </p:attrNameLst>
                                      </p:cBhvr>
                                      <p:to>
                                        <p:strVal val="hidden"/>
                                      </p:to>
                                    </p:set>
                                  </p:childTnLst>
                                </p:cTn>
                              </p:par>
                            </p:childTnLst>
                          </p:cTn>
                        </p:par>
                      </p:childTnLst>
                    </p:cTn>
                  </p:par>
                </p:childTnLst>
              </p:cTn>
              <p:nextCondLst>
                <p:cond evt="onClick" delay="0">
                  <p:tgtEl>
                    <p:spTgt spid="20"/>
                  </p:tgtEl>
                </p:cond>
              </p:nextCondLst>
            </p:seq>
            <p:seq concurrent="1" nextAc="seek">
              <p:cTn id="44" restart="whenNotActive" fill="hold" evtFilter="cancelBubble" nodeType="interactiveSeq">
                <p:stCondLst>
                  <p:cond evt="onClick" delay="0">
                    <p:tgtEl>
                      <p:spTgt spid="21"/>
                    </p:tgtEl>
                  </p:cond>
                </p:stCondLst>
                <p:endSync evt="end" delay="0">
                  <p:rtn val="all"/>
                </p:endSync>
                <p:childTnLst>
                  <p:par>
                    <p:cTn id="45" fill="hold">
                      <p:stCondLst>
                        <p:cond delay="0"/>
                      </p:stCondLst>
                      <p:childTnLst>
                        <p:par>
                          <p:cTn id="46" fill="hold">
                            <p:stCondLst>
                              <p:cond delay="0"/>
                            </p:stCondLst>
                            <p:childTnLst>
                              <p:par>
                                <p:cTn id="47" presetID="10" presetClass="exit" presetSubtype="0" fill="hold" grpId="0" nodeType="clickEffect">
                                  <p:stCondLst>
                                    <p:cond delay="0"/>
                                  </p:stCondLst>
                                  <p:childTnLst>
                                    <p:animEffect transition="out" filter="fade">
                                      <p:cBhvr>
                                        <p:cTn id="48" dur="500"/>
                                        <p:tgtEl>
                                          <p:spTgt spid="21"/>
                                        </p:tgtEl>
                                      </p:cBhvr>
                                    </p:animEffect>
                                    <p:set>
                                      <p:cBhvr>
                                        <p:cTn id="49" dur="1" fill="hold">
                                          <p:stCondLst>
                                            <p:cond delay="499"/>
                                          </p:stCondLst>
                                        </p:cTn>
                                        <p:tgtEl>
                                          <p:spTgt spid="21"/>
                                        </p:tgtEl>
                                        <p:attrNameLst>
                                          <p:attrName>style.visibility</p:attrName>
                                        </p:attrNameLst>
                                      </p:cBhvr>
                                      <p:to>
                                        <p:strVal val="hidden"/>
                                      </p:to>
                                    </p:set>
                                  </p:childTnLst>
                                </p:cTn>
                              </p:par>
                            </p:childTnLst>
                          </p:cTn>
                        </p:par>
                      </p:childTnLst>
                    </p:cTn>
                  </p:par>
                </p:childTnLst>
              </p:cTn>
              <p:nextCondLst>
                <p:cond evt="onClick" delay="0">
                  <p:tgtEl>
                    <p:spTgt spid="21"/>
                  </p:tgtEl>
                </p:cond>
              </p:nextCondLst>
            </p:seq>
            <p:seq concurrent="1" nextAc="seek">
              <p:cTn id="50" restart="whenNotActive" fill="hold" evtFilter="cancelBubble" nodeType="interactiveSeq">
                <p:stCondLst>
                  <p:cond evt="onClick" delay="0">
                    <p:tgtEl>
                      <p:spTgt spid="22"/>
                    </p:tgtEl>
                  </p:cond>
                </p:stCondLst>
                <p:endSync evt="end" delay="0">
                  <p:rtn val="all"/>
                </p:endSync>
                <p:childTnLst>
                  <p:par>
                    <p:cTn id="51" fill="hold">
                      <p:stCondLst>
                        <p:cond delay="0"/>
                      </p:stCondLst>
                      <p:childTnLst>
                        <p:par>
                          <p:cTn id="52" fill="hold">
                            <p:stCondLst>
                              <p:cond delay="0"/>
                            </p:stCondLst>
                            <p:childTnLst>
                              <p:par>
                                <p:cTn id="53" presetID="10" presetClass="exit" presetSubtype="0" fill="hold" grpId="0" nodeType="clickEffect">
                                  <p:stCondLst>
                                    <p:cond delay="0"/>
                                  </p:stCondLst>
                                  <p:childTnLst>
                                    <p:animEffect transition="out" filter="fade">
                                      <p:cBhvr>
                                        <p:cTn id="54" dur="500"/>
                                        <p:tgtEl>
                                          <p:spTgt spid="22"/>
                                        </p:tgtEl>
                                      </p:cBhvr>
                                    </p:animEffect>
                                    <p:set>
                                      <p:cBhvr>
                                        <p:cTn id="55" dur="1" fill="hold">
                                          <p:stCondLst>
                                            <p:cond delay="499"/>
                                          </p:stCondLst>
                                        </p:cTn>
                                        <p:tgtEl>
                                          <p:spTgt spid="22"/>
                                        </p:tgtEl>
                                        <p:attrNameLst>
                                          <p:attrName>style.visibility</p:attrName>
                                        </p:attrNameLst>
                                      </p:cBhvr>
                                      <p:to>
                                        <p:strVal val="hidden"/>
                                      </p:to>
                                    </p:set>
                                  </p:childTnLst>
                                </p:cTn>
                              </p:par>
                            </p:childTnLst>
                          </p:cTn>
                        </p:par>
                      </p:childTnLst>
                    </p:cTn>
                  </p:par>
                </p:childTnLst>
              </p:cTn>
              <p:nextCondLst>
                <p:cond evt="onClick" delay="0">
                  <p:tgtEl>
                    <p:spTgt spid="22"/>
                  </p:tgtEl>
                </p:cond>
              </p:nextCondLst>
            </p:seq>
            <p:seq concurrent="1" nextAc="seek">
              <p:cTn id="56" restart="whenNotActive" fill="hold" evtFilter="cancelBubble" nodeType="interactiveSeq">
                <p:stCondLst>
                  <p:cond evt="onClick" delay="0">
                    <p:tgtEl>
                      <p:spTgt spid="23"/>
                    </p:tgtEl>
                  </p:cond>
                </p:stCondLst>
                <p:endSync evt="end" delay="0">
                  <p:rtn val="all"/>
                </p:endSync>
                <p:childTnLst>
                  <p:par>
                    <p:cTn id="57" fill="hold">
                      <p:stCondLst>
                        <p:cond delay="0"/>
                      </p:stCondLst>
                      <p:childTnLst>
                        <p:par>
                          <p:cTn id="58" fill="hold">
                            <p:stCondLst>
                              <p:cond delay="0"/>
                            </p:stCondLst>
                            <p:childTnLst>
                              <p:par>
                                <p:cTn id="59" presetID="10" presetClass="exit" presetSubtype="0" fill="hold" grpId="0" nodeType="clickEffect">
                                  <p:stCondLst>
                                    <p:cond delay="0"/>
                                  </p:stCondLst>
                                  <p:childTnLst>
                                    <p:animEffect transition="out" filter="fade">
                                      <p:cBhvr>
                                        <p:cTn id="60" dur="500"/>
                                        <p:tgtEl>
                                          <p:spTgt spid="23"/>
                                        </p:tgtEl>
                                      </p:cBhvr>
                                    </p:animEffect>
                                    <p:set>
                                      <p:cBhvr>
                                        <p:cTn id="61" dur="1" fill="hold">
                                          <p:stCondLst>
                                            <p:cond delay="499"/>
                                          </p:stCondLst>
                                        </p:cTn>
                                        <p:tgtEl>
                                          <p:spTgt spid="23"/>
                                        </p:tgtEl>
                                        <p:attrNameLst>
                                          <p:attrName>style.visibility</p:attrName>
                                        </p:attrNameLst>
                                      </p:cBhvr>
                                      <p:to>
                                        <p:strVal val="hidden"/>
                                      </p:to>
                                    </p:set>
                                  </p:childTnLst>
                                </p:cTn>
                              </p:par>
                            </p:childTnLst>
                          </p:cTn>
                        </p:par>
                      </p:childTnLst>
                    </p:cTn>
                  </p:par>
                </p:childTnLst>
              </p:cTn>
              <p:nextCondLst>
                <p:cond evt="onClick" delay="0">
                  <p:tgtEl>
                    <p:spTgt spid="23"/>
                  </p:tgtEl>
                </p:cond>
              </p:nextCondLst>
            </p:seq>
            <p:seq concurrent="1" nextAc="seek">
              <p:cTn id="62" restart="whenNotActive" fill="hold" evtFilter="cancelBubble" nodeType="interactiveSeq">
                <p:stCondLst>
                  <p:cond evt="onClick" delay="0">
                    <p:tgtEl>
                      <p:spTgt spid="24"/>
                    </p:tgtEl>
                  </p:cond>
                </p:stCondLst>
                <p:endSync evt="end" delay="0">
                  <p:rtn val="all"/>
                </p:endSync>
                <p:childTnLst>
                  <p:par>
                    <p:cTn id="63" fill="hold">
                      <p:stCondLst>
                        <p:cond delay="0"/>
                      </p:stCondLst>
                      <p:childTnLst>
                        <p:par>
                          <p:cTn id="64" fill="hold">
                            <p:stCondLst>
                              <p:cond delay="0"/>
                            </p:stCondLst>
                            <p:childTnLst>
                              <p:par>
                                <p:cTn id="65" presetID="10" presetClass="exit" presetSubtype="0" fill="hold" grpId="0" nodeType="clickEffect">
                                  <p:stCondLst>
                                    <p:cond delay="0"/>
                                  </p:stCondLst>
                                  <p:childTnLst>
                                    <p:animEffect transition="out" filter="fade">
                                      <p:cBhvr>
                                        <p:cTn id="66" dur="500"/>
                                        <p:tgtEl>
                                          <p:spTgt spid="24"/>
                                        </p:tgtEl>
                                      </p:cBhvr>
                                    </p:animEffect>
                                    <p:set>
                                      <p:cBhvr>
                                        <p:cTn id="67" dur="1" fill="hold">
                                          <p:stCondLst>
                                            <p:cond delay="499"/>
                                          </p:stCondLst>
                                        </p:cTn>
                                        <p:tgtEl>
                                          <p:spTgt spid="24"/>
                                        </p:tgtEl>
                                        <p:attrNameLst>
                                          <p:attrName>style.visibility</p:attrName>
                                        </p:attrNameLst>
                                      </p:cBhvr>
                                      <p:to>
                                        <p:strVal val="hidden"/>
                                      </p:to>
                                    </p:set>
                                  </p:childTnLst>
                                </p:cTn>
                              </p:par>
                            </p:childTnLst>
                          </p:cTn>
                        </p:par>
                      </p:childTnLst>
                    </p:cTn>
                  </p:par>
                </p:childTnLst>
              </p:cTn>
              <p:nextCondLst>
                <p:cond evt="onClick" delay="0">
                  <p:tgtEl>
                    <p:spTgt spid="24"/>
                  </p:tgtEl>
                </p:cond>
              </p:nextCondLst>
            </p:seq>
            <p:seq concurrent="1" nextAc="seek">
              <p:cTn id="68" restart="whenNotActive" fill="hold" evtFilter="cancelBubble" nodeType="interactiveSeq">
                <p:stCondLst>
                  <p:cond evt="onClick" delay="0">
                    <p:tgtEl>
                      <p:spTgt spid="25"/>
                    </p:tgtEl>
                  </p:cond>
                </p:stCondLst>
                <p:endSync evt="end" delay="0">
                  <p:rtn val="all"/>
                </p:endSync>
                <p:childTnLst>
                  <p:par>
                    <p:cTn id="69" fill="hold">
                      <p:stCondLst>
                        <p:cond delay="0"/>
                      </p:stCondLst>
                      <p:childTnLst>
                        <p:par>
                          <p:cTn id="70" fill="hold">
                            <p:stCondLst>
                              <p:cond delay="0"/>
                            </p:stCondLst>
                            <p:childTnLst>
                              <p:par>
                                <p:cTn id="71" presetID="10" presetClass="exit" presetSubtype="0" fill="hold" grpId="0" nodeType="clickEffect">
                                  <p:stCondLst>
                                    <p:cond delay="0"/>
                                  </p:stCondLst>
                                  <p:childTnLst>
                                    <p:animEffect transition="out" filter="fade">
                                      <p:cBhvr>
                                        <p:cTn id="72" dur="500"/>
                                        <p:tgtEl>
                                          <p:spTgt spid="25"/>
                                        </p:tgtEl>
                                      </p:cBhvr>
                                    </p:animEffect>
                                    <p:set>
                                      <p:cBhvr>
                                        <p:cTn id="73" dur="1" fill="hold">
                                          <p:stCondLst>
                                            <p:cond delay="499"/>
                                          </p:stCondLst>
                                        </p:cTn>
                                        <p:tgtEl>
                                          <p:spTgt spid="25"/>
                                        </p:tgtEl>
                                        <p:attrNameLst>
                                          <p:attrName>style.visibility</p:attrName>
                                        </p:attrNameLst>
                                      </p:cBhvr>
                                      <p:to>
                                        <p:strVal val="hidden"/>
                                      </p:to>
                                    </p:set>
                                  </p:childTnLst>
                                </p:cTn>
                              </p:par>
                            </p:childTnLst>
                          </p:cTn>
                        </p:par>
                      </p:childTnLst>
                    </p:cTn>
                  </p:par>
                </p:childTnLst>
              </p:cTn>
              <p:nextCondLst>
                <p:cond evt="onClick" delay="0">
                  <p:tgtEl>
                    <p:spTgt spid="25"/>
                  </p:tgtEl>
                </p:cond>
              </p:nextCondLst>
            </p:seq>
          </p:childTnLst>
        </p:cTn>
      </p:par>
    </p:tnLst>
    <p:bldLst>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b="1" dirty="0">
                <a:solidFill>
                  <a:srgbClr val="92D050"/>
                </a:solidFill>
              </a:rPr>
              <a:t>Number: </a:t>
            </a:r>
            <a:r>
              <a:rPr lang="en-GB" dirty="0"/>
              <a:t>Divisibility Rules</a:t>
            </a:r>
          </a:p>
        </p:txBody>
      </p:sp>
      <p:cxnSp>
        <p:nvCxnSpPr>
          <p:cNvPr id="8" name="Straight Connector 7"/>
          <p:cNvCxnSpPr/>
          <p:nvPr/>
        </p:nvCxnSpPr>
        <p:spPr>
          <a:xfrm>
            <a:off x="0" y="1268760"/>
            <a:ext cx="9144000" cy="0"/>
          </a:xfrm>
          <a:prstGeom prst="line">
            <a:avLst/>
          </a:prstGeom>
          <a:ln w="7620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062845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93357342"/>
              </p:ext>
            </p:extLst>
          </p:nvPr>
        </p:nvGraphicFramePr>
        <p:xfrm>
          <a:off x="899592" y="1484784"/>
          <a:ext cx="7272808" cy="4998720"/>
        </p:xfrm>
        <a:graphic>
          <a:graphicData uri="http://schemas.openxmlformats.org/drawingml/2006/table">
            <a:tbl>
              <a:tblPr bandRow="1">
                <a:tableStyleId>{F5AB1C69-6EDB-4FF4-983F-18BD219EF322}</a:tableStyleId>
              </a:tblPr>
              <a:tblGrid>
                <a:gridCol w="576064">
                  <a:extLst>
                    <a:ext uri="{9D8B030D-6E8A-4147-A177-3AD203B41FA5}">
                      <a16:colId xmlns:a16="http://schemas.microsoft.com/office/drawing/2014/main" val="20000"/>
                    </a:ext>
                  </a:extLst>
                </a:gridCol>
                <a:gridCol w="6696744">
                  <a:extLst>
                    <a:ext uri="{9D8B030D-6E8A-4147-A177-3AD203B41FA5}">
                      <a16:colId xmlns:a16="http://schemas.microsoft.com/office/drawing/2014/main" val="20001"/>
                    </a:ext>
                  </a:extLst>
                </a:gridCol>
              </a:tblGrid>
              <a:tr h="370840">
                <a:tc>
                  <a:txBody>
                    <a:bodyPr/>
                    <a:lstStyle/>
                    <a:p>
                      <a:r>
                        <a:rPr lang="en-GB" b="1" dirty="0"/>
                        <a:t>2</a:t>
                      </a:r>
                    </a:p>
                  </a:txBody>
                  <a:tcPr/>
                </a:tc>
                <a:tc>
                  <a:txBody>
                    <a:bodyPr/>
                    <a:lstStyle/>
                    <a:p>
                      <a:r>
                        <a:rPr lang="en-GB" dirty="0"/>
                        <a:t>Last digit</a:t>
                      </a:r>
                      <a:r>
                        <a:rPr lang="en-GB" baseline="0" dirty="0"/>
                        <a:t> is even.</a:t>
                      </a:r>
                      <a:endParaRPr lang="en-GB" dirty="0"/>
                    </a:p>
                  </a:txBody>
                  <a:tcPr/>
                </a:tc>
                <a:extLst>
                  <a:ext uri="{0D108BD9-81ED-4DB2-BD59-A6C34878D82A}">
                    <a16:rowId xmlns:a16="http://schemas.microsoft.com/office/drawing/2014/main" val="10000"/>
                  </a:ext>
                </a:extLst>
              </a:tr>
              <a:tr h="370840">
                <a:tc>
                  <a:txBody>
                    <a:bodyPr/>
                    <a:lstStyle/>
                    <a:p>
                      <a:r>
                        <a:rPr lang="en-GB" b="1" dirty="0"/>
                        <a:t>3</a:t>
                      </a:r>
                    </a:p>
                  </a:txBody>
                  <a:tcPr/>
                </a:tc>
                <a:tc>
                  <a:txBody>
                    <a:bodyPr/>
                    <a:lstStyle/>
                    <a:p>
                      <a:r>
                        <a:rPr lang="en-GB" dirty="0"/>
                        <a:t>Digits add up to multiple of 3. </a:t>
                      </a:r>
                      <a:r>
                        <a:rPr lang="en-GB" dirty="0" err="1"/>
                        <a:t>e.g</a:t>
                      </a:r>
                      <a:r>
                        <a:rPr lang="en-GB" dirty="0"/>
                        <a:t>:</a:t>
                      </a:r>
                      <a:r>
                        <a:rPr lang="en-GB" baseline="0" dirty="0"/>
                        <a:t> 1692: 1+6+9+2 = 18 </a:t>
                      </a:r>
                      <a:r>
                        <a:rPr lang="en-GB" baseline="0" dirty="0">
                          <a:sym typeface="Wingdings"/>
                        </a:rPr>
                        <a:t></a:t>
                      </a:r>
                      <a:endParaRPr lang="en-GB" dirty="0"/>
                    </a:p>
                  </a:txBody>
                  <a:tcPr/>
                </a:tc>
                <a:extLst>
                  <a:ext uri="{0D108BD9-81ED-4DB2-BD59-A6C34878D82A}">
                    <a16:rowId xmlns:a16="http://schemas.microsoft.com/office/drawing/2014/main" val="10001"/>
                  </a:ext>
                </a:extLst>
              </a:tr>
              <a:tr h="370840">
                <a:tc>
                  <a:txBody>
                    <a:bodyPr/>
                    <a:lstStyle/>
                    <a:p>
                      <a:r>
                        <a:rPr lang="en-GB" b="1" dirty="0"/>
                        <a:t>4</a:t>
                      </a:r>
                    </a:p>
                  </a:txBody>
                  <a:tcPr/>
                </a:tc>
                <a:tc>
                  <a:txBody>
                    <a:bodyPr/>
                    <a:lstStyle/>
                    <a:p>
                      <a:r>
                        <a:rPr lang="en-GB" dirty="0"/>
                        <a:t>Last two digits are</a:t>
                      </a:r>
                      <a:r>
                        <a:rPr lang="en-GB" baseline="0" dirty="0"/>
                        <a:t> divisible by 4. e.g. 1433</a:t>
                      </a:r>
                      <a:r>
                        <a:rPr lang="en-GB" b="1" baseline="0" dirty="0"/>
                        <a:t>28</a:t>
                      </a:r>
                      <a:endParaRPr lang="en-GB" b="1" dirty="0"/>
                    </a:p>
                  </a:txBody>
                  <a:tcPr/>
                </a:tc>
                <a:extLst>
                  <a:ext uri="{0D108BD9-81ED-4DB2-BD59-A6C34878D82A}">
                    <a16:rowId xmlns:a16="http://schemas.microsoft.com/office/drawing/2014/main" val="10002"/>
                  </a:ext>
                </a:extLst>
              </a:tr>
              <a:tr h="370840">
                <a:tc>
                  <a:txBody>
                    <a:bodyPr/>
                    <a:lstStyle/>
                    <a:p>
                      <a:r>
                        <a:rPr lang="en-GB" b="1" dirty="0"/>
                        <a:t>5</a:t>
                      </a:r>
                    </a:p>
                  </a:txBody>
                  <a:tcPr/>
                </a:tc>
                <a:tc>
                  <a:txBody>
                    <a:bodyPr/>
                    <a:lstStyle/>
                    <a:p>
                      <a:r>
                        <a:rPr lang="en-GB" dirty="0"/>
                        <a:t>Last digit is 0 or 5.</a:t>
                      </a:r>
                    </a:p>
                  </a:txBody>
                  <a:tcPr/>
                </a:tc>
                <a:extLst>
                  <a:ext uri="{0D108BD9-81ED-4DB2-BD59-A6C34878D82A}">
                    <a16:rowId xmlns:a16="http://schemas.microsoft.com/office/drawing/2014/main" val="10003"/>
                  </a:ext>
                </a:extLst>
              </a:tr>
              <a:tr h="370840">
                <a:tc>
                  <a:txBody>
                    <a:bodyPr/>
                    <a:lstStyle/>
                    <a:p>
                      <a:r>
                        <a:rPr lang="en-GB" b="1" dirty="0"/>
                        <a:t>6</a:t>
                      </a:r>
                    </a:p>
                  </a:txBody>
                  <a:tcPr/>
                </a:tc>
                <a:tc>
                  <a:txBody>
                    <a:bodyPr/>
                    <a:lstStyle/>
                    <a:p>
                      <a:r>
                        <a:rPr lang="en-GB" dirty="0"/>
                        <a:t>Number is divisible</a:t>
                      </a:r>
                      <a:r>
                        <a:rPr lang="en-GB" baseline="0" dirty="0"/>
                        <a:t> by 2 and 3 (so use tests for 2 and 3).</a:t>
                      </a:r>
                      <a:endParaRPr lang="en-GB" dirty="0"/>
                    </a:p>
                  </a:txBody>
                  <a:tcPr/>
                </a:tc>
                <a:extLst>
                  <a:ext uri="{0D108BD9-81ED-4DB2-BD59-A6C34878D82A}">
                    <a16:rowId xmlns:a16="http://schemas.microsoft.com/office/drawing/2014/main" val="10004"/>
                  </a:ext>
                </a:extLst>
              </a:tr>
              <a:tr h="370840">
                <a:tc>
                  <a:txBody>
                    <a:bodyPr/>
                    <a:lstStyle/>
                    <a:p>
                      <a:r>
                        <a:rPr lang="en-GB" b="1" dirty="0"/>
                        <a:t>7</a:t>
                      </a:r>
                    </a:p>
                  </a:txBody>
                  <a:tcPr/>
                </a:tc>
                <a:tc>
                  <a:txBody>
                    <a:bodyPr/>
                    <a:lstStyle/>
                    <a:p>
                      <a:r>
                        <a:rPr lang="en-GB" sz="1500" baseline="0" dirty="0"/>
                        <a:t>Double the last digit and subtract it from the remaining number, and see if the result is divisible by 7. </a:t>
                      </a:r>
                    </a:p>
                    <a:p>
                      <a:r>
                        <a:rPr lang="en-GB" sz="1500" baseline="0" dirty="0" err="1"/>
                        <a:t>e.g</a:t>
                      </a:r>
                      <a:r>
                        <a:rPr lang="en-GB" sz="1500" baseline="0" dirty="0"/>
                        <a:t>: 2464 -&gt; 246 – 8 = 238 -&gt; 23 – 16 = 7. </a:t>
                      </a:r>
                      <a:endParaRPr lang="en-GB" sz="1500" dirty="0"/>
                    </a:p>
                  </a:txBody>
                  <a:tcPr/>
                </a:tc>
                <a:extLst>
                  <a:ext uri="{0D108BD9-81ED-4DB2-BD59-A6C34878D82A}">
                    <a16:rowId xmlns:a16="http://schemas.microsoft.com/office/drawing/2014/main" val="10005"/>
                  </a:ext>
                </a:extLst>
              </a:tr>
              <a:tr h="370840">
                <a:tc>
                  <a:txBody>
                    <a:bodyPr/>
                    <a:lstStyle/>
                    <a:p>
                      <a:r>
                        <a:rPr lang="en-GB" b="1" dirty="0"/>
                        <a:t>8</a:t>
                      </a:r>
                    </a:p>
                  </a:txBody>
                  <a:tcPr/>
                </a:tc>
                <a:tc>
                  <a:txBody>
                    <a:bodyPr/>
                    <a:lstStyle/>
                    <a:p>
                      <a:r>
                        <a:rPr lang="en-GB" sz="1500" dirty="0"/>
                        <a:t>Last three digits divisible by 8.</a:t>
                      </a:r>
                    </a:p>
                  </a:txBody>
                  <a:tcPr/>
                </a:tc>
                <a:extLst>
                  <a:ext uri="{0D108BD9-81ED-4DB2-BD59-A6C34878D82A}">
                    <a16:rowId xmlns:a16="http://schemas.microsoft.com/office/drawing/2014/main" val="10006"/>
                  </a:ext>
                </a:extLst>
              </a:tr>
              <a:tr h="370840">
                <a:tc>
                  <a:txBody>
                    <a:bodyPr/>
                    <a:lstStyle/>
                    <a:p>
                      <a:r>
                        <a:rPr lang="en-GB" b="1" dirty="0"/>
                        <a:t>9</a:t>
                      </a:r>
                    </a:p>
                  </a:txBody>
                  <a:tcPr/>
                </a:tc>
                <a:tc>
                  <a:txBody>
                    <a:bodyPr/>
                    <a:lstStyle/>
                    <a:p>
                      <a:r>
                        <a:rPr lang="en-GB" dirty="0"/>
                        <a:t>Digits add up to multiple of</a:t>
                      </a:r>
                      <a:r>
                        <a:rPr lang="en-GB" baseline="0" dirty="0"/>
                        <a:t> 9.</a:t>
                      </a:r>
                      <a:endParaRPr lang="en-GB" dirty="0"/>
                    </a:p>
                  </a:txBody>
                  <a:tcPr/>
                </a:tc>
                <a:extLst>
                  <a:ext uri="{0D108BD9-81ED-4DB2-BD59-A6C34878D82A}">
                    <a16:rowId xmlns:a16="http://schemas.microsoft.com/office/drawing/2014/main" val="10007"/>
                  </a:ext>
                </a:extLst>
              </a:tr>
              <a:tr h="370840">
                <a:tc>
                  <a:txBody>
                    <a:bodyPr/>
                    <a:lstStyle/>
                    <a:p>
                      <a:r>
                        <a:rPr lang="en-GB" b="1" dirty="0"/>
                        <a:t>10</a:t>
                      </a:r>
                    </a:p>
                  </a:txBody>
                  <a:tcPr/>
                </a:tc>
                <a:tc>
                  <a:txBody>
                    <a:bodyPr/>
                    <a:lstStyle/>
                    <a:p>
                      <a:r>
                        <a:rPr lang="en-GB" dirty="0"/>
                        <a:t>Last digit 0.</a:t>
                      </a:r>
                    </a:p>
                  </a:txBody>
                  <a:tcPr/>
                </a:tc>
                <a:extLst>
                  <a:ext uri="{0D108BD9-81ED-4DB2-BD59-A6C34878D82A}">
                    <a16:rowId xmlns:a16="http://schemas.microsoft.com/office/drawing/2014/main" val="10008"/>
                  </a:ext>
                </a:extLst>
              </a:tr>
              <a:tr h="370840">
                <a:tc>
                  <a:txBody>
                    <a:bodyPr/>
                    <a:lstStyle/>
                    <a:p>
                      <a:r>
                        <a:rPr lang="en-GB" b="1" dirty="0"/>
                        <a:t>11</a:t>
                      </a:r>
                    </a:p>
                  </a:txBody>
                  <a:tcPr/>
                </a:tc>
                <a:tc>
                  <a:txBody>
                    <a:bodyPr/>
                    <a:lstStyle/>
                    <a:p>
                      <a:r>
                        <a:rPr lang="en-GB" dirty="0"/>
                        <a:t>When you sum odd-positioned digits and subtract even-positioned digits, the result</a:t>
                      </a:r>
                      <a:r>
                        <a:rPr lang="en-GB" baseline="0" dirty="0"/>
                        <a:t> is divisible by 11.</a:t>
                      </a:r>
                    </a:p>
                    <a:p>
                      <a:r>
                        <a:rPr lang="en-GB" sz="1600" baseline="0" dirty="0"/>
                        <a:t>e.g. 47949:    (4 + 9 + 9) – (7 + 4) = 22 – 11 = 11, which is divisible by 11.</a:t>
                      </a:r>
                      <a:endParaRPr lang="en-GB" sz="1600" dirty="0"/>
                    </a:p>
                  </a:txBody>
                  <a:tcPr/>
                </a:tc>
                <a:extLst>
                  <a:ext uri="{0D108BD9-81ED-4DB2-BD59-A6C34878D82A}">
                    <a16:rowId xmlns:a16="http://schemas.microsoft.com/office/drawing/2014/main" val="10009"/>
                  </a:ext>
                </a:extLst>
              </a:tr>
              <a:tr h="370840">
                <a:tc>
                  <a:txBody>
                    <a:bodyPr/>
                    <a:lstStyle/>
                    <a:p>
                      <a:r>
                        <a:rPr lang="en-GB" b="1" dirty="0"/>
                        <a:t>12</a:t>
                      </a:r>
                    </a:p>
                  </a:txBody>
                  <a:tcPr/>
                </a:tc>
                <a:tc>
                  <a:txBody>
                    <a:bodyPr/>
                    <a:lstStyle/>
                    <a:p>
                      <a:r>
                        <a:rPr lang="en-GB" dirty="0"/>
                        <a:t>Number divisible by 3 and by 4.</a:t>
                      </a:r>
                    </a:p>
                  </a:txBody>
                  <a:tcPr/>
                </a:tc>
                <a:extLst>
                  <a:ext uri="{0D108BD9-81ED-4DB2-BD59-A6C34878D82A}">
                    <a16:rowId xmlns:a16="http://schemas.microsoft.com/office/drawing/2014/main" val="10010"/>
                  </a:ext>
                </a:extLst>
              </a:tr>
            </a:tbl>
          </a:graphicData>
        </a:graphic>
      </p:graphicFrame>
      <p:sp>
        <p:nvSpPr>
          <p:cNvPr id="5" name="Rectangle 4"/>
          <p:cNvSpPr/>
          <p:nvPr/>
        </p:nvSpPr>
        <p:spPr>
          <a:xfrm>
            <a:off x="1475656" y="1485562"/>
            <a:ext cx="6696744" cy="36004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6" name="Rectangle 5"/>
          <p:cNvSpPr/>
          <p:nvPr/>
        </p:nvSpPr>
        <p:spPr>
          <a:xfrm>
            <a:off x="1475656" y="1844824"/>
            <a:ext cx="6696744" cy="36004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7" name="Rectangle 6"/>
          <p:cNvSpPr/>
          <p:nvPr/>
        </p:nvSpPr>
        <p:spPr>
          <a:xfrm>
            <a:off x="1475656" y="2204864"/>
            <a:ext cx="6696744" cy="36004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8" name="Rectangle 7"/>
          <p:cNvSpPr/>
          <p:nvPr/>
        </p:nvSpPr>
        <p:spPr>
          <a:xfrm>
            <a:off x="1475656" y="2564903"/>
            <a:ext cx="6696744" cy="400933"/>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9" name="Rectangle 8"/>
          <p:cNvSpPr/>
          <p:nvPr/>
        </p:nvSpPr>
        <p:spPr>
          <a:xfrm>
            <a:off x="1475656" y="2965837"/>
            <a:ext cx="6696744" cy="36576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2" name="Rectangle 11"/>
          <p:cNvSpPr/>
          <p:nvPr/>
        </p:nvSpPr>
        <p:spPr>
          <a:xfrm>
            <a:off x="1475656" y="3324322"/>
            <a:ext cx="6696744" cy="777198"/>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3" name="Rectangle 12"/>
          <p:cNvSpPr/>
          <p:nvPr/>
        </p:nvSpPr>
        <p:spPr>
          <a:xfrm>
            <a:off x="1475656" y="4893608"/>
            <a:ext cx="6696744" cy="36576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4" name="Rectangle 13"/>
          <p:cNvSpPr/>
          <p:nvPr/>
        </p:nvSpPr>
        <p:spPr>
          <a:xfrm>
            <a:off x="1475656" y="4101520"/>
            <a:ext cx="6696744" cy="36576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5" name="Rectangle 14"/>
          <p:cNvSpPr/>
          <p:nvPr/>
        </p:nvSpPr>
        <p:spPr>
          <a:xfrm>
            <a:off x="1475656" y="4461560"/>
            <a:ext cx="6696744" cy="432048"/>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6" name="Rectangle 15"/>
          <p:cNvSpPr/>
          <p:nvPr/>
        </p:nvSpPr>
        <p:spPr>
          <a:xfrm>
            <a:off x="1475656" y="5253648"/>
            <a:ext cx="6696744" cy="86409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7" name="Rectangle 16"/>
          <p:cNvSpPr/>
          <p:nvPr/>
        </p:nvSpPr>
        <p:spPr>
          <a:xfrm>
            <a:off x="1475656" y="6117744"/>
            <a:ext cx="6696744" cy="36576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grpSp>
        <p:nvGrpSpPr>
          <p:cNvPr id="18" name="Group 17"/>
          <p:cNvGrpSpPr/>
          <p:nvPr/>
        </p:nvGrpSpPr>
        <p:grpSpPr>
          <a:xfrm>
            <a:off x="0" y="0"/>
            <a:ext cx="9143074" cy="599127"/>
            <a:chOff x="0" y="13335"/>
            <a:chExt cx="9144218" cy="599127"/>
          </a:xfrm>
        </p:grpSpPr>
        <p:sp>
          <p:nvSpPr>
            <p:cNvPr id="19" name="TextBox 32"/>
            <p:cNvSpPr txBox="1"/>
            <p:nvPr/>
          </p:nvSpPr>
          <p:spPr>
            <a:xfrm>
              <a:off x="0" y="13335"/>
              <a:ext cx="9144000" cy="599127"/>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wrap="square" lIns="324000" rtlCol="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3200" dirty="0"/>
                <a:t>Divisibility Rules</a:t>
              </a:r>
            </a:p>
          </p:txBody>
        </p:sp>
        <p:cxnSp>
          <p:nvCxnSpPr>
            <p:cNvPr id="20" name="Straight Connector 19"/>
            <p:cNvCxnSpPr/>
            <p:nvPr/>
          </p:nvCxnSpPr>
          <p:spPr>
            <a:xfrm>
              <a:off x="218" y="601079"/>
              <a:ext cx="9144000" cy="0"/>
            </a:xfrm>
            <a:prstGeom prst="line">
              <a:avLst/>
            </a:prstGeom>
            <a:effectLst/>
          </p:spPr>
          <p:style>
            <a:lnRef idx="3">
              <a:schemeClr val="accent3"/>
            </a:lnRef>
            <a:fillRef idx="0">
              <a:schemeClr val="accent3"/>
            </a:fillRef>
            <a:effectRef idx="2">
              <a:schemeClr val="accent3"/>
            </a:effectRef>
            <a:fontRef idx="minor">
              <a:schemeClr val="tx1"/>
            </a:fontRef>
          </p:style>
        </p:cxnSp>
      </p:grpSp>
      <p:sp>
        <p:nvSpPr>
          <p:cNvPr id="10" name="TextBox 9"/>
          <p:cNvSpPr txBox="1"/>
          <p:nvPr/>
        </p:nvSpPr>
        <p:spPr>
          <a:xfrm>
            <a:off x="323528" y="814937"/>
            <a:ext cx="7704856" cy="369332"/>
          </a:xfrm>
          <a:prstGeom prst="rect">
            <a:avLst/>
          </a:prstGeom>
          <a:noFill/>
        </p:spPr>
        <p:txBody>
          <a:bodyPr wrap="square" rtlCol="0">
            <a:spAutoFit/>
          </a:bodyPr>
          <a:lstStyle/>
          <a:p>
            <a:r>
              <a:rPr lang="en-GB" dirty="0"/>
              <a:t>How can we tell if a number is divisible by: </a:t>
            </a:r>
            <a:r>
              <a:rPr lang="en-GB" dirty="0">
                <a:latin typeface="Wingdings" panose="05000000000000000000" pitchFamily="2" charset="2"/>
              </a:rPr>
              <a:t>!</a:t>
            </a:r>
            <a:endParaRPr lang="en-GB" dirty="0"/>
          </a:p>
        </p:txBody>
      </p:sp>
    </p:spTree>
    <p:extLst>
      <p:ext uri="{BB962C8B-B14F-4D97-AF65-F5344CB8AC3E}">
        <p14:creationId xmlns:p14="http://schemas.microsoft.com/office/powerpoint/2010/main" val="3405188755"/>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5"/>
                                        </p:tgtEl>
                                      </p:cBhvr>
                                    </p:animEffect>
                                    <p:set>
                                      <p:cBhvr>
                                        <p:cTn id="7" dur="1" fill="hold">
                                          <p:stCondLst>
                                            <p:cond delay="499"/>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8" restart="whenNotActive" fill="hold" evtFilter="cancelBubble" nodeType="interactiveSeq">
                <p:stCondLst>
                  <p:cond evt="onClick" delay="0">
                    <p:tgtEl>
                      <p:spTgt spid="6"/>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grpId="0" nodeType="clickEffect">
                                  <p:stCondLst>
                                    <p:cond delay="0"/>
                                  </p:stCondLst>
                                  <p:childTnLst>
                                    <p:animEffect transition="out" filter="fade">
                                      <p:cBhvr>
                                        <p:cTn id="12" dur="500"/>
                                        <p:tgtEl>
                                          <p:spTgt spid="6"/>
                                        </p:tgtEl>
                                      </p:cBhvr>
                                    </p:animEffect>
                                    <p:set>
                                      <p:cBhvr>
                                        <p:cTn id="13" dur="1" fill="hold">
                                          <p:stCondLst>
                                            <p:cond delay="499"/>
                                          </p:stCondLst>
                                        </p:cTn>
                                        <p:tgtEl>
                                          <p:spTgt spid="6"/>
                                        </p:tgtEl>
                                        <p:attrNameLst>
                                          <p:attrName>style.visibility</p:attrName>
                                        </p:attrNameLst>
                                      </p:cBhvr>
                                      <p:to>
                                        <p:strVal val="hidden"/>
                                      </p:to>
                                    </p:set>
                                  </p:childTnLst>
                                </p:cTn>
                              </p:par>
                            </p:childTnLst>
                          </p:cTn>
                        </p:par>
                      </p:childTnLst>
                    </p:cTn>
                  </p:par>
                </p:childTnLst>
              </p:cTn>
              <p:nextCondLst>
                <p:cond evt="onClick" delay="0">
                  <p:tgtEl>
                    <p:spTgt spid="6"/>
                  </p:tgtEl>
                </p:cond>
              </p:nextCondLst>
            </p:seq>
            <p:seq concurrent="1" nextAc="seek">
              <p:cTn id="14" restart="whenNotActive" fill="hold" evtFilter="cancelBubble" nodeType="interactiveSeq">
                <p:stCondLst>
                  <p:cond evt="onClick" delay="0">
                    <p:tgtEl>
                      <p:spTgt spid="7"/>
                    </p:tgtEl>
                  </p:cond>
                </p:stCondLst>
                <p:endSync evt="end" delay="0">
                  <p:rtn val="all"/>
                </p:endSync>
                <p:childTnLst>
                  <p:par>
                    <p:cTn id="15" fill="hold">
                      <p:stCondLst>
                        <p:cond delay="0"/>
                      </p:stCondLst>
                      <p:childTnLst>
                        <p:par>
                          <p:cTn id="16" fill="hold">
                            <p:stCondLst>
                              <p:cond delay="0"/>
                            </p:stCondLst>
                            <p:childTnLst>
                              <p:par>
                                <p:cTn id="17" presetID="10" presetClass="exit" presetSubtype="0" fill="hold" grpId="0" nodeType="clickEffect">
                                  <p:stCondLst>
                                    <p:cond delay="0"/>
                                  </p:stCondLst>
                                  <p:childTnLst>
                                    <p:animEffect transition="out" filter="fade">
                                      <p:cBhvr>
                                        <p:cTn id="18" dur="500"/>
                                        <p:tgtEl>
                                          <p:spTgt spid="7"/>
                                        </p:tgtEl>
                                      </p:cBhvr>
                                    </p:animEffect>
                                    <p:set>
                                      <p:cBhvr>
                                        <p:cTn id="19" dur="1" fill="hold">
                                          <p:stCondLst>
                                            <p:cond delay="499"/>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20" restart="whenNotActive" fill="hold" evtFilter="cancelBubble" nodeType="interactiveSeq">
                <p:stCondLst>
                  <p:cond evt="onClick" delay="0">
                    <p:tgtEl>
                      <p:spTgt spid="8"/>
                    </p:tgtEl>
                  </p:cond>
                </p:stCondLst>
                <p:endSync evt="end" delay="0">
                  <p:rtn val="all"/>
                </p:endSync>
                <p:childTnLst>
                  <p:par>
                    <p:cTn id="21" fill="hold">
                      <p:stCondLst>
                        <p:cond delay="0"/>
                      </p:stCondLst>
                      <p:childTnLst>
                        <p:par>
                          <p:cTn id="22" fill="hold">
                            <p:stCondLst>
                              <p:cond delay="0"/>
                            </p:stCondLst>
                            <p:childTnLst>
                              <p:par>
                                <p:cTn id="23" presetID="10" presetClass="exit" presetSubtype="0" fill="hold" grpId="0" nodeType="clickEffect">
                                  <p:stCondLst>
                                    <p:cond delay="0"/>
                                  </p:stCondLst>
                                  <p:childTnLst>
                                    <p:animEffect transition="out" filter="fade">
                                      <p:cBhvr>
                                        <p:cTn id="24" dur="500"/>
                                        <p:tgtEl>
                                          <p:spTgt spid="8"/>
                                        </p:tgtEl>
                                      </p:cBhvr>
                                    </p:animEffect>
                                    <p:set>
                                      <p:cBhvr>
                                        <p:cTn id="25" dur="1" fill="hold">
                                          <p:stCondLst>
                                            <p:cond delay="499"/>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26" restart="whenNotActive" fill="hold" evtFilter="cancelBubble" nodeType="interactiveSeq">
                <p:stCondLst>
                  <p:cond evt="onClick" delay="0">
                    <p:tgtEl>
                      <p:spTgt spid="9"/>
                    </p:tgtEl>
                  </p:cond>
                </p:stCondLst>
                <p:endSync evt="end" delay="0">
                  <p:rtn val="all"/>
                </p:endSync>
                <p:childTnLst>
                  <p:par>
                    <p:cTn id="27" fill="hold">
                      <p:stCondLst>
                        <p:cond delay="0"/>
                      </p:stCondLst>
                      <p:childTnLst>
                        <p:par>
                          <p:cTn id="28" fill="hold">
                            <p:stCondLst>
                              <p:cond delay="0"/>
                            </p:stCondLst>
                            <p:childTnLst>
                              <p:par>
                                <p:cTn id="29" presetID="10" presetClass="exit" presetSubtype="0" fill="hold" grpId="0" nodeType="clickEffect">
                                  <p:stCondLst>
                                    <p:cond delay="0"/>
                                  </p:stCondLst>
                                  <p:childTnLst>
                                    <p:animEffect transition="out" filter="fade">
                                      <p:cBhvr>
                                        <p:cTn id="30" dur="500"/>
                                        <p:tgtEl>
                                          <p:spTgt spid="9"/>
                                        </p:tgtEl>
                                      </p:cBhvr>
                                    </p:animEffect>
                                    <p:set>
                                      <p:cBhvr>
                                        <p:cTn id="31" dur="1" fill="hold">
                                          <p:stCondLst>
                                            <p:cond delay="499"/>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32" restart="whenNotActive" fill="hold" evtFilter="cancelBubble" nodeType="interactiveSeq">
                <p:stCondLst>
                  <p:cond evt="onClick" delay="0">
                    <p:tgtEl>
                      <p:spTgt spid="12"/>
                    </p:tgtEl>
                  </p:cond>
                </p:stCondLst>
                <p:endSync evt="end" delay="0">
                  <p:rtn val="all"/>
                </p:endSync>
                <p:childTnLst>
                  <p:par>
                    <p:cTn id="33" fill="hold">
                      <p:stCondLst>
                        <p:cond delay="0"/>
                      </p:stCondLst>
                      <p:childTnLst>
                        <p:par>
                          <p:cTn id="34" fill="hold">
                            <p:stCondLst>
                              <p:cond delay="0"/>
                            </p:stCondLst>
                            <p:childTnLst>
                              <p:par>
                                <p:cTn id="35" presetID="10" presetClass="exit" presetSubtype="0" fill="hold" grpId="0" nodeType="clickEffect">
                                  <p:stCondLst>
                                    <p:cond delay="0"/>
                                  </p:stCondLst>
                                  <p:childTnLst>
                                    <p:animEffect transition="out" filter="fade">
                                      <p:cBhvr>
                                        <p:cTn id="36" dur="500"/>
                                        <p:tgtEl>
                                          <p:spTgt spid="12"/>
                                        </p:tgtEl>
                                      </p:cBhvr>
                                    </p:animEffect>
                                    <p:set>
                                      <p:cBhvr>
                                        <p:cTn id="37" dur="1" fill="hold">
                                          <p:stCondLst>
                                            <p:cond delay="499"/>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38" restart="whenNotActive" fill="hold" evtFilter="cancelBubble" nodeType="interactiveSeq">
                <p:stCondLst>
                  <p:cond evt="onClick" delay="0">
                    <p:tgtEl>
                      <p:spTgt spid="13"/>
                    </p:tgtEl>
                  </p:cond>
                </p:stCondLst>
                <p:endSync evt="end" delay="0">
                  <p:rtn val="all"/>
                </p:endSync>
                <p:childTnLst>
                  <p:par>
                    <p:cTn id="39" fill="hold">
                      <p:stCondLst>
                        <p:cond delay="0"/>
                      </p:stCondLst>
                      <p:childTnLst>
                        <p:par>
                          <p:cTn id="40" fill="hold">
                            <p:stCondLst>
                              <p:cond delay="0"/>
                            </p:stCondLst>
                            <p:childTnLst>
                              <p:par>
                                <p:cTn id="41" presetID="10" presetClass="exit" presetSubtype="0" fill="hold" grpId="0" nodeType="clickEffect">
                                  <p:stCondLst>
                                    <p:cond delay="0"/>
                                  </p:stCondLst>
                                  <p:childTnLst>
                                    <p:animEffect transition="out" filter="fade">
                                      <p:cBhvr>
                                        <p:cTn id="42" dur="500"/>
                                        <p:tgtEl>
                                          <p:spTgt spid="13"/>
                                        </p:tgtEl>
                                      </p:cBhvr>
                                    </p:animEffect>
                                    <p:set>
                                      <p:cBhvr>
                                        <p:cTn id="43" dur="1" fill="hold">
                                          <p:stCondLst>
                                            <p:cond delay="499"/>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44" restart="whenNotActive" fill="hold" evtFilter="cancelBubble" nodeType="interactiveSeq">
                <p:stCondLst>
                  <p:cond evt="onClick" delay="0">
                    <p:tgtEl>
                      <p:spTgt spid="14"/>
                    </p:tgtEl>
                  </p:cond>
                </p:stCondLst>
                <p:endSync evt="end" delay="0">
                  <p:rtn val="all"/>
                </p:endSync>
                <p:childTnLst>
                  <p:par>
                    <p:cTn id="45" fill="hold">
                      <p:stCondLst>
                        <p:cond delay="0"/>
                      </p:stCondLst>
                      <p:childTnLst>
                        <p:par>
                          <p:cTn id="46" fill="hold">
                            <p:stCondLst>
                              <p:cond delay="0"/>
                            </p:stCondLst>
                            <p:childTnLst>
                              <p:par>
                                <p:cTn id="47" presetID="10" presetClass="exit" presetSubtype="0" fill="hold" grpId="0" nodeType="clickEffect">
                                  <p:stCondLst>
                                    <p:cond delay="0"/>
                                  </p:stCondLst>
                                  <p:childTnLst>
                                    <p:animEffect transition="out" filter="fade">
                                      <p:cBhvr>
                                        <p:cTn id="48" dur="500"/>
                                        <p:tgtEl>
                                          <p:spTgt spid="14"/>
                                        </p:tgtEl>
                                      </p:cBhvr>
                                    </p:animEffect>
                                    <p:set>
                                      <p:cBhvr>
                                        <p:cTn id="49" dur="1" fill="hold">
                                          <p:stCondLst>
                                            <p:cond delay="499"/>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50" restart="whenNotActive" fill="hold" evtFilter="cancelBubble" nodeType="interactiveSeq">
                <p:stCondLst>
                  <p:cond evt="onClick" delay="0">
                    <p:tgtEl>
                      <p:spTgt spid="15"/>
                    </p:tgtEl>
                  </p:cond>
                </p:stCondLst>
                <p:endSync evt="end" delay="0">
                  <p:rtn val="all"/>
                </p:endSync>
                <p:childTnLst>
                  <p:par>
                    <p:cTn id="51" fill="hold">
                      <p:stCondLst>
                        <p:cond delay="0"/>
                      </p:stCondLst>
                      <p:childTnLst>
                        <p:par>
                          <p:cTn id="52" fill="hold">
                            <p:stCondLst>
                              <p:cond delay="0"/>
                            </p:stCondLst>
                            <p:childTnLst>
                              <p:par>
                                <p:cTn id="53" presetID="10" presetClass="exit" presetSubtype="0" fill="hold" grpId="0" nodeType="clickEffect">
                                  <p:stCondLst>
                                    <p:cond delay="0"/>
                                  </p:stCondLst>
                                  <p:childTnLst>
                                    <p:animEffect transition="out" filter="fade">
                                      <p:cBhvr>
                                        <p:cTn id="54" dur="500"/>
                                        <p:tgtEl>
                                          <p:spTgt spid="15"/>
                                        </p:tgtEl>
                                      </p:cBhvr>
                                    </p:animEffect>
                                    <p:set>
                                      <p:cBhvr>
                                        <p:cTn id="55" dur="1" fill="hold">
                                          <p:stCondLst>
                                            <p:cond delay="499"/>
                                          </p:stCondLst>
                                        </p:cTn>
                                        <p:tgtEl>
                                          <p:spTgt spid="15"/>
                                        </p:tgtEl>
                                        <p:attrNameLst>
                                          <p:attrName>style.visibility</p:attrName>
                                        </p:attrNameLst>
                                      </p:cBhvr>
                                      <p:to>
                                        <p:strVal val="hidden"/>
                                      </p:to>
                                    </p:set>
                                  </p:childTnLst>
                                </p:cTn>
                              </p:par>
                            </p:childTnLst>
                          </p:cTn>
                        </p:par>
                      </p:childTnLst>
                    </p:cTn>
                  </p:par>
                </p:childTnLst>
              </p:cTn>
              <p:nextCondLst>
                <p:cond evt="onClick" delay="0">
                  <p:tgtEl>
                    <p:spTgt spid="15"/>
                  </p:tgtEl>
                </p:cond>
              </p:nextCondLst>
            </p:seq>
            <p:seq concurrent="1" nextAc="seek">
              <p:cTn id="56" restart="whenNotActive" fill="hold" evtFilter="cancelBubble" nodeType="interactiveSeq">
                <p:stCondLst>
                  <p:cond evt="onClick" delay="0">
                    <p:tgtEl>
                      <p:spTgt spid="16"/>
                    </p:tgtEl>
                  </p:cond>
                </p:stCondLst>
                <p:endSync evt="end" delay="0">
                  <p:rtn val="all"/>
                </p:endSync>
                <p:childTnLst>
                  <p:par>
                    <p:cTn id="57" fill="hold">
                      <p:stCondLst>
                        <p:cond delay="0"/>
                      </p:stCondLst>
                      <p:childTnLst>
                        <p:par>
                          <p:cTn id="58" fill="hold">
                            <p:stCondLst>
                              <p:cond delay="0"/>
                            </p:stCondLst>
                            <p:childTnLst>
                              <p:par>
                                <p:cTn id="59" presetID="10" presetClass="exit" presetSubtype="0" fill="hold" grpId="0" nodeType="clickEffect">
                                  <p:stCondLst>
                                    <p:cond delay="0"/>
                                  </p:stCondLst>
                                  <p:childTnLst>
                                    <p:animEffect transition="out" filter="fade">
                                      <p:cBhvr>
                                        <p:cTn id="60" dur="500"/>
                                        <p:tgtEl>
                                          <p:spTgt spid="16"/>
                                        </p:tgtEl>
                                      </p:cBhvr>
                                    </p:animEffect>
                                    <p:set>
                                      <p:cBhvr>
                                        <p:cTn id="61" dur="1" fill="hold">
                                          <p:stCondLst>
                                            <p:cond delay="499"/>
                                          </p:stCondLst>
                                        </p:cTn>
                                        <p:tgtEl>
                                          <p:spTgt spid="16"/>
                                        </p:tgtEl>
                                        <p:attrNameLst>
                                          <p:attrName>style.visibility</p:attrName>
                                        </p:attrNameLst>
                                      </p:cBhvr>
                                      <p:to>
                                        <p:strVal val="hidden"/>
                                      </p:to>
                                    </p:set>
                                  </p:childTnLst>
                                </p:cTn>
                              </p:par>
                            </p:childTnLst>
                          </p:cTn>
                        </p:par>
                      </p:childTnLst>
                    </p:cTn>
                  </p:par>
                </p:childTnLst>
              </p:cTn>
              <p:nextCondLst>
                <p:cond evt="onClick" delay="0">
                  <p:tgtEl>
                    <p:spTgt spid="16"/>
                  </p:tgtEl>
                </p:cond>
              </p:nextCondLst>
            </p:seq>
            <p:seq concurrent="1" nextAc="seek">
              <p:cTn id="62" restart="whenNotActive" fill="hold" evtFilter="cancelBubble" nodeType="interactiveSeq">
                <p:stCondLst>
                  <p:cond evt="onClick" delay="0">
                    <p:tgtEl>
                      <p:spTgt spid="17"/>
                    </p:tgtEl>
                  </p:cond>
                </p:stCondLst>
                <p:endSync evt="end" delay="0">
                  <p:rtn val="all"/>
                </p:endSync>
                <p:childTnLst>
                  <p:par>
                    <p:cTn id="63" fill="hold">
                      <p:stCondLst>
                        <p:cond delay="0"/>
                      </p:stCondLst>
                      <p:childTnLst>
                        <p:par>
                          <p:cTn id="64" fill="hold">
                            <p:stCondLst>
                              <p:cond delay="0"/>
                            </p:stCondLst>
                            <p:childTnLst>
                              <p:par>
                                <p:cTn id="65" presetID="10" presetClass="exit" presetSubtype="0" fill="hold" grpId="0" nodeType="clickEffect">
                                  <p:stCondLst>
                                    <p:cond delay="0"/>
                                  </p:stCondLst>
                                  <p:childTnLst>
                                    <p:animEffect transition="out" filter="fade">
                                      <p:cBhvr>
                                        <p:cTn id="66" dur="500"/>
                                        <p:tgtEl>
                                          <p:spTgt spid="17"/>
                                        </p:tgtEl>
                                      </p:cBhvr>
                                    </p:animEffect>
                                    <p:set>
                                      <p:cBhvr>
                                        <p:cTn id="67" dur="1" fill="hold">
                                          <p:stCondLst>
                                            <p:cond delay="499"/>
                                          </p:stCondLst>
                                        </p:cTn>
                                        <p:tgtEl>
                                          <p:spTgt spid="17"/>
                                        </p:tgtEl>
                                        <p:attrNameLst>
                                          <p:attrName>style.visibility</p:attrName>
                                        </p:attrNameLst>
                                      </p:cBhvr>
                                      <p:to>
                                        <p:strVal val="hidden"/>
                                      </p:to>
                                    </p:set>
                                  </p:childTnLst>
                                </p:cTn>
                              </p:par>
                            </p:childTnLst>
                          </p:cTn>
                        </p:par>
                      </p:childTnLst>
                    </p:cTn>
                  </p:par>
                </p:childTnLst>
              </p:cTn>
              <p:nextCondLst>
                <p:cond evt="onClick" delay="0">
                  <p:tgtEl>
                    <p:spTgt spid="17"/>
                  </p:tgtEl>
                </p:cond>
              </p:nextCondLst>
            </p:seq>
          </p:childTnLst>
        </p:cTn>
      </p:par>
    </p:tnLst>
    <p:bldLst>
      <p:bldP spid="5" grpId="0" animBg="1"/>
      <p:bldP spid="6" grpId="0" animBg="1"/>
      <p:bldP spid="7" grpId="0" animBg="1"/>
      <p:bldP spid="8" grpId="0" animBg="1"/>
      <p:bldP spid="9" grpId="0" animBg="1"/>
      <p:bldP spid="12" grpId="0" animBg="1"/>
      <p:bldP spid="13" grpId="0" animBg="1"/>
      <p:bldP spid="14" grpId="0" animBg="1"/>
      <p:bldP spid="15" grpId="0" animBg="1"/>
      <p:bldP spid="16" grpId="0" animBg="1"/>
      <p:bldP spid="17"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0"/>
            <a:ext cx="9143074" cy="599127"/>
            <a:chOff x="0" y="13335"/>
            <a:chExt cx="9144218" cy="599127"/>
          </a:xfrm>
        </p:grpSpPr>
        <p:sp>
          <p:nvSpPr>
            <p:cNvPr id="3" name="TextBox 32"/>
            <p:cNvSpPr txBox="1"/>
            <p:nvPr/>
          </p:nvSpPr>
          <p:spPr>
            <a:xfrm>
              <a:off x="0" y="13335"/>
              <a:ext cx="9144000" cy="599127"/>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wrap="square" lIns="324000" rtlCol="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3200" dirty="0" err="1"/>
                <a:t>Quickfire</a:t>
              </a:r>
              <a:r>
                <a:rPr lang="en-GB" sz="3200" dirty="0"/>
                <a:t> Divisibility</a:t>
              </a:r>
            </a:p>
          </p:txBody>
        </p:sp>
        <p:cxnSp>
          <p:nvCxnSpPr>
            <p:cNvPr id="4" name="Straight Connector 3"/>
            <p:cNvCxnSpPr/>
            <p:nvPr/>
          </p:nvCxnSpPr>
          <p:spPr>
            <a:xfrm>
              <a:off x="218" y="601079"/>
              <a:ext cx="9144000" cy="0"/>
            </a:xfrm>
            <a:prstGeom prst="line">
              <a:avLst/>
            </a:prstGeom>
            <a:effectLst/>
          </p:spPr>
          <p:style>
            <a:lnRef idx="3">
              <a:schemeClr val="accent3"/>
            </a:lnRef>
            <a:fillRef idx="0">
              <a:schemeClr val="accent3"/>
            </a:fillRef>
            <a:effectRef idx="2">
              <a:schemeClr val="accent3"/>
            </a:effectRef>
            <a:fontRef idx="minor">
              <a:schemeClr val="tx1"/>
            </a:fontRef>
          </p:style>
        </p:cxnSp>
      </p:grpSp>
      <p:graphicFrame>
        <p:nvGraphicFramePr>
          <p:cNvPr id="31" name="Table 30"/>
          <p:cNvGraphicFramePr>
            <a:graphicFrameLocks noGrp="1"/>
          </p:cNvGraphicFramePr>
          <p:nvPr>
            <p:extLst/>
          </p:nvPr>
        </p:nvGraphicFramePr>
        <p:xfrm>
          <a:off x="1979712" y="1119624"/>
          <a:ext cx="5087259" cy="5212080"/>
        </p:xfrm>
        <a:graphic>
          <a:graphicData uri="http://schemas.openxmlformats.org/drawingml/2006/table">
            <a:tbl>
              <a:tblPr firstRow="1" bandRow="1">
                <a:tableStyleId>{073A0DAA-6AF3-43AB-8588-CEC1D06C72B9}</a:tableStyleId>
              </a:tblPr>
              <a:tblGrid>
                <a:gridCol w="1306830">
                  <a:extLst>
                    <a:ext uri="{9D8B030D-6E8A-4147-A177-3AD203B41FA5}">
                      <a16:colId xmlns:a16="http://schemas.microsoft.com/office/drawing/2014/main" val="20000"/>
                    </a:ext>
                  </a:extLst>
                </a:gridCol>
                <a:gridCol w="727393">
                  <a:extLst>
                    <a:ext uri="{9D8B030D-6E8A-4147-A177-3AD203B41FA5}">
                      <a16:colId xmlns:a16="http://schemas.microsoft.com/office/drawing/2014/main" val="20001"/>
                    </a:ext>
                  </a:extLst>
                </a:gridCol>
                <a:gridCol w="727393">
                  <a:extLst>
                    <a:ext uri="{9D8B030D-6E8A-4147-A177-3AD203B41FA5}">
                      <a16:colId xmlns:a16="http://schemas.microsoft.com/office/drawing/2014/main" val="20002"/>
                    </a:ext>
                  </a:extLst>
                </a:gridCol>
                <a:gridCol w="727393">
                  <a:extLst>
                    <a:ext uri="{9D8B030D-6E8A-4147-A177-3AD203B41FA5}">
                      <a16:colId xmlns:a16="http://schemas.microsoft.com/office/drawing/2014/main" val="20003"/>
                    </a:ext>
                  </a:extLst>
                </a:gridCol>
                <a:gridCol w="727393">
                  <a:extLst>
                    <a:ext uri="{9D8B030D-6E8A-4147-A177-3AD203B41FA5}">
                      <a16:colId xmlns:a16="http://schemas.microsoft.com/office/drawing/2014/main" val="20004"/>
                    </a:ext>
                  </a:extLst>
                </a:gridCol>
                <a:gridCol w="870857">
                  <a:extLst>
                    <a:ext uri="{9D8B030D-6E8A-4147-A177-3AD203B41FA5}">
                      <a16:colId xmlns:a16="http://schemas.microsoft.com/office/drawing/2014/main" val="20005"/>
                    </a:ext>
                  </a:extLst>
                </a:gridCol>
              </a:tblGrid>
              <a:tr h="370840">
                <a:tc>
                  <a:txBody>
                    <a:bodyPr/>
                    <a:lstStyle/>
                    <a:p>
                      <a:endParaRPr lang="en-GB" sz="3200" dirty="0"/>
                    </a:p>
                  </a:txBody>
                  <a:tcPr/>
                </a:tc>
                <a:tc>
                  <a:txBody>
                    <a:bodyPr/>
                    <a:lstStyle/>
                    <a:p>
                      <a:r>
                        <a:rPr lang="en-GB" sz="3200" dirty="0"/>
                        <a:t>4</a:t>
                      </a:r>
                    </a:p>
                  </a:txBody>
                  <a:tcPr/>
                </a:tc>
                <a:tc>
                  <a:txBody>
                    <a:bodyPr/>
                    <a:lstStyle/>
                    <a:p>
                      <a:r>
                        <a:rPr lang="en-GB" sz="3200" dirty="0"/>
                        <a:t>6</a:t>
                      </a:r>
                    </a:p>
                  </a:txBody>
                  <a:tcPr/>
                </a:tc>
                <a:tc>
                  <a:txBody>
                    <a:bodyPr/>
                    <a:lstStyle/>
                    <a:p>
                      <a:r>
                        <a:rPr lang="en-GB" sz="3200" dirty="0"/>
                        <a:t>7</a:t>
                      </a:r>
                    </a:p>
                  </a:txBody>
                  <a:tcPr/>
                </a:tc>
                <a:tc>
                  <a:txBody>
                    <a:bodyPr/>
                    <a:lstStyle/>
                    <a:p>
                      <a:r>
                        <a:rPr lang="en-GB" sz="3200" dirty="0"/>
                        <a:t>9</a:t>
                      </a:r>
                    </a:p>
                  </a:txBody>
                  <a:tcPr/>
                </a:tc>
                <a:tc>
                  <a:txBody>
                    <a:bodyPr/>
                    <a:lstStyle/>
                    <a:p>
                      <a:r>
                        <a:rPr lang="en-GB" sz="3200" dirty="0"/>
                        <a:t>11</a:t>
                      </a:r>
                    </a:p>
                  </a:txBody>
                  <a:tcPr/>
                </a:tc>
                <a:extLst>
                  <a:ext uri="{0D108BD9-81ED-4DB2-BD59-A6C34878D82A}">
                    <a16:rowId xmlns:a16="http://schemas.microsoft.com/office/drawing/2014/main" val="10000"/>
                  </a:ext>
                </a:extLst>
              </a:tr>
              <a:tr h="370840">
                <a:tc>
                  <a:txBody>
                    <a:bodyPr/>
                    <a:lstStyle/>
                    <a:p>
                      <a:r>
                        <a:rPr lang="en-GB" sz="3200" dirty="0"/>
                        <a:t>726</a:t>
                      </a:r>
                    </a:p>
                  </a:txBody>
                  <a:tcPr/>
                </a:tc>
                <a:tc>
                  <a:txBody>
                    <a:bodyPr/>
                    <a:lstStyle/>
                    <a:p>
                      <a:endParaRPr lang="en-GB" sz="3200" dirty="0">
                        <a:latin typeface="Wingdings" panose="05000000000000000000" pitchFamily="2" charset="2"/>
                      </a:endParaRPr>
                    </a:p>
                  </a:txBody>
                  <a:tcPr/>
                </a:tc>
                <a:tc>
                  <a:txBody>
                    <a:bodyPr/>
                    <a:lstStyle/>
                    <a:p>
                      <a:r>
                        <a:rPr lang="en-GB" sz="3200" dirty="0">
                          <a:sym typeface="Wingdings" panose="05000000000000000000" pitchFamily="2" charset="2"/>
                        </a:rPr>
                        <a:t></a:t>
                      </a:r>
                      <a:endParaRPr lang="en-GB" sz="3200" dirty="0">
                        <a:latin typeface="Wingdings" panose="05000000000000000000" pitchFamily="2" charset="2"/>
                      </a:endParaRPr>
                    </a:p>
                  </a:txBody>
                  <a:tcPr/>
                </a:tc>
                <a:tc>
                  <a:txBody>
                    <a:bodyPr/>
                    <a:lstStyle/>
                    <a:p>
                      <a:endParaRPr lang="en-GB" sz="3200" dirty="0">
                        <a:latin typeface="Wingdings" panose="05000000000000000000" pitchFamily="2" charset="2"/>
                      </a:endParaRPr>
                    </a:p>
                  </a:txBody>
                  <a:tcPr/>
                </a:tc>
                <a:tc>
                  <a:txBody>
                    <a:bodyPr/>
                    <a:lstStyle/>
                    <a:p>
                      <a:endParaRPr lang="en-GB" sz="3200" dirty="0">
                        <a:latin typeface="Wingdings" panose="05000000000000000000" pitchFamily="2" charset="2"/>
                      </a:endParaRPr>
                    </a:p>
                  </a:txBody>
                  <a:tcPr/>
                </a:tc>
                <a:tc>
                  <a:txBody>
                    <a:bodyPr/>
                    <a:lstStyle/>
                    <a:p>
                      <a:r>
                        <a:rPr lang="en-GB" sz="3200" dirty="0">
                          <a:sym typeface="Wingdings" panose="05000000000000000000" pitchFamily="2" charset="2"/>
                        </a:rPr>
                        <a:t></a:t>
                      </a:r>
                      <a:endParaRPr lang="en-GB" sz="3200" dirty="0">
                        <a:latin typeface="Wingdings" panose="05000000000000000000" pitchFamily="2" charset="2"/>
                      </a:endParaRPr>
                    </a:p>
                  </a:txBody>
                  <a:tcPr/>
                </a:tc>
                <a:extLst>
                  <a:ext uri="{0D108BD9-81ED-4DB2-BD59-A6C34878D82A}">
                    <a16:rowId xmlns:a16="http://schemas.microsoft.com/office/drawing/2014/main" val="10001"/>
                  </a:ext>
                </a:extLst>
              </a:tr>
              <a:tr h="370840">
                <a:tc>
                  <a:txBody>
                    <a:bodyPr/>
                    <a:lstStyle/>
                    <a:p>
                      <a:r>
                        <a:rPr lang="en-GB" sz="3200" dirty="0"/>
                        <a:t>168</a:t>
                      </a:r>
                    </a:p>
                  </a:txBody>
                  <a:tcPr/>
                </a:tc>
                <a:tc>
                  <a:txBody>
                    <a:bodyPr/>
                    <a:lstStyle/>
                    <a:p>
                      <a:r>
                        <a:rPr lang="en-GB" sz="3200" dirty="0">
                          <a:sym typeface="Wingdings" panose="05000000000000000000" pitchFamily="2" charset="2"/>
                        </a:rPr>
                        <a:t></a:t>
                      </a:r>
                      <a:endParaRPr lang="en-GB" sz="3200" dirty="0">
                        <a:latin typeface="Wingdings" panose="05000000000000000000" pitchFamily="2" charset="2"/>
                      </a:endParaRPr>
                    </a:p>
                  </a:txBody>
                  <a:tcPr/>
                </a:tc>
                <a:tc>
                  <a:txBody>
                    <a:bodyPr/>
                    <a:lstStyle/>
                    <a:p>
                      <a:r>
                        <a:rPr lang="en-GB" sz="3200" dirty="0">
                          <a:sym typeface="Wingdings" panose="05000000000000000000" pitchFamily="2" charset="2"/>
                        </a:rPr>
                        <a:t></a:t>
                      </a:r>
                      <a:endParaRPr lang="en-GB" sz="3200" dirty="0">
                        <a:latin typeface="Wingdings" panose="05000000000000000000" pitchFamily="2" charset="2"/>
                      </a:endParaRPr>
                    </a:p>
                  </a:txBody>
                  <a:tcPr/>
                </a:tc>
                <a:tc>
                  <a:txBody>
                    <a:bodyPr/>
                    <a:lstStyle/>
                    <a:p>
                      <a:r>
                        <a:rPr lang="en-GB" sz="3200" dirty="0">
                          <a:sym typeface="Wingdings" panose="05000000000000000000" pitchFamily="2" charset="2"/>
                        </a:rPr>
                        <a:t></a:t>
                      </a:r>
                      <a:endParaRPr lang="en-GB" sz="3200" dirty="0">
                        <a:latin typeface="Wingdings" panose="05000000000000000000" pitchFamily="2" charset="2"/>
                      </a:endParaRPr>
                    </a:p>
                  </a:txBody>
                  <a:tcPr/>
                </a:tc>
                <a:tc>
                  <a:txBody>
                    <a:bodyPr/>
                    <a:lstStyle/>
                    <a:p>
                      <a:endParaRPr lang="en-GB" sz="3200" dirty="0">
                        <a:latin typeface="Wingdings" panose="05000000000000000000" pitchFamily="2" charset="2"/>
                      </a:endParaRPr>
                    </a:p>
                  </a:txBody>
                  <a:tcPr/>
                </a:tc>
                <a:tc>
                  <a:txBody>
                    <a:bodyPr/>
                    <a:lstStyle/>
                    <a:p>
                      <a:endParaRPr lang="en-GB" sz="3200" dirty="0">
                        <a:latin typeface="Wingdings" panose="05000000000000000000" pitchFamily="2" charset="2"/>
                      </a:endParaRPr>
                    </a:p>
                  </a:txBody>
                  <a:tcPr/>
                </a:tc>
                <a:extLst>
                  <a:ext uri="{0D108BD9-81ED-4DB2-BD59-A6C34878D82A}">
                    <a16:rowId xmlns:a16="http://schemas.microsoft.com/office/drawing/2014/main" val="10002"/>
                  </a:ext>
                </a:extLst>
              </a:tr>
              <a:tr h="370840">
                <a:tc>
                  <a:txBody>
                    <a:bodyPr/>
                    <a:lstStyle/>
                    <a:p>
                      <a:r>
                        <a:rPr lang="en-GB" sz="3200" dirty="0"/>
                        <a:t>9196</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3200" dirty="0">
                          <a:sym typeface="Wingdings" panose="05000000000000000000" pitchFamily="2" charset="2"/>
                        </a:rPr>
                        <a:t></a:t>
                      </a:r>
                      <a:endParaRPr lang="en-GB" sz="3200" dirty="0">
                        <a:latin typeface="Wingdings" panose="05000000000000000000" pitchFamily="2" charset="2"/>
                      </a:endParaRPr>
                    </a:p>
                  </a:txBody>
                  <a:tcPr/>
                </a:tc>
                <a:tc>
                  <a:txBody>
                    <a:bodyPr/>
                    <a:lstStyle/>
                    <a:p>
                      <a:endParaRPr lang="en-GB" sz="3200" dirty="0">
                        <a:latin typeface="Wingdings" panose="05000000000000000000" pitchFamily="2" charset="2"/>
                      </a:endParaRPr>
                    </a:p>
                  </a:txBody>
                  <a:tcPr/>
                </a:tc>
                <a:tc>
                  <a:txBody>
                    <a:bodyPr/>
                    <a:lstStyle/>
                    <a:p>
                      <a:endParaRPr lang="en-GB" sz="3200" dirty="0">
                        <a:latin typeface="Wingdings" panose="05000000000000000000" pitchFamily="2" charset="2"/>
                      </a:endParaRPr>
                    </a:p>
                  </a:txBody>
                  <a:tcPr/>
                </a:tc>
                <a:tc>
                  <a:txBody>
                    <a:bodyPr/>
                    <a:lstStyle/>
                    <a:p>
                      <a:endParaRPr lang="en-GB" sz="3200">
                        <a:latin typeface="Wingdings" panose="05000000000000000000" pitchFamily="2" charset="2"/>
                      </a:endParaRPr>
                    </a:p>
                  </a:txBody>
                  <a:tcPr/>
                </a:tc>
                <a:tc>
                  <a:txBody>
                    <a:bodyPr/>
                    <a:lstStyle/>
                    <a:p>
                      <a:r>
                        <a:rPr lang="en-GB" sz="3200" dirty="0">
                          <a:sym typeface="Wingdings" panose="05000000000000000000" pitchFamily="2" charset="2"/>
                        </a:rPr>
                        <a:t></a:t>
                      </a:r>
                      <a:endParaRPr lang="en-GB" sz="3200" dirty="0">
                        <a:latin typeface="Wingdings" panose="05000000000000000000" pitchFamily="2" charset="2"/>
                      </a:endParaRPr>
                    </a:p>
                  </a:txBody>
                  <a:tcPr/>
                </a:tc>
                <a:extLst>
                  <a:ext uri="{0D108BD9-81ED-4DB2-BD59-A6C34878D82A}">
                    <a16:rowId xmlns:a16="http://schemas.microsoft.com/office/drawing/2014/main" val="10003"/>
                  </a:ext>
                </a:extLst>
              </a:tr>
              <a:tr h="370840">
                <a:tc>
                  <a:txBody>
                    <a:bodyPr/>
                    <a:lstStyle/>
                    <a:p>
                      <a:r>
                        <a:rPr lang="en-GB" sz="3200" dirty="0"/>
                        <a:t>252</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3200" dirty="0">
                          <a:sym typeface="Wingdings" panose="05000000000000000000" pitchFamily="2" charset="2"/>
                        </a:rPr>
                        <a:t></a:t>
                      </a:r>
                      <a:endParaRPr lang="en-GB" sz="3200" dirty="0">
                        <a:latin typeface="Wingdings" panose="05000000000000000000" pitchFamily="2" charset="2"/>
                      </a:endParaRPr>
                    </a:p>
                  </a:txBody>
                  <a:tcPr/>
                </a:tc>
                <a:tc>
                  <a:txBody>
                    <a:bodyPr/>
                    <a:lstStyle/>
                    <a:p>
                      <a:r>
                        <a:rPr lang="en-GB" sz="3200" dirty="0">
                          <a:sym typeface="Wingdings" panose="05000000000000000000" pitchFamily="2" charset="2"/>
                        </a:rPr>
                        <a:t></a:t>
                      </a:r>
                      <a:endParaRPr lang="en-GB" sz="3200" dirty="0">
                        <a:latin typeface="Wingdings" panose="05000000000000000000" pitchFamily="2" charset="2"/>
                      </a:endParaRPr>
                    </a:p>
                  </a:txBody>
                  <a:tcPr/>
                </a:tc>
                <a:tc>
                  <a:txBody>
                    <a:bodyPr/>
                    <a:lstStyle/>
                    <a:p>
                      <a:r>
                        <a:rPr lang="en-GB" sz="3200" dirty="0">
                          <a:sym typeface="Wingdings" panose="05000000000000000000" pitchFamily="2" charset="2"/>
                        </a:rPr>
                        <a:t></a:t>
                      </a:r>
                      <a:endParaRPr lang="en-GB" sz="3200" dirty="0">
                        <a:latin typeface="Wingdings" panose="05000000000000000000" pitchFamily="2" charset="2"/>
                      </a:endParaRPr>
                    </a:p>
                  </a:txBody>
                  <a:tcPr/>
                </a:tc>
                <a:tc>
                  <a:txBody>
                    <a:bodyPr/>
                    <a:lstStyle/>
                    <a:p>
                      <a:r>
                        <a:rPr lang="en-GB" sz="3200" dirty="0">
                          <a:sym typeface="Wingdings" panose="05000000000000000000" pitchFamily="2" charset="2"/>
                        </a:rPr>
                        <a:t></a:t>
                      </a:r>
                      <a:endParaRPr lang="en-GB" sz="3200" dirty="0">
                        <a:latin typeface="Wingdings" panose="05000000000000000000" pitchFamily="2" charset="2"/>
                      </a:endParaRPr>
                    </a:p>
                  </a:txBody>
                  <a:tcPr/>
                </a:tc>
                <a:tc>
                  <a:txBody>
                    <a:bodyPr/>
                    <a:lstStyle/>
                    <a:p>
                      <a:endParaRPr lang="en-GB" sz="3200">
                        <a:latin typeface="Wingdings" panose="05000000000000000000" pitchFamily="2" charset="2"/>
                      </a:endParaRPr>
                    </a:p>
                  </a:txBody>
                  <a:tcPr/>
                </a:tc>
                <a:extLst>
                  <a:ext uri="{0D108BD9-81ED-4DB2-BD59-A6C34878D82A}">
                    <a16:rowId xmlns:a16="http://schemas.microsoft.com/office/drawing/2014/main" val="10004"/>
                  </a:ext>
                </a:extLst>
              </a:tr>
              <a:tr h="370840">
                <a:tc>
                  <a:txBody>
                    <a:bodyPr/>
                    <a:lstStyle/>
                    <a:p>
                      <a:r>
                        <a:rPr lang="en-GB" sz="3200" dirty="0"/>
                        <a:t>1001</a:t>
                      </a:r>
                    </a:p>
                  </a:txBody>
                  <a:tcPr/>
                </a:tc>
                <a:tc>
                  <a:txBody>
                    <a:bodyPr/>
                    <a:lstStyle/>
                    <a:p>
                      <a:endParaRPr lang="en-GB" sz="3200">
                        <a:latin typeface="Wingdings" panose="05000000000000000000" pitchFamily="2" charset="2"/>
                      </a:endParaRPr>
                    </a:p>
                  </a:txBody>
                  <a:tcPr/>
                </a:tc>
                <a:tc>
                  <a:txBody>
                    <a:bodyPr/>
                    <a:lstStyle/>
                    <a:p>
                      <a:endParaRPr lang="en-GB" sz="3200">
                        <a:latin typeface="Wingdings" panose="05000000000000000000" pitchFamily="2" charset="2"/>
                      </a:endParaRPr>
                    </a:p>
                  </a:txBody>
                  <a:tcPr/>
                </a:tc>
                <a:tc>
                  <a:txBody>
                    <a:bodyPr/>
                    <a:lstStyle/>
                    <a:p>
                      <a:r>
                        <a:rPr lang="en-GB" sz="3200" dirty="0">
                          <a:sym typeface="Wingdings" panose="05000000000000000000" pitchFamily="2" charset="2"/>
                        </a:rPr>
                        <a:t></a:t>
                      </a:r>
                      <a:endParaRPr lang="en-GB" sz="3200" dirty="0">
                        <a:latin typeface="Wingdings" panose="05000000000000000000" pitchFamily="2" charset="2"/>
                      </a:endParaRPr>
                    </a:p>
                  </a:txBody>
                  <a:tcPr/>
                </a:tc>
                <a:tc>
                  <a:txBody>
                    <a:bodyPr/>
                    <a:lstStyle/>
                    <a:p>
                      <a:endParaRPr lang="en-GB" sz="3200" dirty="0">
                        <a:latin typeface="Wingdings" panose="05000000000000000000" pitchFamily="2" charset="2"/>
                      </a:endParaRPr>
                    </a:p>
                  </a:txBody>
                  <a:tcPr/>
                </a:tc>
                <a:tc>
                  <a:txBody>
                    <a:bodyPr/>
                    <a:lstStyle/>
                    <a:p>
                      <a:r>
                        <a:rPr lang="en-GB" sz="3200" dirty="0">
                          <a:sym typeface="Wingdings" panose="05000000000000000000" pitchFamily="2" charset="2"/>
                        </a:rPr>
                        <a:t></a:t>
                      </a:r>
                      <a:endParaRPr lang="en-GB" sz="3200" dirty="0">
                        <a:latin typeface="Wingdings" panose="05000000000000000000" pitchFamily="2" charset="2"/>
                      </a:endParaRPr>
                    </a:p>
                  </a:txBody>
                  <a:tcPr/>
                </a:tc>
                <a:extLst>
                  <a:ext uri="{0D108BD9-81ED-4DB2-BD59-A6C34878D82A}">
                    <a16:rowId xmlns:a16="http://schemas.microsoft.com/office/drawing/2014/main" val="10005"/>
                  </a:ext>
                </a:extLst>
              </a:tr>
              <a:tr h="370840">
                <a:tc>
                  <a:txBody>
                    <a:bodyPr/>
                    <a:lstStyle/>
                    <a:p>
                      <a:r>
                        <a:rPr lang="en-GB" sz="3200" dirty="0"/>
                        <a:t>91</a:t>
                      </a:r>
                    </a:p>
                  </a:txBody>
                  <a:tcPr/>
                </a:tc>
                <a:tc>
                  <a:txBody>
                    <a:bodyPr/>
                    <a:lstStyle/>
                    <a:p>
                      <a:endParaRPr lang="en-GB" sz="3200" dirty="0">
                        <a:latin typeface="Wingdings" panose="05000000000000000000" pitchFamily="2" charset="2"/>
                      </a:endParaRPr>
                    </a:p>
                  </a:txBody>
                  <a:tcPr/>
                </a:tc>
                <a:tc>
                  <a:txBody>
                    <a:bodyPr/>
                    <a:lstStyle/>
                    <a:p>
                      <a:endParaRPr lang="en-GB" sz="3200">
                        <a:latin typeface="Wingdings" panose="05000000000000000000" pitchFamily="2" charset="2"/>
                      </a:endParaRPr>
                    </a:p>
                  </a:txBody>
                  <a:tcPr/>
                </a:tc>
                <a:tc>
                  <a:txBody>
                    <a:bodyPr/>
                    <a:lstStyle/>
                    <a:p>
                      <a:r>
                        <a:rPr lang="en-GB" sz="3200" dirty="0">
                          <a:sym typeface="Wingdings" panose="05000000000000000000" pitchFamily="2" charset="2"/>
                        </a:rPr>
                        <a:t></a:t>
                      </a:r>
                      <a:endParaRPr lang="en-GB" sz="3200" dirty="0">
                        <a:latin typeface="Wingdings" panose="05000000000000000000" pitchFamily="2" charset="2"/>
                      </a:endParaRPr>
                    </a:p>
                  </a:txBody>
                  <a:tcPr/>
                </a:tc>
                <a:tc>
                  <a:txBody>
                    <a:bodyPr/>
                    <a:lstStyle/>
                    <a:p>
                      <a:endParaRPr lang="en-GB" sz="3200" dirty="0">
                        <a:latin typeface="Wingdings" panose="05000000000000000000" pitchFamily="2" charset="2"/>
                      </a:endParaRPr>
                    </a:p>
                  </a:txBody>
                  <a:tcPr/>
                </a:tc>
                <a:tc>
                  <a:txBody>
                    <a:bodyPr/>
                    <a:lstStyle/>
                    <a:p>
                      <a:endParaRPr lang="en-GB" sz="3200" dirty="0">
                        <a:latin typeface="Wingdings" panose="05000000000000000000" pitchFamily="2" charset="2"/>
                      </a:endParaRPr>
                    </a:p>
                  </a:txBody>
                  <a:tcPr/>
                </a:tc>
                <a:extLst>
                  <a:ext uri="{0D108BD9-81ED-4DB2-BD59-A6C34878D82A}">
                    <a16:rowId xmlns:a16="http://schemas.microsoft.com/office/drawing/2014/main" val="10006"/>
                  </a:ext>
                </a:extLst>
              </a:tr>
              <a:tr h="370840">
                <a:tc>
                  <a:txBody>
                    <a:bodyPr/>
                    <a:lstStyle/>
                    <a:p>
                      <a:r>
                        <a:rPr lang="en-GB" sz="3200" dirty="0"/>
                        <a:t>216</a:t>
                      </a:r>
                    </a:p>
                  </a:txBody>
                  <a:tcPr/>
                </a:tc>
                <a:tc>
                  <a:txBody>
                    <a:bodyPr/>
                    <a:lstStyle/>
                    <a:p>
                      <a:r>
                        <a:rPr lang="en-GB" sz="3200" dirty="0">
                          <a:sym typeface="Wingdings" panose="05000000000000000000" pitchFamily="2" charset="2"/>
                        </a:rPr>
                        <a:t></a:t>
                      </a:r>
                      <a:endParaRPr lang="en-GB" sz="3200" dirty="0">
                        <a:latin typeface="Wingdings" panose="05000000000000000000" pitchFamily="2" charset="2"/>
                      </a:endParaRPr>
                    </a:p>
                  </a:txBody>
                  <a:tcPr/>
                </a:tc>
                <a:tc>
                  <a:txBody>
                    <a:bodyPr/>
                    <a:lstStyle/>
                    <a:p>
                      <a:r>
                        <a:rPr lang="en-GB" sz="3200" dirty="0">
                          <a:sym typeface="Wingdings" panose="05000000000000000000" pitchFamily="2" charset="2"/>
                        </a:rPr>
                        <a:t></a:t>
                      </a:r>
                      <a:endParaRPr lang="en-GB" sz="3200" dirty="0">
                        <a:latin typeface="Wingdings" panose="05000000000000000000" pitchFamily="2" charset="2"/>
                      </a:endParaRPr>
                    </a:p>
                  </a:txBody>
                  <a:tcPr/>
                </a:tc>
                <a:tc>
                  <a:txBody>
                    <a:bodyPr/>
                    <a:lstStyle/>
                    <a:p>
                      <a:endParaRPr lang="en-GB" sz="3200" dirty="0">
                        <a:latin typeface="Wingdings" panose="05000000000000000000" pitchFamily="2" charset="2"/>
                      </a:endParaRPr>
                    </a:p>
                  </a:txBody>
                  <a:tcPr/>
                </a:tc>
                <a:tc>
                  <a:txBody>
                    <a:bodyPr/>
                    <a:lstStyle/>
                    <a:p>
                      <a:r>
                        <a:rPr lang="en-GB" sz="3200" dirty="0">
                          <a:sym typeface="Wingdings" panose="05000000000000000000" pitchFamily="2" charset="2"/>
                        </a:rPr>
                        <a:t></a:t>
                      </a:r>
                      <a:endParaRPr lang="en-GB" sz="3200" dirty="0">
                        <a:latin typeface="Wingdings" panose="05000000000000000000" pitchFamily="2" charset="2"/>
                      </a:endParaRPr>
                    </a:p>
                  </a:txBody>
                  <a:tcPr/>
                </a:tc>
                <a:tc>
                  <a:txBody>
                    <a:bodyPr/>
                    <a:lstStyle/>
                    <a:p>
                      <a:endParaRPr lang="en-GB" sz="3200" dirty="0">
                        <a:latin typeface="Wingdings" panose="05000000000000000000" pitchFamily="2" charset="2"/>
                      </a:endParaRPr>
                    </a:p>
                  </a:txBody>
                  <a:tcPr/>
                </a:tc>
                <a:extLst>
                  <a:ext uri="{0D108BD9-81ED-4DB2-BD59-A6C34878D82A}">
                    <a16:rowId xmlns:a16="http://schemas.microsoft.com/office/drawing/2014/main" val="10007"/>
                  </a:ext>
                </a:extLst>
              </a:tr>
              <a:tr h="370840">
                <a:tc>
                  <a:txBody>
                    <a:bodyPr/>
                    <a:lstStyle/>
                    <a:p>
                      <a:r>
                        <a:rPr lang="en-GB" sz="3200" dirty="0"/>
                        <a:t>87912</a:t>
                      </a:r>
                    </a:p>
                  </a:txBody>
                  <a:tcPr/>
                </a:tc>
                <a:tc>
                  <a:txBody>
                    <a:bodyPr/>
                    <a:lstStyle/>
                    <a:p>
                      <a:r>
                        <a:rPr lang="en-GB" sz="3200" dirty="0">
                          <a:sym typeface="Wingdings" panose="05000000000000000000" pitchFamily="2" charset="2"/>
                        </a:rPr>
                        <a:t></a:t>
                      </a:r>
                      <a:endParaRPr lang="en-GB" sz="3200" dirty="0">
                        <a:latin typeface="Wingdings" panose="05000000000000000000" pitchFamily="2" charset="2"/>
                      </a:endParaRPr>
                    </a:p>
                  </a:txBody>
                  <a:tcPr/>
                </a:tc>
                <a:tc>
                  <a:txBody>
                    <a:bodyPr/>
                    <a:lstStyle/>
                    <a:p>
                      <a:r>
                        <a:rPr lang="en-GB" sz="3200" dirty="0">
                          <a:sym typeface="Wingdings" panose="05000000000000000000" pitchFamily="2" charset="2"/>
                        </a:rPr>
                        <a:t></a:t>
                      </a:r>
                      <a:endParaRPr lang="en-GB" sz="3200" dirty="0">
                        <a:latin typeface="Wingdings" panose="05000000000000000000" pitchFamily="2" charset="2"/>
                      </a:endParaRPr>
                    </a:p>
                  </a:txBody>
                  <a:tcPr/>
                </a:tc>
                <a:tc>
                  <a:txBody>
                    <a:bodyPr/>
                    <a:lstStyle/>
                    <a:p>
                      <a:endParaRPr lang="en-GB" sz="3200" dirty="0">
                        <a:latin typeface="Wingdings" panose="05000000000000000000" pitchFamily="2" charset="2"/>
                      </a:endParaRPr>
                    </a:p>
                  </a:txBody>
                  <a:tcPr/>
                </a:tc>
                <a:tc>
                  <a:txBody>
                    <a:bodyPr/>
                    <a:lstStyle/>
                    <a:p>
                      <a:r>
                        <a:rPr lang="en-GB" sz="3200" dirty="0">
                          <a:sym typeface="Wingdings" panose="05000000000000000000" pitchFamily="2" charset="2"/>
                        </a:rPr>
                        <a:t></a:t>
                      </a:r>
                      <a:endParaRPr lang="en-GB" sz="3200" dirty="0">
                        <a:latin typeface="Wingdings" panose="05000000000000000000" pitchFamily="2" charset="2"/>
                      </a:endParaRPr>
                    </a:p>
                  </a:txBody>
                  <a:tcPr/>
                </a:tc>
                <a:tc>
                  <a:txBody>
                    <a:bodyPr/>
                    <a:lstStyle/>
                    <a:p>
                      <a:r>
                        <a:rPr lang="en-GB" sz="3200" dirty="0">
                          <a:sym typeface="Wingdings" panose="05000000000000000000" pitchFamily="2" charset="2"/>
                        </a:rPr>
                        <a:t></a:t>
                      </a:r>
                      <a:endParaRPr lang="en-GB" sz="3200" dirty="0">
                        <a:latin typeface="Wingdings" panose="05000000000000000000" pitchFamily="2" charset="2"/>
                      </a:endParaRPr>
                    </a:p>
                  </a:txBody>
                  <a:tcPr/>
                </a:tc>
                <a:extLst>
                  <a:ext uri="{0D108BD9-81ED-4DB2-BD59-A6C34878D82A}">
                    <a16:rowId xmlns:a16="http://schemas.microsoft.com/office/drawing/2014/main" val="10008"/>
                  </a:ext>
                </a:extLst>
              </a:tr>
            </a:tbl>
          </a:graphicData>
        </a:graphic>
      </p:graphicFrame>
      <p:sp>
        <p:nvSpPr>
          <p:cNvPr id="32" name="Rectangle 31"/>
          <p:cNvSpPr/>
          <p:nvPr/>
        </p:nvSpPr>
        <p:spPr>
          <a:xfrm>
            <a:off x="3275856" y="1669445"/>
            <a:ext cx="720080" cy="576064"/>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33" name="Rectangle 32"/>
          <p:cNvSpPr/>
          <p:nvPr/>
        </p:nvSpPr>
        <p:spPr>
          <a:xfrm>
            <a:off x="3995936" y="1669445"/>
            <a:ext cx="720080" cy="576064"/>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34" name="Rectangle 33"/>
          <p:cNvSpPr/>
          <p:nvPr/>
        </p:nvSpPr>
        <p:spPr>
          <a:xfrm>
            <a:off x="4716016" y="1669445"/>
            <a:ext cx="762124" cy="576064"/>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35" name="Rectangle 34"/>
          <p:cNvSpPr/>
          <p:nvPr/>
        </p:nvSpPr>
        <p:spPr>
          <a:xfrm>
            <a:off x="5478140" y="1669445"/>
            <a:ext cx="717550" cy="576064"/>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36" name="Rectangle 35"/>
          <p:cNvSpPr/>
          <p:nvPr/>
        </p:nvSpPr>
        <p:spPr>
          <a:xfrm>
            <a:off x="6194152" y="1669445"/>
            <a:ext cx="865138" cy="576064"/>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37" name="Rectangle 36"/>
          <p:cNvSpPr/>
          <p:nvPr/>
        </p:nvSpPr>
        <p:spPr>
          <a:xfrm>
            <a:off x="3275856" y="2245509"/>
            <a:ext cx="720080" cy="58469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38" name="Rectangle 37"/>
          <p:cNvSpPr/>
          <p:nvPr/>
        </p:nvSpPr>
        <p:spPr>
          <a:xfrm>
            <a:off x="3995936" y="2245509"/>
            <a:ext cx="720080" cy="58469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39" name="Rectangle 38"/>
          <p:cNvSpPr/>
          <p:nvPr/>
        </p:nvSpPr>
        <p:spPr>
          <a:xfrm>
            <a:off x="4716016" y="2245509"/>
            <a:ext cx="762124" cy="58469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40" name="Rectangle 39"/>
          <p:cNvSpPr/>
          <p:nvPr/>
        </p:nvSpPr>
        <p:spPr>
          <a:xfrm>
            <a:off x="5478140" y="2245509"/>
            <a:ext cx="717550" cy="58469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41" name="Rectangle 40"/>
          <p:cNvSpPr/>
          <p:nvPr/>
        </p:nvSpPr>
        <p:spPr>
          <a:xfrm>
            <a:off x="6194152" y="2245509"/>
            <a:ext cx="865138" cy="58469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42" name="Rectangle 41"/>
          <p:cNvSpPr/>
          <p:nvPr/>
        </p:nvSpPr>
        <p:spPr>
          <a:xfrm>
            <a:off x="3275856" y="2830205"/>
            <a:ext cx="720080" cy="58469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43" name="Rectangle 42"/>
          <p:cNvSpPr/>
          <p:nvPr/>
        </p:nvSpPr>
        <p:spPr>
          <a:xfrm>
            <a:off x="3995936" y="2830205"/>
            <a:ext cx="720080" cy="58469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44" name="Rectangle 43"/>
          <p:cNvSpPr/>
          <p:nvPr/>
        </p:nvSpPr>
        <p:spPr>
          <a:xfrm>
            <a:off x="4716016" y="2830205"/>
            <a:ext cx="762124" cy="58469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45" name="Rectangle 44"/>
          <p:cNvSpPr/>
          <p:nvPr/>
        </p:nvSpPr>
        <p:spPr>
          <a:xfrm>
            <a:off x="5478140" y="2830205"/>
            <a:ext cx="717550" cy="58469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46" name="Rectangle 45"/>
          <p:cNvSpPr/>
          <p:nvPr/>
        </p:nvSpPr>
        <p:spPr>
          <a:xfrm>
            <a:off x="6194152" y="2830205"/>
            <a:ext cx="865138" cy="58469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52" name="Rectangle 51"/>
          <p:cNvSpPr/>
          <p:nvPr/>
        </p:nvSpPr>
        <p:spPr>
          <a:xfrm>
            <a:off x="3275856" y="3406269"/>
            <a:ext cx="720080" cy="58469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53" name="Rectangle 52"/>
          <p:cNvSpPr/>
          <p:nvPr/>
        </p:nvSpPr>
        <p:spPr>
          <a:xfrm>
            <a:off x="3992860" y="3414901"/>
            <a:ext cx="720080" cy="58469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54" name="Rectangle 53"/>
          <p:cNvSpPr/>
          <p:nvPr/>
        </p:nvSpPr>
        <p:spPr>
          <a:xfrm>
            <a:off x="4716016" y="3406269"/>
            <a:ext cx="762124" cy="58469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55" name="Rectangle 54"/>
          <p:cNvSpPr/>
          <p:nvPr/>
        </p:nvSpPr>
        <p:spPr>
          <a:xfrm>
            <a:off x="5478140" y="3406269"/>
            <a:ext cx="717550" cy="58469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56" name="Rectangle 55"/>
          <p:cNvSpPr/>
          <p:nvPr/>
        </p:nvSpPr>
        <p:spPr>
          <a:xfrm>
            <a:off x="6194152" y="3406269"/>
            <a:ext cx="865138" cy="58469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57" name="Rectangle 56"/>
          <p:cNvSpPr/>
          <p:nvPr/>
        </p:nvSpPr>
        <p:spPr>
          <a:xfrm>
            <a:off x="3275856" y="3990965"/>
            <a:ext cx="720080" cy="58469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58" name="Rectangle 57"/>
          <p:cNvSpPr/>
          <p:nvPr/>
        </p:nvSpPr>
        <p:spPr>
          <a:xfrm>
            <a:off x="3995936" y="3990965"/>
            <a:ext cx="720080" cy="58469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59" name="Rectangle 58"/>
          <p:cNvSpPr/>
          <p:nvPr/>
        </p:nvSpPr>
        <p:spPr>
          <a:xfrm>
            <a:off x="4716016" y="3990965"/>
            <a:ext cx="762124" cy="58469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60" name="Rectangle 59"/>
          <p:cNvSpPr/>
          <p:nvPr/>
        </p:nvSpPr>
        <p:spPr>
          <a:xfrm>
            <a:off x="5478140" y="3990965"/>
            <a:ext cx="717550" cy="58469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61" name="Rectangle 60"/>
          <p:cNvSpPr/>
          <p:nvPr/>
        </p:nvSpPr>
        <p:spPr>
          <a:xfrm>
            <a:off x="6194152" y="3990965"/>
            <a:ext cx="865138" cy="58469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62" name="Rectangle 61"/>
          <p:cNvSpPr/>
          <p:nvPr/>
        </p:nvSpPr>
        <p:spPr>
          <a:xfrm>
            <a:off x="3275856" y="4575661"/>
            <a:ext cx="720080" cy="58469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63" name="Rectangle 62"/>
          <p:cNvSpPr/>
          <p:nvPr/>
        </p:nvSpPr>
        <p:spPr>
          <a:xfrm>
            <a:off x="3995936" y="4575661"/>
            <a:ext cx="720080" cy="58469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64" name="Rectangle 63"/>
          <p:cNvSpPr/>
          <p:nvPr/>
        </p:nvSpPr>
        <p:spPr>
          <a:xfrm>
            <a:off x="4716016" y="4575661"/>
            <a:ext cx="762124" cy="58469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65" name="Rectangle 64"/>
          <p:cNvSpPr/>
          <p:nvPr/>
        </p:nvSpPr>
        <p:spPr>
          <a:xfrm>
            <a:off x="5478140" y="4575661"/>
            <a:ext cx="717550" cy="58469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66" name="Rectangle 65"/>
          <p:cNvSpPr/>
          <p:nvPr/>
        </p:nvSpPr>
        <p:spPr>
          <a:xfrm>
            <a:off x="6194152" y="4575661"/>
            <a:ext cx="865138" cy="58469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67" name="Rectangle 66"/>
          <p:cNvSpPr/>
          <p:nvPr/>
        </p:nvSpPr>
        <p:spPr>
          <a:xfrm>
            <a:off x="3275856" y="5161349"/>
            <a:ext cx="720080" cy="58469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68" name="Rectangle 67"/>
          <p:cNvSpPr/>
          <p:nvPr/>
        </p:nvSpPr>
        <p:spPr>
          <a:xfrm>
            <a:off x="3995936" y="5161349"/>
            <a:ext cx="720080" cy="58469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69" name="Rectangle 68"/>
          <p:cNvSpPr/>
          <p:nvPr/>
        </p:nvSpPr>
        <p:spPr>
          <a:xfrm>
            <a:off x="4716016" y="5161349"/>
            <a:ext cx="762124" cy="58469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70" name="Rectangle 69"/>
          <p:cNvSpPr/>
          <p:nvPr/>
        </p:nvSpPr>
        <p:spPr>
          <a:xfrm>
            <a:off x="5478140" y="5161349"/>
            <a:ext cx="717550" cy="58469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71" name="Rectangle 70"/>
          <p:cNvSpPr/>
          <p:nvPr/>
        </p:nvSpPr>
        <p:spPr>
          <a:xfrm>
            <a:off x="6194152" y="5161349"/>
            <a:ext cx="865138" cy="58469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72" name="Rectangle 71"/>
          <p:cNvSpPr/>
          <p:nvPr/>
        </p:nvSpPr>
        <p:spPr>
          <a:xfrm>
            <a:off x="3272780" y="5745053"/>
            <a:ext cx="720080" cy="58469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73" name="Rectangle 72"/>
          <p:cNvSpPr/>
          <p:nvPr/>
        </p:nvSpPr>
        <p:spPr>
          <a:xfrm>
            <a:off x="3992860" y="5745053"/>
            <a:ext cx="720080" cy="58469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74" name="Rectangle 73"/>
          <p:cNvSpPr/>
          <p:nvPr/>
        </p:nvSpPr>
        <p:spPr>
          <a:xfrm>
            <a:off x="4712940" y="5745053"/>
            <a:ext cx="762124" cy="58469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75" name="Rectangle 74"/>
          <p:cNvSpPr/>
          <p:nvPr/>
        </p:nvSpPr>
        <p:spPr>
          <a:xfrm>
            <a:off x="5475064" y="5745053"/>
            <a:ext cx="717550" cy="58469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76" name="Rectangle 75"/>
          <p:cNvSpPr/>
          <p:nvPr/>
        </p:nvSpPr>
        <p:spPr>
          <a:xfrm>
            <a:off x="6191076" y="5745053"/>
            <a:ext cx="865138" cy="58469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Tree>
    <p:extLst>
      <p:ext uri="{BB962C8B-B14F-4D97-AF65-F5344CB8AC3E}">
        <p14:creationId xmlns:p14="http://schemas.microsoft.com/office/powerpoint/2010/main" val="2383439302"/>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32"/>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32"/>
                                        </p:tgtEl>
                                      </p:cBhvr>
                                    </p:animEffect>
                                    <p:set>
                                      <p:cBhvr>
                                        <p:cTn id="7" dur="1" fill="hold">
                                          <p:stCondLst>
                                            <p:cond delay="499"/>
                                          </p:stCondLst>
                                        </p:cTn>
                                        <p:tgtEl>
                                          <p:spTgt spid="32"/>
                                        </p:tgtEl>
                                        <p:attrNameLst>
                                          <p:attrName>style.visibility</p:attrName>
                                        </p:attrNameLst>
                                      </p:cBhvr>
                                      <p:to>
                                        <p:strVal val="hidden"/>
                                      </p:to>
                                    </p:set>
                                  </p:childTnLst>
                                </p:cTn>
                              </p:par>
                            </p:childTnLst>
                          </p:cTn>
                        </p:par>
                      </p:childTnLst>
                    </p:cTn>
                  </p:par>
                </p:childTnLst>
              </p:cTn>
              <p:nextCondLst>
                <p:cond evt="onClick" delay="0">
                  <p:tgtEl>
                    <p:spTgt spid="32"/>
                  </p:tgtEl>
                </p:cond>
              </p:nextCondLst>
            </p:seq>
            <p:seq concurrent="1" nextAc="seek">
              <p:cTn id="8" restart="whenNotActive" fill="hold" evtFilter="cancelBubble" nodeType="interactiveSeq">
                <p:stCondLst>
                  <p:cond evt="onClick" delay="0">
                    <p:tgtEl>
                      <p:spTgt spid="33"/>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grpId="0" nodeType="clickEffect">
                                  <p:stCondLst>
                                    <p:cond delay="0"/>
                                  </p:stCondLst>
                                  <p:childTnLst>
                                    <p:animEffect transition="out" filter="fade">
                                      <p:cBhvr>
                                        <p:cTn id="12" dur="500"/>
                                        <p:tgtEl>
                                          <p:spTgt spid="33"/>
                                        </p:tgtEl>
                                      </p:cBhvr>
                                    </p:animEffect>
                                    <p:set>
                                      <p:cBhvr>
                                        <p:cTn id="13" dur="1" fill="hold">
                                          <p:stCondLst>
                                            <p:cond delay="499"/>
                                          </p:stCondLst>
                                        </p:cTn>
                                        <p:tgtEl>
                                          <p:spTgt spid="33"/>
                                        </p:tgtEl>
                                        <p:attrNameLst>
                                          <p:attrName>style.visibility</p:attrName>
                                        </p:attrNameLst>
                                      </p:cBhvr>
                                      <p:to>
                                        <p:strVal val="hidden"/>
                                      </p:to>
                                    </p:set>
                                  </p:childTnLst>
                                </p:cTn>
                              </p:par>
                            </p:childTnLst>
                          </p:cTn>
                        </p:par>
                      </p:childTnLst>
                    </p:cTn>
                  </p:par>
                </p:childTnLst>
              </p:cTn>
              <p:nextCondLst>
                <p:cond evt="onClick" delay="0">
                  <p:tgtEl>
                    <p:spTgt spid="33"/>
                  </p:tgtEl>
                </p:cond>
              </p:nextCondLst>
            </p:seq>
            <p:seq concurrent="1" nextAc="seek">
              <p:cTn id="14" restart="whenNotActive" fill="hold" evtFilter="cancelBubble" nodeType="interactiveSeq">
                <p:stCondLst>
                  <p:cond evt="onClick" delay="0">
                    <p:tgtEl>
                      <p:spTgt spid="34"/>
                    </p:tgtEl>
                  </p:cond>
                </p:stCondLst>
                <p:endSync evt="end" delay="0">
                  <p:rtn val="all"/>
                </p:endSync>
                <p:childTnLst>
                  <p:par>
                    <p:cTn id="15" fill="hold">
                      <p:stCondLst>
                        <p:cond delay="0"/>
                      </p:stCondLst>
                      <p:childTnLst>
                        <p:par>
                          <p:cTn id="16" fill="hold">
                            <p:stCondLst>
                              <p:cond delay="0"/>
                            </p:stCondLst>
                            <p:childTnLst>
                              <p:par>
                                <p:cTn id="17" presetID="10" presetClass="exit" presetSubtype="0" fill="hold" grpId="0" nodeType="clickEffect">
                                  <p:stCondLst>
                                    <p:cond delay="0"/>
                                  </p:stCondLst>
                                  <p:childTnLst>
                                    <p:animEffect transition="out" filter="fade">
                                      <p:cBhvr>
                                        <p:cTn id="18" dur="500"/>
                                        <p:tgtEl>
                                          <p:spTgt spid="34"/>
                                        </p:tgtEl>
                                      </p:cBhvr>
                                    </p:animEffect>
                                    <p:set>
                                      <p:cBhvr>
                                        <p:cTn id="19" dur="1" fill="hold">
                                          <p:stCondLst>
                                            <p:cond delay="499"/>
                                          </p:stCondLst>
                                        </p:cTn>
                                        <p:tgtEl>
                                          <p:spTgt spid="34"/>
                                        </p:tgtEl>
                                        <p:attrNameLst>
                                          <p:attrName>style.visibility</p:attrName>
                                        </p:attrNameLst>
                                      </p:cBhvr>
                                      <p:to>
                                        <p:strVal val="hidden"/>
                                      </p:to>
                                    </p:set>
                                  </p:childTnLst>
                                </p:cTn>
                              </p:par>
                            </p:childTnLst>
                          </p:cTn>
                        </p:par>
                      </p:childTnLst>
                    </p:cTn>
                  </p:par>
                </p:childTnLst>
              </p:cTn>
              <p:nextCondLst>
                <p:cond evt="onClick" delay="0">
                  <p:tgtEl>
                    <p:spTgt spid="34"/>
                  </p:tgtEl>
                </p:cond>
              </p:nextCondLst>
            </p:seq>
            <p:seq concurrent="1" nextAc="seek">
              <p:cTn id="20" restart="whenNotActive" fill="hold" evtFilter="cancelBubble" nodeType="interactiveSeq">
                <p:stCondLst>
                  <p:cond evt="onClick" delay="0">
                    <p:tgtEl>
                      <p:spTgt spid="35"/>
                    </p:tgtEl>
                  </p:cond>
                </p:stCondLst>
                <p:endSync evt="end" delay="0">
                  <p:rtn val="all"/>
                </p:endSync>
                <p:childTnLst>
                  <p:par>
                    <p:cTn id="21" fill="hold">
                      <p:stCondLst>
                        <p:cond delay="0"/>
                      </p:stCondLst>
                      <p:childTnLst>
                        <p:par>
                          <p:cTn id="22" fill="hold">
                            <p:stCondLst>
                              <p:cond delay="0"/>
                            </p:stCondLst>
                            <p:childTnLst>
                              <p:par>
                                <p:cTn id="23" presetID="10" presetClass="exit" presetSubtype="0" fill="hold" grpId="0" nodeType="clickEffect">
                                  <p:stCondLst>
                                    <p:cond delay="0"/>
                                  </p:stCondLst>
                                  <p:childTnLst>
                                    <p:animEffect transition="out" filter="fade">
                                      <p:cBhvr>
                                        <p:cTn id="24" dur="500"/>
                                        <p:tgtEl>
                                          <p:spTgt spid="35"/>
                                        </p:tgtEl>
                                      </p:cBhvr>
                                    </p:animEffect>
                                    <p:set>
                                      <p:cBhvr>
                                        <p:cTn id="25" dur="1" fill="hold">
                                          <p:stCondLst>
                                            <p:cond delay="499"/>
                                          </p:stCondLst>
                                        </p:cTn>
                                        <p:tgtEl>
                                          <p:spTgt spid="35"/>
                                        </p:tgtEl>
                                        <p:attrNameLst>
                                          <p:attrName>style.visibility</p:attrName>
                                        </p:attrNameLst>
                                      </p:cBhvr>
                                      <p:to>
                                        <p:strVal val="hidden"/>
                                      </p:to>
                                    </p:set>
                                  </p:childTnLst>
                                </p:cTn>
                              </p:par>
                            </p:childTnLst>
                          </p:cTn>
                        </p:par>
                      </p:childTnLst>
                    </p:cTn>
                  </p:par>
                </p:childTnLst>
              </p:cTn>
              <p:nextCondLst>
                <p:cond evt="onClick" delay="0">
                  <p:tgtEl>
                    <p:spTgt spid="35"/>
                  </p:tgtEl>
                </p:cond>
              </p:nextCondLst>
            </p:seq>
            <p:seq concurrent="1" nextAc="seek">
              <p:cTn id="26" restart="whenNotActive" fill="hold" evtFilter="cancelBubble" nodeType="interactiveSeq">
                <p:stCondLst>
                  <p:cond evt="onClick" delay="0">
                    <p:tgtEl>
                      <p:spTgt spid="36"/>
                    </p:tgtEl>
                  </p:cond>
                </p:stCondLst>
                <p:endSync evt="end" delay="0">
                  <p:rtn val="all"/>
                </p:endSync>
                <p:childTnLst>
                  <p:par>
                    <p:cTn id="27" fill="hold">
                      <p:stCondLst>
                        <p:cond delay="0"/>
                      </p:stCondLst>
                      <p:childTnLst>
                        <p:par>
                          <p:cTn id="28" fill="hold">
                            <p:stCondLst>
                              <p:cond delay="0"/>
                            </p:stCondLst>
                            <p:childTnLst>
                              <p:par>
                                <p:cTn id="29" presetID="10" presetClass="exit" presetSubtype="0" fill="hold" grpId="0" nodeType="clickEffect">
                                  <p:stCondLst>
                                    <p:cond delay="0"/>
                                  </p:stCondLst>
                                  <p:childTnLst>
                                    <p:animEffect transition="out" filter="fade">
                                      <p:cBhvr>
                                        <p:cTn id="30" dur="500"/>
                                        <p:tgtEl>
                                          <p:spTgt spid="36"/>
                                        </p:tgtEl>
                                      </p:cBhvr>
                                    </p:animEffect>
                                    <p:set>
                                      <p:cBhvr>
                                        <p:cTn id="31" dur="1" fill="hold">
                                          <p:stCondLst>
                                            <p:cond delay="499"/>
                                          </p:stCondLst>
                                        </p:cTn>
                                        <p:tgtEl>
                                          <p:spTgt spid="36"/>
                                        </p:tgtEl>
                                        <p:attrNameLst>
                                          <p:attrName>style.visibility</p:attrName>
                                        </p:attrNameLst>
                                      </p:cBhvr>
                                      <p:to>
                                        <p:strVal val="hidden"/>
                                      </p:to>
                                    </p:set>
                                  </p:childTnLst>
                                </p:cTn>
                              </p:par>
                            </p:childTnLst>
                          </p:cTn>
                        </p:par>
                      </p:childTnLst>
                    </p:cTn>
                  </p:par>
                </p:childTnLst>
              </p:cTn>
              <p:nextCondLst>
                <p:cond evt="onClick" delay="0">
                  <p:tgtEl>
                    <p:spTgt spid="36"/>
                  </p:tgtEl>
                </p:cond>
              </p:nextCondLst>
            </p:seq>
            <p:seq concurrent="1" nextAc="seek">
              <p:cTn id="32" restart="whenNotActive" fill="hold" evtFilter="cancelBubble" nodeType="interactiveSeq">
                <p:stCondLst>
                  <p:cond evt="onClick" delay="0">
                    <p:tgtEl>
                      <p:spTgt spid="37"/>
                    </p:tgtEl>
                  </p:cond>
                </p:stCondLst>
                <p:endSync evt="end" delay="0">
                  <p:rtn val="all"/>
                </p:endSync>
                <p:childTnLst>
                  <p:par>
                    <p:cTn id="33" fill="hold">
                      <p:stCondLst>
                        <p:cond delay="0"/>
                      </p:stCondLst>
                      <p:childTnLst>
                        <p:par>
                          <p:cTn id="34" fill="hold">
                            <p:stCondLst>
                              <p:cond delay="0"/>
                            </p:stCondLst>
                            <p:childTnLst>
                              <p:par>
                                <p:cTn id="35" presetID="10" presetClass="exit" presetSubtype="0" fill="hold" grpId="0" nodeType="clickEffect">
                                  <p:stCondLst>
                                    <p:cond delay="0"/>
                                  </p:stCondLst>
                                  <p:childTnLst>
                                    <p:animEffect transition="out" filter="fade">
                                      <p:cBhvr>
                                        <p:cTn id="36" dur="500"/>
                                        <p:tgtEl>
                                          <p:spTgt spid="37"/>
                                        </p:tgtEl>
                                      </p:cBhvr>
                                    </p:animEffect>
                                    <p:set>
                                      <p:cBhvr>
                                        <p:cTn id="37" dur="1" fill="hold">
                                          <p:stCondLst>
                                            <p:cond delay="499"/>
                                          </p:stCondLst>
                                        </p:cTn>
                                        <p:tgtEl>
                                          <p:spTgt spid="37"/>
                                        </p:tgtEl>
                                        <p:attrNameLst>
                                          <p:attrName>style.visibility</p:attrName>
                                        </p:attrNameLst>
                                      </p:cBhvr>
                                      <p:to>
                                        <p:strVal val="hidden"/>
                                      </p:to>
                                    </p:set>
                                  </p:childTnLst>
                                </p:cTn>
                              </p:par>
                            </p:childTnLst>
                          </p:cTn>
                        </p:par>
                      </p:childTnLst>
                    </p:cTn>
                  </p:par>
                </p:childTnLst>
              </p:cTn>
              <p:nextCondLst>
                <p:cond evt="onClick" delay="0">
                  <p:tgtEl>
                    <p:spTgt spid="37"/>
                  </p:tgtEl>
                </p:cond>
              </p:nextCondLst>
            </p:seq>
            <p:seq concurrent="1" nextAc="seek">
              <p:cTn id="38" restart="whenNotActive" fill="hold" evtFilter="cancelBubble" nodeType="interactiveSeq">
                <p:stCondLst>
                  <p:cond evt="onClick" delay="0">
                    <p:tgtEl>
                      <p:spTgt spid="38"/>
                    </p:tgtEl>
                  </p:cond>
                </p:stCondLst>
                <p:endSync evt="end" delay="0">
                  <p:rtn val="all"/>
                </p:endSync>
                <p:childTnLst>
                  <p:par>
                    <p:cTn id="39" fill="hold">
                      <p:stCondLst>
                        <p:cond delay="0"/>
                      </p:stCondLst>
                      <p:childTnLst>
                        <p:par>
                          <p:cTn id="40" fill="hold">
                            <p:stCondLst>
                              <p:cond delay="0"/>
                            </p:stCondLst>
                            <p:childTnLst>
                              <p:par>
                                <p:cTn id="41" presetID="10" presetClass="exit" presetSubtype="0" fill="hold" grpId="0" nodeType="clickEffect">
                                  <p:stCondLst>
                                    <p:cond delay="0"/>
                                  </p:stCondLst>
                                  <p:childTnLst>
                                    <p:animEffect transition="out" filter="fade">
                                      <p:cBhvr>
                                        <p:cTn id="42" dur="500"/>
                                        <p:tgtEl>
                                          <p:spTgt spid="38"/>
                                        </p:tgtEl>
                                      </p:cBhvr>
                                    </p:animEffect>
                                    <p:set>
                                      <p:cBhvr>
                                        <p:cTn id="43" dur="1" fill="hold">
                                          <p:stCondLst>
                                            <p:cond delay="499"/>
                                          </p:stCondLst>
                                        </p:cTn>
                                        <p:tgtEl>
                                          <p:spTgt spid="38"/>
                                        </p:tgtEl>
                                        <p:attrNameLst>
                                          <p:attrName>style.visibility</p:attrName>
                                        </p:attrNameLst>
                                      </p:cBhvr>
                                      <p:to>
                                        <p:strVal val="hidden"/>
                                      </p:to>
                                    </p:set>
                                  </p:childTnLst>
                                </p:cTn>
                              </p:par>
                            </p:childTnLst>
                          </p:cTn>
                        </p:par>
                      </p:childTnLst>
                    </p:cTn>
                  </p:par>
                </p:childTnLst>
              </p:cTn>
              <p:nextCondLst>
                <p:cond evt="onClick" delay="0">
                  <p:tgtEl>
                    <p:spTgt spid="38"/>
                  </p:tgtEl>
                </p:cond>
              </p:nextCondLst>
            </p:seq>
            <p:seq concurrent="1" nextAc="seek">
              <p:cTn id="44" restart="whenNotActive" fill="hold" evtFilter="cancelBubble" nodeType="interactiveSeq">
                <p:stCondLst>
                  <p:cond evt="onClick" delay="0">
                    <p:tgtEl>
                      <p:spTgt spid="39"/>
                    </p:tgtEl>
                  </p:cond>
                </p:stCondLst>
                <p:endSync evt="end" delay="0">
                  <p:rtn val="all"/>
                </p:endSync>
                <p:childTnLst>
                  <p:par>
                    <p:cTn id="45" fill="hold">
                      <p:stCondLst>
                        <p:cond delay="0"/>
                      </p:stCondLst>
                      <p:childTnLst>
                        <p:par>
                          <p:cTn id="46" fill="hold">
                            <p:stCondLst>
                              <p:cond delay="0"/>
                            </p:stCondLst>
                            <p:childTnLst>
                              <p:par>
                                <p:cTn id="47" presetID="10" presetClass="exit" presetSubtype="0" fill="hold" grpId="0" nodeType="clickEffect">
                                  <p:stCondLst>
                                    <p:cond delay="0"/>
                                  </p:stCondLst>
                                  <p:childTnLst>
                                    <p:animEffect transition="out" filter="fade">
                                      <p:cBhvr>
                                        <p:cTn id="48" dur="500"/>
                                        <p:tgtEl>
                                          <p:spTgt spid="39"/>
                                        </p:tgtEl>
                                      </p:cBhvr>
                                    </p:animEffect>
                                    <p:set>
                                      <p:cBhvr>
                                        <p:cTn id="49" dur="1" fill="hold">
                                          <p:stCondLst>
                                            <p:cond delay="499"/>
                                          </p:stCondLst>
                                        </p:cTn>
                                        <p:tgtEl>
                                          <p:spTgt spid="39"/>
                                        </p:tgtEl>
                                        <p:attrNameLst>
                                          <p:attrName>style.visibility</p:attrName>
                                        </p:attrNameLst>
                                      </p:cBhvr>
                                      <p:to>
                                        <p:strVal val="hidden"/>
                                      </p:to>
                                    </p:set>
                                  </p:childTnLst>
                                </p:cTn>
                              </p:par>
                            </p:childTnLst>
                          </p:cTn>
                        </p:par>
                      </p:childTnLst>
                    </p:cTn>
                  </p:par>
                </p:childTnLst>
              </p:cTn>
              <p:nextCondLst>
                <p:cond evt="onClick" delay="0">
                  <p:tgtEl>
                    <p:spTgt spid="39"/>
                  </p:tgtEl>
                </p:cond>
              </p:nextCondLst>
            </p:seq>
            <p:seq concurrent="1" nextAc="seek">
              <p:cTn id="50" restart="whenNotActive" fill="hold" evtFilter="cancelBubble" nodeType="interactiveSeq">
                <p:stCondLst>
                  <p:cond evt="onClick" delay="0">
                    <p:tgtEl>
                      <p:spTgt spid="40"/>
                    </p:tgtEl>
                  </p:cond>
                </p:stCondLst>
                <p:endSync evt="end" delay="0">
                  <p:rtn val="all"/>
                </p:endSync>
                <p:childTnLst>
                  <p:par>
                    <p:cTn id="51" fill="hold">
                      <p:stCondLst>
                        <p:cond delay="0"/>
                      </p:stCondLst>
                      <p:childTnLst>
                        <p:par>
                          <p:cTn id="52" fill="hold">
                            <p:stCondLst>
                              <p:cond delay="0"/>
                            </p:stCondLst>
                            <p:childTnLst>
                              <p:par>
                                <p:cTn id="53" presetID="10" presetClass="exit" presetSubtype="0" fill="hold" grpId="0" nodeType="clickEffect">
                                  <p:stCondLst>
                                    <p:cond delay="0"/>
                                  </p:stCondLst>
                                  <p:childTnLst>
                                    <p:animEffect transition="out" filter="fade">
                                      <p:cBhvr>
                                        <p:cTn id="54" dur="500"/>
                                        <p:tgtEl>
                                          <p:spTgt spid="40"/>
                                        </p:tgtEl>
                                      </p:cBhvr>
                                    </p:animEffect>
                                    <p:set>
                                      <p:cBhvr>
                                        <p:cTn id="55" dur="1" fill="hold">
                                          <p:stCondLst>
                                            <p:cond delay="499"/>
                                          </p:stCondLst>
                                        </p:cTn>
                                        <p:tgtEl>
                                          <p:spTgt spid="40"/>
                                        </p:tgtEl>
                                        <p:attrNameLst>
                                          <p:attrName>style.visibility</p:attrName>
                                        </p:attrNameLst>
                                      </p:cBhvr>
                                      <p:to>
                                        <p:strVal val="hidden"/>
                                      </p:to>
                                    </p:set>
                                  </p:childTnLst>
                                </p:cTn>
                              </p:par>
                            </p:childTnLst>
                          </p:cTn>
                        </p:par>
                      </p:childTnLst>
                    </p:cTn>
                  </p:par>
                </p:childTnLst>
              </p:cTn>
              <p:nextCondLst>
                <p:cond evt="onClick" delay="0">
                  <p:tgtEl>
                    <p:spTgt spid="40"/>
                  </p:tgtEl>
                </p:cond>
              </p:nextCondLst>
            </p:seq>
            <p:seq concurrent="1" nextAc="seek">
              <p:cTn id="56" restart="whenNotActive" fill="hold" evtFilter="cancelBubble" nodeType="interactiveSeq">
                <p:stCondLst>
                  <p:cond evt="onClick" delay="0">
                    <p:tgtEl>
                      <p:spTgt spid="41"/>
                    </p:tgtEl>
                  </p:cond>
                </p:stCondLst>
                <p:endSync evt="end" delay="0">
                  <p:rtn val="all"/>
                </p:endSync>
                <p:childTnLst>
                  <p:par>
                    <p:cTn id="57" fill="hold">
                      <p:stCondLst>
                        <p:cond delay="0"/>
                      </p:stCondLst>
                      <p:childTnLst>
                        <p:par>
                          <p:cTn id="58" fill="hold">
                            <p:stCondLst>
                              <p:cond delay="0"/>
                            </p:stCondLst>
                            <p:childTnLst>
                              <p:par>
                                <p:cTn id="59" presetID="10" presetClass="exit" presetSubtype="0" fill="hold" grpId="0" nodeType="clickEffect">
                                  <p:stCondLst>
                                    <p:cond delay="0"/>
                                  </p:stCondLst>
                                  <p:childTnLst>
                                    <p:animEffect transition="out" filter="fade">
                                      <p:cBhvr>
                                        <p:cTn id="60" dur="500"/>
                                        <p:tgtEl>
                                          <p:spTgt spid="41"/>
                                        </p:tgtEl>
                                      </p:cBhvr>
                                    </p:animEffect>
                                    <p:set>
                                      <p:cBhvr>
                                        <p:cTn id="61" dur="1" fill="hold">
                                          <p:stCondLst>
                                            <p:cond delay="499"/>
                                          </p:stCondLst>
                                        </p:cTn>
                                        <p:tgtEl>
                                          <p:spTgt spid="41"/>
                                        </p:tgtEl>
                                        <p:attrNameLst>
                                          <p:attrName>style.visibility</p:attrName>
                                        </p:attrNameLst>
                                      </p:cBhvr>
                                      <p:to>
                                        <p:strVal val="hidden"/>
                                      </p:to>
                                    </p:set>
                                  </p:childTnLst>
                                </p:cTn>
                              </p:par>
                            </p:childTnLst>
                          </p:cTn>
                        </p:par>
                      </p:childTnLst>
                    </p:cTn>
                  </p:par>
                </p:childTnLst>
              </p:cTn>
              <p:nextCondLst>
                <p:cond evt="onClick" delay="0">
                  <p:tgtEl>
                    <p:spTgt spid="41"/>
                  </p:tgtEl>
                </p:cond>
              </p:nextCondLst>
            </p:seq>
            <p:seq concurrent="1" nextAc="seek">
              <p:cTn id="62" restart="whenNotActive" fill="hold" evtFilter="cancelBubble" nodeType="interactiveSeq">
                <p:stCondLst>
                  <p:cond evt="onClick" delay="0">
                    <p:tgtEl>
                      <p:spTgt spid="42"/>
                    </p:tgtEl>
                  </p:cond>
                </p:stCondLst>
                <p:endSync evt="end" delay="0">
                  <p:rtn val="all"/>
                </p:endSync>
                <p:childTnLst>
                  <p:par>
                    <p:cTn id="63" fill="hold">
                      <p:stCondLst>
                        <p:cond delay="0"/>
                      </p:stCondLst>
                      <p:childTnLst>
                        <p:par>
                          <p:cTn id="64" fill="hold">
                            <p:stCondLst>
                              <p:cond delay="0"/>
                            </p:stCondLst>
                            <p:childTnLst>
                              <p:par>
                                <p:cTn id="65" presetID="10" presetClass="exit" presetSubtype="0" fill="hold" grpId="0" nodeType="clickEffect">
                                  <p:stCondLst>
                                    <p:cond delay="0"/>
                                  </p:stCondLst>
                                  <p:childTnLst>
                                    <p:animEffect transition="out" filter="fade">
                                      <p:cBhvr>
                                        <p:cTn id="66" dur="500"/>
                                        <p:tgtEl>
                                          <p:spTgt spid="42"/>
                                        </p:tgtEl>
                                      </p:cBhvr>
                                    </p:animEffect>
                                    <p:set>
                                      <p:cBhvr>
                                        <p:cTn id="67" dur="1" fill="hold">
                                          <p:stCondLst>
                                            <p:cond delay="499"/>
                                          </p:stCondLst>
                                        </p:cTn>
                                        <p:tgtEl>
                                          <p:spTgt spid="42"/>
                                        </p:tgtEl>
                                        <p:attrNameLst>
                                          <p:attrName>style.visibility</p:attrName>
                                        </p:attrNameLst>
                                      </p:cBhvr>
                                      <p:to>
                                        <p:strVal val="hidden"/>
                                      </p:to>
                                    </p:set>
                                  </p:childTnLst>
                                </p:cTn>
                              </p:par>
                            </p:childTnLst>
                          </p:cTn>
                        </p:par>
                      </p:childTnLst>
                    </p:cTn>
                  </p:par>
                </p:childTnLst>
              </p:cTn>
              <p:nextCondLst>
                <p:cond evt="onClick" delay="0">
                  <p:tgtEl>
                    <p:spTgt spid="42"/>
                  </p:tgtEl>
                </p:cond>
              </p:nextCondLst>
            </p:seq>
            <p:seq concurrent="1" nextAc="seek">
              <p:cTn id="68" restart="whenNotActive" fill="hold" evtFilter="cancelBubble" nodeType="interactiveSeq">
                <p:stCondLst>
                  <p:cond evt="onClick" delay="0">
                    <p:tgtEl>
                      <p:spTgt spid="43"/>
                    </p:tgtEl>
                  </p:cond>
                </p:stCondLst>
                <p:endSync evt="end" delay="0">
                  <p:rtn val="all"/>
                </p:endSync>
                <p:childTnLst>
                  <p:par>
                    <p:cTn id="69" fill="hold">
                      <p:stCondLst>
                        <p:cond delay="0"/>
                      </p:stCondLst>
                      <p:childTnLst>
                        <p:par>
                          <p:cTn id="70" fill="hold">
                            <p:stCondLst>
                              <p:cond delay="0"/>
                            </p:stCondLst>
                            <p:childTnLst>
                              <p:par>
                                <p:cTn id="71" presetID="10" presetClass="exit" presetSubtype="0" fill="hold" grpId="0" nodeType="clickEffect">
                                  <p:stCondLst>
                                    <p:cond delay="0"/>
                                  </p:stCondLst>
                                  <p:childTnLst>
                                    <p:animEffect transition="out" filter="fade">
                                      <p:cBhvr>
                                        <p:cTn id="72" dur="500"/>
                                        <p:tgtEl>
                                          <p:spTgt spid="43"/>
                                        </p:tgtEl>
                                      </p:cBhvr>
                                    </p:animEffect>
                                    <p:set>
                                      <p:cBhvr>
                                        <p:cTn id="73" dur="1" fill="hold">
                                          <p:stCondLst>
                                            <p:cond delay="499"/>
                                          </p:stCondLst>
                                        </p:cTn>
                                        <p:tgtEl>
                                          <p:spTgt spid="43"/>
                                        </p:tgtEl>
                                        <p:attrNameLst>
                                          <p:attrName>style.visibility</p:attrName>
                                        </p:attrNameLst>
                                      </p:cBhvr>
                                      <p:to>
                                        <p:strVal val="hidden"/>
                                      </p:to>
                                    </p:set>
                                  </p:childTnLst>
                                </p:cTn>
                              </p:par>
                            </p:childTnLst>
                          </p:cTn>
                        </p:par>
                      </p:childTnLst>
                    </p:cTn>
                  </p:par>
                </p:childTnLst>
              </p:cTn>
              <p:nextCondLst>
                <p:cond evt="onClick" delay="0">
                  <p:tgtEl>
                    <p:spTgt spid="43"/>
                  </p:tgtEl>
                </p:cond>
              </p:nextCondLst>
            </p:seq>
            <p:seq concurrent="1" nextAc="seek">
              <p:cTn id="74" restart="whenNotActive" fill="hold" evtFilter="cancelBubble" nodeType="interactiveSeq">
                <p:stCondLst>
                  <p:cond evt="onClick" delay="0">
                    <p:tgtEl>
                      <p:spTgt spid="44"/>
                    </p:tgtEl>
                  </p:cond>
                </p:stCondLst>
                <p:endSync evt="end" delay="0">
                  <p:rtn val="all"/>
                </p:endSync>
                <p:childTnLst>
                  <p:par>
                    <p:cTn id="75" fill="hold">
                      <p:stCondLst>
                        <p:cond delay="0"/>
                      </p:stCondLst>
                      <p:childTnLst>
                        <p:par>
                          <p:cTn id="76" fill="hold">
                            <p:stCondLst>
                              <p:cond delay="0"/>
                            </p:stCondLst>
                            <p:childTnLst>
                              <p:par>
                                <p:cTn id="77" presetID="10" presetClass="exit" presetSubtype="0" fill="hold" grpId="0" nodeType="clickEffect">
                                  <p:stCondLst>
                                    <p:cond delay="0"/>
                                  </p:stCondLst>
                                  <p:childTnLst>
                                    <p:animEffect transition="out" filter="fade">
                                      <p:cBhvr>
                                        <p:cTn id="78" dur="500"/>
                                        <p:tgtEl>
                                          <p:spTgt spid="44"/>
                                        </p:tgtEl>
                                      </p:cBhvr>
                                    </p:animEffect>
                                    <p:set>
                                      <p:cBhvr>
                                        <p:cTn id="79" dur="1" fill="hold">
                                          <p:stCondLst>
                                            <p:cond delay="499"/>
                                          </p:stCondLst>
                                        </p:cTn>
                                        <p:tgtEl>
                                          <p:spTgt spid="44"/>
                                        </p:tgtEl>
                                        <p:attrNameLst>
                                          <p:attrName>style.visibility</p:attrName>
                                        </p:attrNameLst>
                                      </p:cBhvr>
                                      <p:to>
                                        <p:strVal val="hidden"/>
                                      </p:to>
                                    </p:set>
                                  </p:childTnLst>
                                </p:cTn>
                              </p:par>
                            </p:childTnLst>
                          </p:cTn>
                        </p:par>
                      </p:childTnLst>
                    </p:cTn>
                  </p:par>
                </p:childTnLst>
              </p:cTn>
              <p:nextCondLst>
                <p:cond evt="onClick" delay="0">
                  <p:tgtEl>
                    <p:spTgt spid="44"/>
                  </p:tgtEl>
                </p:cond>
              </p:nextCondLst>
            </p:seq>
            <p:seq concurrent="1" nextAc="seek">
              <p:cTn id="80" restart="whenNotActive" fill="hold" evtFilter="cancelBubble" nodeType="interactiveSeq">
                <p:stCondLst>
                  <p:cond evt="onClick" delay="0">
                    <p:tgtEl>
                      <p:spTgt spid="45"/>
                    </p:tgtEl>
                  </p:cond>
                </p:stCondLst>
                <p:endSync evt="end" delay="0">
                  <p:rtn val="all"/>
                </p:endSync>
                <p:childTnLst>
                  <p:par>
                    <p:cTn id="81" fill="hold">
                      <p:stCondLst>
                        <p:cond delay="0"/>
                      </p:stCondLst>
                      <p:childTnLst>
                        <p:par>
                          <p:cTn id="82" fill="hold">
                            <p:stCondLst>
                              <p:cond delay="0"/>
                            </p:stCondLst>
                            <p:childTnLst>
                              <p:par>
                                <p:cTn id="83" presetID="10" presetClass="exit" presetSubtype="0" fill="hold" grpId="0" nodeType="clickEffect">
                                  <p:stCondLst>
                                    <p:cond delay="0"/>
                                  </p:stCondLst>
                                  <p:childTnLst>
                                    <p:animEffect transition="out" filter="fade">
                                      <p:cBhvr>
                                        <p:cTn id="84" dur="500"/>
                                        <p:tgtEl>
                                          <p:spTgt spid="45"/>
                                        </p:tgtEl>
                                      </p:cBhvr>
                                    </p:animEffect>
                                    <p:set>
                                      <p:cBhvr>
                                        <p:cTn id="85" dur="1" fill="hold">
                                          <p:stCondLst>
                                            <p:cond delay="499"/>
                                          </p:stCondLst>
                                        </p:cTn>
                                        <p:tgtEl>
                                          <p:spTgt spid="45"/>
                                        </p:tgtEl>
                                        <p:attrNameLst>
                                          <p:attrName>style.visibility</p:attrName>
                                        </p:attrNameLst>
                                      </p:cBhvr>
                                      <p:to>
                                        <p:strVal val="hidden"/>
                                      </p:to>
                                    </p:set>
                                  </p:childTnLst>
                                </p:cTn>
                              </p:par>
                            </p:childTnLst>
                          </p:cTn>
                        </p:par>
                      </p:childTnLst>
                    </p:cTn>
                  </p:par>
                </p:childTnLst>
              </p:cTn>
              <p:nextCondLst>
                <p:cond evt="onClick" delay="0">
                  <p:tgtEl>
                    <p:spTgt spid="45"/>
                  </p:tgtEl>
                </p:cond>
              </p:nextCondLst>
            </p:seq>
            <p:seq concurrent="1" nextAc="seek">
              <p:cTn id="86" restart="whenNotActive" fill="hold" evtFilter="cancelBubble" nodeType="interactiveSeq">
                <p:stCondLst>
                  <p:cond evt="onClick" delay="0">
                    <p:tgtEl>
                      <p:spTgt spid="46"/>
                    </p:tgtEl>
                  </p:cond>
                </p:stCondLst>
                <p:endSync evt="end" delay="0">
                  <p:rtn val="all"/>
                </p:endSync>
                <p:childTnLst>
                  <p:par>
                    <p:cTn id="87" fill="hold">
                      <p:stCondLst>
                        <p:cond delay="0"/>
                      </p:stCondLst>
                      <p:childTnLst>
                        <p:par>
                          <p:cTn id="88" fill="hold">
                            <p:stCondLst>
                              <p:cond delay="0"/>
                            </p:stCondLst>
                            <p:childTnLst>
                              <p:par>
                                <p:cTn id="89" presetID="10" presetClass="exit" presetSubtype="0" fill="hold" grpId="0" nodeType="clickEffect">
                                  <p:stCondLst>
                                    <p:cond delay="0"/>
                                  </p:stCondLst>
                                  <p:childTnLst>
                                    <p:animEffect transition="out" filter="fade">
                                      <p:cBhvr>
                                        <p:cTn id="90" dur="500"/>
                                        <p:tgtEl>
                                          <p:spTgt spid="46"/>
                                        </p:tgtEl>
                                      </p:cBhvr>
                                    </p:animEffect>
                                    <p:set>
                                      <p:cBhvr>
                                        <p:cTn id="91" dur="1" fill="hold">
                                          <p:stCondLst>
                                            <p:cond delay="499"/>
                                          </p:stCondLst>
                                        </p:cTn>
                                        <p:tgtEl>
                                          <p:spTgt spid="46"/>
                                        </p:tgtEl>
                                        <p:attrNameLst>
                                          <p:attrName>style.visibility</p:attrName>
                                        </p:attrNameLst>
                                      </p:cBhvr>
                                      <p:to>
                                        <p:strVal val="hidden"/>
                                      </p:to>
                                    </p:set>
                                  </p:childTnLst>
                                </p:cTn>
                              </p:par>
                            </p:childTnLst>
                          </p:cTn>
                        </p:par>
                      </p:childTnLst>
                    </p:cTn>
                  </p:par>
                </p:childTnLst>
              </p:cTn>
              <p:nextCondLst>
                <p:cond evt="onClick" delay="0">
                  <p:tgtEl>
                    <p:spTgt spid="46"/>
                  </p:tgtEl>
                </p:cond>
              </p:nextCondLst>
            </p:seq>
            <p:seq concurrent="1" nextAc="seek">
              <p:cTn id="92" restart="whenNotActive" fill="hold" evtFilter="cancelBubble" nodeType="interactiveSeq">
                <p:stCondLst>
                  <p:cond evt="onClick" delay="0">
                    <p:tgtEl>
                      <p:spTgt spid="52"/>
                    </p:tgtEl>
                  </p:cond>
                </p:stCondLst>
                <p:endSync evt="end" delay="0">
                  <p:rtn val="all"/>
                </p:endSync>
                <p:childTnLst>
                  <p:par>
                    <p:cTn id="93" fill="hold">
                      <p:stCondLst>
                        <p:cond delay="0"/>
                      </p:stCondLst>
                      <p:childTnLst>
                        <p:par>
                          <p:cTn id="94" fill="hold">
                            <p:stCondLst>
                              <p:cond delay="0"/>
                            </p:stCondLst>
                            <p:childTnLst>
                              <p:par>
                                <p:cTn id="95" presetID="10" presetClass="exit" presetSubtype="0" fill="hold" grpId="0" nodeType="clickEffect">
                                  <p:stCondLst>
                                    <p:cond delay="0"/>
                                  </p:stCondLst>
                                  <p:childTnLst>
                                    <p:animEffect transition="out" filter="fade">
                                      <p:cBhvr>
                                        <p:cTn id="96" dur="500"/>
                                        <p:tgtEl>
                                          <p:spTgt spid="52"/>
                                        </p:tgtEl>
                                      </p:cBhvr>
                                    </p:animEffect>
                                    <p:set>
                                      <p:cBhvr>
                                        <p:cTn id="97" dur="1" fill="hold">
                                          <p:stCondLst>
                                            <p:cond delay="499"/>
                                          </p:stCondLst>
                                        </p:cTn>
                                        <p:tgtEl>
                                          <p:spTgt spid="52"/>
                                        </p:tgtEl>
                                        <p:attrNameLst>
                                          <p:attrName>style.visibility</p:attrName>
                                        </p:attrNameLst>
                                      </p:cBhvr>
                                      <p:to>
                                        <p:strVal val="hidden"/>
                                      </p:to>
                                    </p:set>
                                  </p:childTnLst>
                                </p:cTn>
                              </p:par>
                            </p:childTnLst>
                          </p:cTn>
                        </p:par>
                      </p:childTnLst>
                    </p:cTn>
                  </p:par>
                </p:childTnLst>
              </p:cTn>
              <p:nextCondLst>
                <p:cond evt="onClick" delay="0">
                  <p:tgtEl>
                    <p:spTgt spid="52"/>
                  </p:tgtEl>
                </p:cond>
              </p:nextCondLst>
            </p:seq>
            <p:seq concurrent="1" nextAc="seek">
              <p:cTn id="98" restart="whenNotActive" fill="hold" evtFilter="cancelBubble" nodeType="interactiveSeq">
                <p:stCondLst>
                  <p:cond evt="onClick" delay="0">
                    <p:tgtEl>
                      <p:spTgt spid="53"/>
                    </p:tgtEl>
                  </p:cond>
                </p:stCondLst>
                <p:endSync evt="end" delay="0">
                  <p:rtn val="all"/>
                </p:endSync>
                <p:childTnLst>
                  <p:par>
                    <p:cTn id="99" fill="hold">
                      <p:stCondLst>
                        <p:cond delay="0"/>
                      </p:stCondLst>
                      <p:childTnLst>
                        <p:par>
                          <p:cTn id="100" fill="hold">
                            <p:stCondLst>
                              <p:cond delay="0"/>
                            </p:stCondLst>
                            <p:childTnLst>
                              <p:par>
                                <p:cTn id="101" presetID="10" presetClass="exit" presetSubtype="0" fill="hold" grpId="0" nodeType="clickEffect">
                                  <p:stCondLst>
                                    <p:cond delay="0"/>
                                  </p:stCondLst>
                                  <p:childTnLst>
                                    <p:animEffect transition="out" filter="fade">
                                      <p:cBhvr>
                                        <p:cTn id="102" dur="500"/>
                                        <p:tgtEl>
                                          <p:spTgt spid="53"/>
                                        </p:tgtEl>
                                      </p:cBhvr>
                                    </p:animEffect>
                                    <p:set>
                                      <p:cBhvr>
                                        <p:cTn id="103" dur="1" fill="hold">
                                          <p:stCondLst>
                                            <p:cond delay="499"/>
                                          </p:stCondLst>
                                        </p:cTn>
                                        <p:tgtEl>
                                          <p:spTgt spid="53"/>
                                        </p:tgtEl>
                                        <p:attrNameLst>
                                          <p:attrName>style.visibility</p:attrName>
                                        </p:attrNameLst>
                                      </p:cBhvr>
                                      <p:to>
                                        <p:strVal val="hidden"/>
                                      </p:to>
                                    </p:set>
                                  </p:childTnLst>
                                </p:cTn>
                              </p:par>
                            </p:childTnLst>
                          </p:cTn>
                        </p:par>
                      </p:childTnLst>
                    </p:cTn>
                  </p:par>
                </p:childTnLst>
              </p:cTn>
              <p:nextCondLst>
                <p:cond evt="onClick" delay="0">
                  <p:tgtEl>
                    <p:spTgt spid="53"/>
                  </p:tgtEl>
                </p:cond>
              </p:nextCondLst>
            </p:seq>
            <p:seq concurrent="1" nextAc="seek">
              <p:cTn id="104" restart="whenNotActive" fill="hold" evtFilter="cancelBubble" nodeType="interactiveSeq">
                <p:stCondLst>
                  <p:cond evt="onClick" delay="0">
                    <p:tgtEl>
                      <p:spTgt spid="54"/>
                    </p:tgtEl>
                  </p:cond>
                </p:stCondLst>
                <p:endSync evt="end" delay="0">
                  <p:rtn val="all"/>
                </p:endSync>
                <p:childTnLst>
                  <p:par>
                    <p:cTn id="105" fill="hold">
                      <p:stCondLst>
                        <p:cond delay="0"/>
                      </p:stCondLst>
                      <p:childTnLst>
                        <p:par>
                          <p:cTn id="106" fill="hold">
                            <p:stCondLst>
                              <p:cond delay="0"/>
                            </p:stCondLst>
                            <p:childTnLst>
                              <p:par>
                                <p:cTn id="107" presetID="10" presetClass="exit" presetSubtype="0" fill="hold" grpId="0" nodeType="clickEffect">
                                  <p:stCondLst>
                                    <p:cond delay="0"/>
                                  </p:stCondLst>
                                  <p:childTnLst>
                                    <p:animEffect transition="out" filter="fade">
                                      <p:cBhvr>
                                        <p:cTn id="108" dur="500"/>
                                        <p:tgtEl>
                                          <p:spTgt spid="54"/>
                                        </p:tgtEl>
                                      </p:cBhvr>
                                    </p:animEffect>
                                    <p:set>
                                      <p:cBhvr>
                                        <p:cTn id="109" dur="1" fill="hold">
                                          <p:stCondLst>
                                            <p:cond delay="499"/>
                                          </p:stCondLst>
                                        </p:cTn>
                                        <p:tgtEl>
                                          <p:spTgt spid="54"/>
                                        </p:tgtEl>
                                        <p:attrNameLst>
                                          <p:attrName>style.visibility</p:attrName>
                                        </p:attrNameLst>
                                      </p:cBhvr>
                                      <p:to>
                                        <p:strVal val="hidden"/>
                                      </p:to>
                                    </p:set>
                                  </p:childTnLst>
                                </p:cTn>
                              </p:par>
                            </p:childTnLst>
                          </p:cTn>
                        </p:par>
                      </p:childTnLst>
                    </p:cTn>
                  </p:par>
                </p:childTnLst>
              </p:cTn>
              <p:nextCondLst>
                <p:cond evt="onClick" delay="0">
                  <p:tgtEl>
                    <p:spTgt spid="54"/>
                  </p:tgtEl>
                </p:cond>
              </p:nextCondLst>
            </p:seq>
            <p:seq concurrent="1" nextAc="seek">
              <p:cTn id="110" restart="whenNotActive" fill="hold" evtFilter="cancelBubble" nodeType="interactiveSeq">
                <p:stCondLst>
                  <p:cond evt="onClick" delay="0">
                    <p:tgtEl>
                      <p:spTgt spid="55"/>
                    </p:tgtEl>
                  </p:cond>
                </p:stCondLst>
                <p:endSync evt="end" delay="0">
                  <p:rtn val="all"/>
                </p:endSync>
                <p:childTnLst>
                  <p:par>
                    <p:cTn id="111" fill="hold">
                      <p:stCondLst>
                        <p:cond delay="0"/>
                      </p:stCondLst>
                      <p:childTnLst>
                        <p:par>
                          <p:cTn id="112" fill="hold">
                            <p:stCondLst>
                              <p:cond delay="0"/>
                            </p:stCondLst>
                            <p:childTnLst>
                              <p:par>
                                <p:cTn id="113" presetID="10" presetClass="exit" presetSubtype="0" fill="hold" grpId="0" nodeType="clickEffect">
                                  <p:stCondLst>
                                    <p:cond delay="0"/>
                                  </p:stCondLst>
                                  <p:childTnLst>
                                    <p:animEffect transition="out" filter="fade">
                                      <p:cBhvr>
                                        <p:cTn id="114" dur="500"/>
                                        <p:tgtEl>
                                          <p:spTgt spid="55"/>
                                        </p:tgtEl>
                                      </p:cBhvr>
                                    </p:animEffect>
                                    <p:set>
                                      <p:cBhvr>
                                        <p:cTn id="115" dur="1" fill="hold">
                                          <p:stCondLst>
                                            <p:cond delay="499"/>
                                          </p:stCondLst>
                                        </p:cTn>
                                        <p:tgtEl>
                                          <p:spTgt spid="55"/>
                                        </p:tgtEl>
                                        <p:attrNameLst>
                                          <p:attrName>style.visibility</p:attrName>
                                        </p:attrNameLst>
                                      </p:cBhvr>
                                      <p:to>
                                        <p:strVal val="hidden"/>
                                      </p:to>
                                    </p:set>
                                  </p:childTnLst>
                                </p:cTn>
                              </p:par>
                            </p:childTnLst>
                          </p:cTn>
                        </p:par>
                      </p:childTnLst>
                    </p:cTn>
                  </p:par>
                </p:childTnLst>
              </p:cTn>
              <p:nextCondLst>
                <p:cond evt="onClick" delay="0">
                  <p:tgtEl>
                    <p:spTgt spid="55"/>
                  </p:tgtEl>
                </p:cond>
              </p:nextCondLst>
            </p:seq>
            <p:seq concurrent="1" nextAc="seek">
              <p:cTn id="116" restart="whenNotActive" fill="hold" evtFilter="cancelBubble" nodeType="interactiveSeq">
                <p:stCondLst>
                  <p:cond evt="onClick" delay="0">
                    <p:tgtEl>
                      <p:spTgt spid="56"/>
                    </p:tgtEl>
                  </p:cond>
                </p:stCondLst>
                <p:endSync evt="end" delay="0">
                  <p:rtn val="all"/>
                </p:endSync>
                <p:childTnLst>
                  <p:par>
                    <p:cTn id="117" fill="hold">
                      <p:stCondLst>
                        <p:cond delay="0"/>
                      </p:stCondLst>
                      <p:childTnLst>
                        <p:par>
                          <p:cTn id="118" fill="hold">
                            <p:stCondLst>
                              <p:cond delay="0"/>
                            </p:stCondLst>
                            <p:childTnLst>
                              <p:par>
                                <p:cTn id="119" presetID="10" presetClass="exit" presetSubtype="0" fill="hold" grpId="0" nodeType="clickEffect">
                                  <p:stCondLst>
                                    <p:cond delay="0"/>
                                  </p:stCondLst>
                                  <p:childTnLst>
                                    <p:animEffect transition="out" filter="fade">
                                      <p:cBhvr>
                                        <p:cTn id="120" dur="500"/>
                                        <p:tgtEl>
                                          <p:spTgt spid="56"/>
                                        </p:tgtEl>
                                      </p:cBhvr>
                                    </p:animEffect>
                                    <p:set>
                                      <p:cBhvr>
                                        <p:cTn id="121" dur="1" fill="hold">
                                          <p:stCondLst>
                                            <p:cond delay="499"/>
                                          </p:stCondLst>
                                        </p:cTn>
                                        <p:tgtEl>
                                          <p:spTgt spid="56"/>
                                        </p:tgtEl>
                                        <p:attrNameLst>
                                          <p:attrName>style.visibility</p:attrName>
                                        </p:attrNameLst>
                                      </p:cBhvr>
                                      <p:to>
                                        <p:strVal val="hidden"/>
                                      </p:to>
                                    </p:set>
                                  </p:childTnLst>
                                </p:cTn>
                              </p:par>
                            </p:childTnLst>
                          </p:cTn>
                        </p:par>
                      </p:childTnLst>
                    </p:cTn>
                  </p:par>
                </p:childTnLst>
              </p:cTn>
              <p:nextCondLst>
                <p:cond evt="onClick" delay="0">
                  <p:tgtEl>
                    <p:spTgt spid="56"/>
                  </p:tgtEl>
                </p:cond>
              </p:nextCondLst>
            </p:seq>
            <p:seq concurrent="1" nextAc="seek">
              <p:cTn id="122" restart="whenNotActive" fill="hold" evtFilter="cancelBubble" nodeType="interactiveSeq">
                <p:stCondLst>
                  <p:cond evt="onClick" delay="0">
                    <p:tgtEl>
                      <p:spTgt spid="57"/>
                    </p:tgtEl>
                  </p:cond>
                </p:stCondLst>
                <p:endSync evt="end" delay="0">
                  <p:rtn val="all"/>
                </p:endSync>
                <p:childTnLst>
                  <p:par>
                    <p:cTn id="123" fill="hold">
                      <p:stCondLst>
                        <p:cond delay="0"/>
                      </p:stCondLst>
                      <p:childTnLst>
                        <p:par>
                          <p:cTn id="124" fill="hold">
                            <p:stCondLst>
                              <p:cond delay="0"/>
                            </p:stCondLst>
                            <p:childTnLst>
                              <p:par>
                                <p:cTn id="125" presetID="10" presetClass="exit" presetSubtype="0" fill="hold" grpId="0" nodeType="clickEffect">
                                  <p:stCondLst>
                                    <p:cond delay="0"/>
                                  </p:stCondLst>
                                  <p:childTnLst>
                                    <p:animEffect transition="out" filter="fade">
                                      <p:cBhvr>
                                        <p:cTn id="126" dur="500"/>
                                        <p:tgtEl>
                                          <p:spTgt spid="57"/>
                                        </p:tgtEl>
                                      </p:cBhvr>
                                    </p:animEffect>
                                    <p:set>
                                      <p:cBhvr>
                                        <p:cTn id="127" dur="1" fill="hold">
                                          <p:stCondLst>
                                            <p:cond delay="499"/>
                                          </p:stCondLst>
                                        </p:cTn>
                                        <p:tgtEl>
                                          <p:spTgt spid="57"/>
                                        </p:tgtEl>
                                        <p:attrNameLst>
                                          <p:attrName>style.visibility</p:attrName>
                                        </p:attrNameLst>
                                      </p:cBhvr>
                                      <p:to>
                                        <p:strVal val="hidden"/>
                                      </p:to>
                                    </p:set>
                                  </p:childTnLst>
                                </p:cTn>
                              </p:par>
                            </p:childTnLst>
                          </p:cTn>
                        </p:par>
                      </p:childTnLst>
                    </p:cTn>
                  </p:par>
                </p:childTnLst>
              </p:cTn>
              <p:nextCondLst>
                <p:cond evt="onClick" delay="0">
                  <p:tgtEl>
                    <p:spTgt spid="57"/>
                  </p:tgtEl>
                </p:cond>
              </p:nextCondLst>
            </p:seq>
            <p:seq concurrent="1" nextAc="seek">
              <p:cTn id="128" restart="whenNotActive" fill="hold" evtFilter="cancelBubble" nodeType="interactiveSeq">
                <p:stCondLst>
                  <p:cond evt="onClick" delay="0">
                    <p:tgtEl>
                      <p:spTgt spid="58"/>
                    </p:tgtEl>
                  </p:cond>
                </p:stCondLst>
                <p:endSync evt="end" delay="0">
                  <p:rtn val="all"/>
                </p:endSync>
                <p:childTnLst>
                  <p:par>
                    <p:cTn id="129" fill="hold">
                      <p:stCondLst>
                        <p:cond delay="0"/>
                      </p:stCondLst>
                      <p:childTnLst>
                        <p:par>
                          <p:cTn id="130" fill="hold">
                            <p:stCondLst>
                              <p:cond delay="0"/>
                            </p:stCondLst>
                            <p:childTnLst>
                              <p:par>
                                <p:cTn id="131" presetID="10" presetClass="exit" presetSubtype="0" fill="hold" grpId="0" nodeType="clickEffect">
                                  <p:stCondLst>
                                    <p:cond delay="0"/>
                                  </p:stCondLst>
                                  <p:childTnLst>
                                    <p:animEffect transition="out" filter="fade">
                                      <p:cBhvr>
                                        <p:cTn id="132" dur="500"/>
                                        <p:tgtEl>
                                          <p:spTgt spid="58"/>
                                        </p:tgtEl>
                                      </p:cBhvr>
                                    </p:animEffect>
                                    <p:set>
                                      <p:cBhvr>
                                        <p:cTn id="133" dur="1" fill="hold">
                                          <p:stCondLst>
                                            <p:cond delay="499"/>
                                          </p:stCondLst>
                                        </p:cTn>
                                        <p:tgtEl>
                                          <p:spTgt spid="58"/>
                                        </p:tgtEl>
                                        <p:attrNameLst>
                                          <p:attrName>style.visibility</p:attrName>
                                        </p:attrNameLst>
                                      </p:cBhvr>
                                      <p:to>
                                        <p:strVal val="hidden"/>
                                      </p:to>
                                    </p:set>
                                  </p:childTnLst>
                                </p:cTn>
                              </p:par>
                            </p:childTnLst>
                          </p:cTn>
                        </p:par>
                      </p:childTnLst>
                    </p:cTn>
                  </p:par>
                </p:childTnLst>
              </p:cTn>
              <p:nextCondLst>
                <p:cond evt="onClick" delay="0">
                  <p:tgtEl>
                    <p:spTgt spid="58"/>
                  </p:tgtEl>
                </p:cond>
              </p:nextCondLst>
            </p:seq>
            <p:seq concurrent="1" nextAc="seek">
              <p:cTn id="134" restart="whenNotActive" fill="hold" evtFilter="cancelBubble" nodeType="interactiveSeq">
                <p:stCondLst>
                  <p:cond evt="onClick" delay="0">
                    <p:tgtEl>
                      <p:spTgt spid="59"/>
                    </p:tgtEl>
                  </p:cond>
                </p:stCondLst>
                <p:endSync evt="end" delay="0">
                  <p:rtn val="all"/>
                </p:endSync>
                <p:childTnLst>
                  <p:par>
                    <p:cTn id="135" fill="hold">
                      <p:stCondLst>
                        <p:cond delay="0"/>
                      </p:stCondLst>
                      <p:childTnLst>
                        <p:par>
                          <p:cTn id="136" fill="hold">
                            <p:stCondLst>
                              <p:cond delay="0"/>
                            </p:stCondLst>
                            <p:childTnLst>
                              <p:par>
                                <p:cTn id="137" presetID="10" presetClass="exit" presetSubtype="0" fill="hold" grpId="0" nodeType="clickEffect">
                                  <p:stCondLst>
                                    <p:cond delay="0"/>
                                  </p:stCondLst>
                                  <p:childTnLst>
                                    <p:animEffect transition="out" filter="fade">
                                      <p:cBhvr>
                                        <p:cTn id="138" dur="500"/>
                                        <p:tgtEl>
                                          <p:spTgt spid="59"/>
                                        </p:tgtEl>
                                      </p:cBhvr>
                                    </p:animEffect>
                                    <p:set>
                                      <p:cBhvr>
                                        <p:cTn id="139" dur="1" fill="hold">
                                          <p:stCondLst>
                                            <p:cond delay="499"/>
                                          </p:stCondLst>
                                        </p:cTn>
                                        <p:tgtEl>
                                          <p:spTgt spid="59"/>
                                        </p:tgtEl>
                                        <p:attrNameLst>
                                          <p:attrName>style.visibility</p:attrName>
                                        </p:attrNameLst>
                                      </p:cBhvr>
                                      <p:to>
                                        <p:strVal val="hidden"/>
                                      </p:to>
                                    </p:set>
                                  </p:childTnLst>
                                </p:cTn>
                              </p:par>
                            </p:childTnLst>
                          </p:cTn>
                        </p:par>
                      </p:childTnLst>
                    </p:cTn>
                  </p:par>
                </p:childTnLst>
              </p:cTn>
              <p:nextCondLst>
                <p:cond evt="onClick" delay="0">
                  <p:tgtEl>
                    <p:spTgt spid="59"/>
                  </p:tgtEl>
                </p:cond>
              </p:nextCondLst>
            </p:seq>
            <p:seq concurrent="1" nextAc="seek">
              <p:cTn id="140" restart="whenNotActive" fill="hold" evtFilter="cancelBubble" nodeType="interactiveSeq">
                <p:stCondLst>
                  <p:cond evt="onClick" delay="0">
                    <p:tgtEl>
                      <p:spTgt spid="60"/>
                    </p:tgtEl>
                  </p:cond>
                </p:stCondLst>
                <p:endSync evt="end" delay="0">
                  <p:rtn val="all"/>
                </p:endSync>
                <p:childTnLst>
                  <p:par>
                    <p:cTn id="141" fill="hold">
                      <p:stCondLst>
                        <p:cond delay="0"/>
                      </p:stCondLst>
                      <p:childTnLst>
                        <p:par>
                          <p:cTn id="142" fill="hold">
                            <p:stCondLst>
                              <p:cond delay="0"/>
                            </p:stCondLst>
                            <p:childTnLst>
                              <p:par>
                                <p:cTn id="143" presetID="10" presetClass="exit" presetSubtype="0" fill="hold" grpId="0" nodeType="clickEffect">
                                  <p:stCondLst>
                                    <p:cond delay="0"/>
                                  </p:stCondLst>
                                  <p:childTnLst>
                                    <p:animEffect transition="out" filter="fade">
                                      <p:cBhvr>
                                        <p:cTn id="144" dur="500"/>
                                        <p:tgtEl>
                                          <p:spTgt spid="60"/>
                                        </p:tgtEl>
                                      </p:cBhvr>
                                    </p:animEffect>
                                    <p:set>
                                      <p:cBhvr>
                                        <p:cTn id="145" dur="1" fill="hold">
                                          <p:stCondLst>
                                            <p:cond delay="499"/>
                                          </p:stCondLst>
                                        </p:cTn>
                                        <p:tgtEl>
                                          <p:spTgt spid="60"/>
                                        </p:tgtEl>
                                        <p:attrNameLst>
                                          <p:attrName>style.visibility</p:attrName>
                                        </p:attrNameLst>
                                      </p:cBhvr>
                                      <p:to>
                                        <p:strVal val="hidden"/>
                                      </p:to>
                                    </p:set>
                                  </p:childTnLst>
                                </p:cTn>
                              </p:par>
                            </p:childTnLst>
                          </p:cTn>
                        </p:par>
                      </p:childTnLst>
                    </p:cTn>
                  </p:par>
                </p:childTnLst>
              </p:cTn>
              <p:nextCondLst>
                <p:cond evt="onClick" delay="0">
                  <p:tgtEl>
                    <p:spTgt spid="60"/>
                  </p:tgtEl>
                </p:cond>
              </p:nextCondLst>
            </p:seq>
            <p:seq concurrent="1" nextAc="seek">
              <p:cTn id="146" restart="whenNotActive" fill="hold" evtFilter="cancelBubble" nodeType="interactiveSeq">
                <p:stCondLst>
                  <p:cond evt="onClick" delay="0">
                    <p:tgtEl>
                      <p:spTgt spid="61"/>
                    </p:tgtEl>
                  </p:cond>
                </p:stCondLst>
                <p:endSync evt="end" delay="0">
                  <p:rtn val="all"/>
                </p:endSync>
                <p:childTnLst>
                  <p:par>
                    <p:cTn id="147" fill="hold">
                      <p:stCondLst>
                        <p:cond delay="0"/>
                      </p:stCondLst>
                      <p:childTnLst>
                        <p:par>
                          <p:cTn id="148" fill="hold">
                            <p:stCondLst>
                              <p:cond delay="0"/>
                            </p:stCondLst>
                            <p:childTnLst>
                              <p:par>
                                <p:cTn id="149" presetID="10" presetClass="exit" presetSubtype="0" fill="hold" grpId="0" nodeType="clickEffect">
                                  <p:stCondLst>
                                    <p:cond delay="0"/>
                                  </p:stCondLst>
                                  <p:childTnLst>
                                    <p:animEffect transition="out" filter="fade">
                                      <p:cBhvr>
                                        <p:cTn id="150" dur="500"/>
                                        <p:tgtEl>
                                          <p:spTgt spid="61"/>
                                        </p:tgtEl>
                                      </p:cBhvr>
                                    </p:animEffect>
                                    <p:set>
                                      <p:cBhvr>
                                        <p:cTn id="151" dur="1" fill="hold">
                                          <p:stCondLst>
                                            <p:cond delay="499"/>
                                          </p:stCondLst>
                                        </p:cTn>
                                        <p:tgtEl>
                                          <p:spTgt spid="61"/>
                                        </p:tgtEl>
                                        <p:attrNameLst>
                                          <p:attrName>style.visibility</p:attrName>
                                        </p:attrNameLst>
                                      </p:cBhvr>
                                      <p:to>
                                        <p:strVal val="hidden"/>
                                      </p:to>
                                    </p:set>
                                  </p:childTnLst>
                                </p:cTn>
                              </p:par>
                            </p:childTnLst>
                          </p:cTn>
                        </p:par>
                      </p:childTnLst>
                    </p:cTn>
                  </p:par>
                </p:childTnLst>
              </p:cTn>
              <p:nextCondLst>
                <p:cond evt="onClick" delay="0">
                  <p:tgtEl>
                    <p:spTgt spid="61"/>
                  </p:tgtEl>
                </p:cond>
              </p:nextCondLst>
            </p:seq>
            <p:seq concurrent="1" nextAc="seek">
              <p:cTn id="152" restart="whenNotActive" fill="hold" evtFilter="cancelBubble" nodeType="interactiveSeq">
                <p:stCondLst>
                  <p:cond evt="onClick" delay="0">
                    <p:tgtEl>
                      <p:spTgt spid="62"/>
                    </p:tgtEl>
                  </p:cond>
                </p:stCondLst>
                <p:endSync evt="end" delay="0">
                  <p:rtn val="all"/>
                </p:endSync>
                <p:childTnLst>
                  <p:par>
                    <p:cTn id="153" fill="hold">
                      <p:stCondLst>
                        <p:cond delay="0"/>
                      </p:stCondLst>
                      <p:childTnLst>
                        <p:par>
                          <p:cTn id="154" fill="hold">
                            <p:stCondLst>
                              <p:cond delay="0"/>
                            </p:stCondLst>
                            <p:childTnLst>
                              <p:par>
                                <p:cTn id="155" presetID="10" presetClass="exit" presetSubtype="0" fill="hold" grpId="0" nodeType="clickEffect">
                                  <p:stCondLst>
                                    <p:cond delay="0"/>
                                  </p:stCondLst>
                                  <p:childTnLst>
                                    <p:animEffect transition="out" filter="fade">
                                      <p:cBhvr>
                                        <p:cTn id="156" dur="500"/>
                                        <p:tgtEl>
                                          <p:spTgt spid="62"/>
                                        </p:tgtEl>
                                      </p:cBhvr>
                                    </p:animEffect>
                                    <p:set>
                                      <p:cBhvr>
                                        <p:cTn id="157" dur="1" fill="hold">
                                          <p:stCondLst>
                                            <p:cond delay="499"/>
                                          </p:stCondLst>
                                        </p:cTn>
                                        <p:tgtEl>
                                          <p:spTgt spid="62"/>
                                        </p:tgtEl>
                                        <p:attrNameLst>
                                          <p:attrName>style.visibility</p:attrName>
                                        </p:attrNameLst>
                                      </p:cBhvr>
                                      <p:to>
                                        <p:strVal val="hidden"/>
                                      </p:to>
                                    </p:set>
                                  </p:childTnLst>
                                </p:cTn>
                              </p:par>
                            </p:childTnLst>
                          </p:cTn>
                        </p:par>
                      </p:childTnLst>
                    </p:cTn>
                  </p:par>
                </p:childTnLst>
              </p:cTn>
              <p:nextCondLst>
                <p:cond evt="onClick" delay="0">
                  <p:tgtEl>
                    <p:spTgt spid="62"/>
                  </p:tgtEl>
                </p:cond>
              </p:nextCondLst>
            </p:seq>
            <p:seq concurrent="1" nextAc="seek">
              <p:cTn id="158" restart="whenNotActive" fill="hold" evtFilter="cancelBubble" nodeType="interactiveSeq">
                <p:stCondLst>
                  <p:cond evt="onClick" delay="0">
                    <p:tgtEl>
                      <p:spTgt spid="63"/>
                    </p:tgtEl>
                  </p:cond>
                </p:stCondLst>
                <p:endSync evt="end" delay="0">
                  <p:rtn val="all"/>
                </p:endSync>
                <p:childTnLst>
                  <p:par>
                    <p:cTn id="159" fill="hold">
                      <p:stCondLst>
                        <p:cond delay="0"/>
                      </p:stCondLst>
                      <p:childTnLst>
                        <p:par>
                          <p:cTn id="160" fill="hold">
                            <p:stCondLst>
                              <p:cond delay="0"/>
                            </p:stCondLst>
                            <p:childTnLst>
                              <p:par>
                                <p:cTn id="161" presetID="10" presetClass="exit" presetSubtype="0" fill="hold" grpId="0" nodeType="clickEffect">
                                  <p:stCondLst>
                                    <p:cond delay="0"/>
                                  </p:stCondLst>
                                  <p:childTnLst>
                                    <p:animEffect transition="out" filter="fade">
                                      <p:cBhvr>
                                        <p:cTn id="162" dur="500"/>
                                        <p:tgtEl>
                                          <p:spTgt spid="63"/>
                                        </p:tgtEl>
                                      </p:cBhvr>
                                    </p:animEffect>
                                    <p:set>
                                      <p:cBhvr>
                                        <p:cTn id="163" dur="1" fill="hold">
                                          <p:stCondLst>
                                            <p:cond delay="499"/>
                                          </p:stCondLst>
                                        </p:cTn>
                                        <p:tgtEl>
                                          <p:spTgt spid="63"/>
                                        </p:tgtEl>
                                        <p:attrNameLst>
                                          <p:attrName>style.visibility</p:attrName>
                                        </p:attrNameLst>
                                      </p:cBhvr>
                                      <p:to>
                                        <p:strVal val="hidden"/>
                                      </p:to>
                                    </p:set>
                                  </p:childTnLst>
                                </p:cTn>
                              </p:par>
                            </p:childTnLst>
                          </p:cTn>
                        </p:par>
                      </p:childTnLst>
                    </p:cTn>
                  </p:par>
                </p:childTnLst>
              </p:cTn>
              <p:nextCondLst>
                <p:cond evt="onClick" delay="0">
                  <p:tgtEl>
                    <p:spTgt spid="63"/>
                  </p:tgtEl>
                </p:cond>
              </p:nextCondLst>
            </p:seq>
            <p:seq concurrent="1" nextAc="seek">
              <p:cTn id="164" restart="whenNotActive" fill="hold" evtFilter="cancelBubble" nodeType="interactiveSeq">
                <p:stCondLst>
                  <p:cond evt="onClick" delay="0">
                    <p:tgtEl>
                      <p:spTgt spid="64"/>
                    </p:tgtEl>
                  </p:cond>
                </p:stCondLst>
                <p:endSync evt="end" delay="0">
                  <p:rtn val="all"/>
                </p:endSync>
                <p:childTnLst>
                  <p:par>
                    <p:cTn id="165" fill="hold">
                      <p:stCondLst>
                        <p:cond delay="0"/>
                      </p:stCondLst>
                      <p:childTnLst>
                        <p:par>
                          <p:cTn id="166" fill="hold">
                            <p:stCondLst>
                              <p:cond delay="0"/>
                            </p:stCondLst>
                            <p:childTnLst>
                              <p:par>
                                <p:cTn id="167" presetID="10" presetClass="exit" presetSubtype="0" fill="hold" grpId="0" nodeType="clickEffect">
                                  <p:stCondLst>
                                    <p:cond delay="0"/>
                                  </p:stCondLst>
                                  <p:childTnLst>
                                    <p:animEffect transition="out" filter="fade">
                                      <p:cBhvr>
                                        <p:cTn id="168" dur="500"/>
                                        <p:tgtEl>
                                          <p:spTgt spid="64"/>
                                        </p:tgtEl>
                                      </p:cBhvr>
                                    </p:animEffect>
                                    <p:set>
                                      <p:cBhvr>
                                        <p:cTn id="169" dur="1" fill="hold">
                                          <p:stCondLst>
                                            <p:cond delay="499"/>
                                          </p:stCondLst>
                                        </p:cTn>
                                        <p:tgtEl>
                                          <p:spTgt spid="64"/>
                                        </p:tgtEl>
                                        <p:attrNameLst>
                                          <p:attrName>style.visibility</p:attrName>
                                        </p:attrNameLst>
                                      </p:cBhvr>
                                      <p:to>
                                        <p:strVal val="hidden"/>
                                      </p:to>
                                    </p:set>
                                  </p:childTnLst>
                                </p:cTn>
                              </p:par>
                            </p:childTnLst>
                          </p:cTn>
                        </p:par>
                      </p:childTnLst>
                    </p:cTn>
                  </p:par>
                </p:childTnLst>
              </p:cTn>
              <p:nextCondLst>
                <p:cond evt="onClick" delay="0">
                  <p:tgtEl>
                    <p:spTgt spid="64"/>
                  </p:tgtEl>
                </p:cond>
              </p:nextCondLst>
            </p:seq>
            <p:seq concurrent="1" nextAc="seek">
              <p:cTn id="170" restart="whenNotActive" fill="hold" evtFilter="cancelBubble" nodeType="interactiveSeq">
                <p:stCondLst>
                  <p:cond evt="onClick" delay="0">
                    <p:tgtEl>
                      <p:spTgt spid="65"/>
                    </p:tgtEl>
                  </p:cond>
                </p:stCondLst>
                <p:endSync evt="end" delay="0">
                  <p:rtn val="all"/>
                </p:endSync>
                <p:childTnLst>
                  <p:par>
                    <p:cTn id="171" fill="hold">
                      <p:stCondLst>
                        <p:cond delay="0"/>
                      </p:stCondLst>
                      <p:childTnLst>
                        <p:par>
                          <p:cTn id="172" fill="hold">
                            <p:stCondLst>
                              <p:cond delay="0"/>
                            </p:stCondLst>
                            <p:childTnLst>
                              <p:par>
                                <p:cTn id="173" presetID="10" presetClass="exit" presetSubtype="0" fill="hold" grpId="0" nodeType="clickEffect">
                                  <p:stCondLst>
                                    <p:cond delay="0"/>
                                  </p:stCondLst>
                                  <p:childTnLst>
                                    <p:animEffect transition="out" filter="fade">
                                      <p:cBhvr>
                                        <p:cTn id="174" dur="500"/>
                                        <p:tgtEl>
                                          <p:spTgt spid="65"/>
                                        </p:tgtEl>
                                      </p:cBhvr>
                                    </p:animEffect>
                                    <p:set>
                                      <p:cBhvr>
                                        <p:cTn id="175" dur="1" fill="hold">
                                          <p:stCondLst>
                                            <p:cond delay="499"/>
                                          </p:stCondLst>
                                        </p:cTn>
                                        <p:tgtEl>
                                          <p:spTgt spid="65"/>
                                        </p:tgtEl>
                                        <p:attrNameLst>
                                          <p:attrName>style.visibility</p:attrName>
                                        </p:attrNameLst>
                                      </p:cBhvr>
                                      <p:to>
                                        <p:strVal val="hidden"/>
                                      </p:to>
                                    </p:set>
                                  </p:childTnLst>
                                </p:cTn>
                              </p:par>
                            </p:childTnLst>
                          </p:cTn>
                        </p:par>
                      </p:childTnLst>
                    </p:cTn>
                  </p:par>
                </p:childTnLst>
              </p:cTn>
              <p:nextCondLst>
                <p:cond evt="onClick" delay="0">
                  <p:tgtEl>
                    <p:spTgt spid="65"/>
                  </p:tgtEl>
                </p:cond>
              </p:nextCondLst>
            </p:seq>
            <p:seq concurrent="1" nextAc="seek">
              <p:cTn id="176" restart="whenNotActive" fill="hold" evtFilter="cancelBubble" nodeType="interactiveSeq">
                <p:stCondLst>
                  <p:cond evt="onClick" delay="0">
                    <p:tgtEl>
                      <p:spTgt spid="66"/>
                    </p:tgtEl>
                  </p:cond>
                </p:stCondLst>
                <p:endSync evt="end" delay="0">
                  <p:rtn val="all"/>
                </p:endSync>
                <p:childTnLst>
                  <p:par>
                    <p:cTn id="177" fill="hold">
                      <p:stCondLst>
                        <p:cond delay="0"/>
                      </p:stCondLst>
                      <p:childTnLst>
                        <p:par>
                          <p:cTn id="178" fill="hold">
                            <p:stCondLst>
                              <p:cond delay="0"/>
                            </p:stCondLst>
                            <p:childTnLst>
                              <p:par>
                                <p:cTn id="179" presetID="10" presetClass="exit" presetSubtype="0" fill="hold" grpId="0" nodeType="clickEffect">
                                  <p:stCondLst>
                                    <p:cond delay="0"/>
                                  </p:stCondLst>
                                  <p:childTnLst>
                                    <p:animEffect transition="out" filter="fade">
                                      <p:cBhvr>
                                        <p:cTn id="180" dur="500"/>
                                        <p:tgtEl>
                                          <p:spTgt spid="66"/>
                                        </p:tgtEl>
                                      </p:cBhvr>
                                    </p:animEffect>
                                    <p:set>
                                      <p:cBhvr>
                                        <p:cTn id="181" dur="1" fill="hold">
                                          <p:stCondLst>
                                            <p:cond delay="499"/>
                                          </p:stCondLst>
                                        </p:cTn>
                                        <p:tgtEl>
                                          <p:spTgt spid="66"/>
                                        </p:tgtEl>
                                        <p:attrNameLst>
                                          <p:attrName>style.visibility</p:attrName>
                                        </p:attrNameLst>
                                      </p:cBhvr>
                                      <p:to>
                                        <p:strVal val="hidden"/>
                                      </p:to>
                                    </p:set>
                                  </p:childTnLst>
                                </p:cTn>
                              </p:par>
                            </p:childTnLst>
                          </p:cTn>
                        </p:par>
                      </p:childTnLst>
                    </p:cTn>
                  </p:par>
                </p:childTnLst>
              </p:cTn>
              <p:nextCondLst>
                <p:cond evt="onClick" delay="0">
                  <p:tgtEl>
                    <p:spTgt spid="66"/>
                  </p:tgtEl>
                </p:cond>
              </p:nextCondLst>
            </p:seq>
            <p:seq concurrent="1" nextAc="seek">
              <p:cTn id="182" restart="whenNotActive" fill="hold" evtFilter="cancelBubble" nodeType="interactiveSeq">
                <p:stCondLst>
                  <p:cond evt="onClick" delay="0">
                    <p:tgtEl>
                      <p:spTgt spid="67"/>
                    </p:tgtEl>
                  </p:cond>
                </p:stCondLst>
                <p:endSync evt="end" delay="0">
                  <p:rtn val="all"/>
                </p:endSync>
                <p:childTnLst>
                  <p:par>
                    <p:cTn id="183" fill="hold">
                      <p:stCondLst>
                        <p:cond delay="0"/>
                      </p:stCondLst>
                      <p:childTnLst>
                        <p:par>
                          <p:cTn id="184" fill="hold">
                            <p:stCondLst>
                              <p:cond delay="0"/>
                            </p:stCondLst>
                            <p:childTnLst>
                              <p:par>
                                <p:cTn id="185" presetID="10" presetClass="exit" presetSubtype="0" fill="hold" grpId="0" nodeType="clickEffect">
                                  <p:stCondLst>
                                    <p:cond delay="0"/>
                                  </p:stCondLst>
                                  <p:childTnLst>
                                    <p:animEffect transition="out" filter="fade">
                                      <p:cBhvr>
                                        <p:cTn id="186" dur="500"/>
                                        <p:tgtEl>
                                          <p:spTgt spid="67"/>
                                        </p:tgtEl>
                                      </p:cBhvr>
                                    </p:animEffect>
                                    <p:set>
                                      <p:cBhvr>
                                        <p:cTn id="187" dur="1" fill="hold">
                                          <p:stCondLst>
                                            <p:cond delay="499"/>
                                          </p:stCondLst>
                                        </p:cTn>
                                        <p:tgtEl>
                                          <p:spTgt spid="67"/>
                                        </p:tgtEl>
                                        <p:attrNameLst>
                                          <p:attrName>style.visibility</p:attrName>
                                        </p:attrNameLst>
                                      </p:cBhvr>
                                      <p:to>
                                        <p:strVal val="hidden"/>
                                      </p:to>
                                    </p:set>
                                  </p:childTnLst>
                                </p:cTn>
                              </p:par>
                            </p:childTnLst>
                          </p:cTn>
                        </p:par>
                      </p:childTnLst>
                    </p:cTn>
                  </p:par>
                </p:childTnLst>
              </p:cTn>
              <p:nextCondLst>
                <p:cond evt="onClick" delay="0">
                  <p:tgtEl>
                    <p:spTgt spid="67"/>
                  </p:tgtEl>
                </p:cond>
              </p:nextCondLst>
            </p:seq>
            <p:seq concurrent="1" nextAc="seek">
              <p:cTn id="188" restart="whenNotActive" fill="hold" evtFilter="cancelBubble" nodeType="interactiveSeq">
                <p:stCondLst>
                  <p:cond evt="onClick" delay="0">
                    <p:tgtEl>
                      <p:spTgt spid="68"/>
                    </p:tgtEl>
                  </p:cond>
                </p:stCondLst>
                <p:endSync evt="end" delay="0">
                  <p:rtn val="all"/>
                </p:endSync>
                <p:childTnLst>
                  <p:par>
                    <p:cTn id="189" fill="hold">
                      <p:stCondLst>
                        <p:cond delay="0"/>
                      </p:stCondLst>
                      <p:childTnLst>
                        <p:par>
                          <p:cTn id="190" fill="hold">
                            <p:stCondLst>
                              <p:cond delay="0"/>
                            </p:stCondLst>
                            <p:childTnLst>
                              <p:par>
                                <p:cTn id="191" presetID="10" presetClass="exit" presetSubtype="0" fill="hold" grpId="0" nodeType="clickEffect">
                                  <p:stCondLst>
                                    <p:cond delay="0"/>
                                  </p:stCondLst>
                                  <p:childTnLst>
                                    <p:animEffect transition="out" filter="fade">
                                      <p:cBhvr>
                                        <p:cTn id="192" dur="500"/>
                                        <p:tgtEl>
                                          <p:spTgt spid="68"/>
                                        </p:tgtEl>
                                      </p:cBhvr>
                                    </p:animEffect>
                                    <p:set>
                                      <p:cBhvr>
                                        <p:cTn id="193" dur="1" fill="hold">
                                          <p:stCondLst>
                                            <p:cond delay="499"/>
                                          </p:stCondLst>
                                        </p:cTn>
                                        <p:tgtEl>
                                          <p:spTgt spid="68"/>
                                        </p:tgtEl>
                                        <p:attrNameLst>
                                          <p:attrName>style.visibility</p:attrName>
                                        </p:attrNameLst>
                                      </p:cBhvr>
                                      <p:to>
                                        <p:strVal val="hidden"/>
                                      </p:to>
                                    </p:set>
                                  </p:childTnLst>
                                </p:cTn>
                              </p:par>
                            </p:childTnLst>
                          </p:cTn>
                        </p:par>
                      </p:childTnLst>
                    </p:cTn>
                  </p:par>
                </p:childTnLst>
              </p:cTn>
              <p:nextCondLst>
                <p:cond evt="onClick" delay="0">
                  <p:tgtEl>
                    <p:spTgt spid="68"/>
                  </p:tgtEl>
                </p:cond>
              </p:nextCondLst>
            </p:seq>
            <p:seq concurrent="1" nextAc="seek">
              <p:cTn id="194" restart="whenNotActive" fill="hold" evtFilter="cancelBubble" nodeType="interactiveSeq">
                <p:stCondLst>
                  <p:cond evt="onClick" delay="0">
                    <p:tgtEl>
                      <p:spTgt spid="69"/>
                    </p:tgtEl>
                  </p:cond>
                </p:stCondLst>
                <p:endSync evt="end" delay="0">
                  <p:rtn val="all"/>
                </p:endSync>
                <p:childTnLst>
                  <p:par>
                    <p:cTn id="195" fill="hold">
                      <p:stCondLst>
                        <p:cond delay="0"/>
                      </p:stCondLst>
                      <p:childTnLst>
                        <p:par>
                          <p:cTn id="196" fill="hold">
                            <p:stCondLst>
                              <p:cond delay="0"/>
                            </p:stCondLst>
                            <p:childTnLst>
                              <p:par>
                                <p:cTn id="197" presetID="10" presetClass="exit" presetSubtype="0" fill="hold" grpId="0" nodeType="clickEffect">
                                  <p:stCondLst>
                                    <p:cond delay="0"/>
                                  </p:stCondLst>
                                  <p:childTnLst>
                                    <p:animEffect transition="out" filter="fade">
                                      <p:cBhvr>
                                        <p:cTn id="198" dur="500"/>
                                        <p:tgtEl>
                                          <p:spTgt spid="69"/>
                                        </p:tgtEl>
                                      </p:cBhvr>
                                    </p:animEffect>
                                    <p:set>
                                      <p:cBhvr>
                                        <p:cTn id="199" dur="1" fill="hold">
                                          <p:stCondLst>
                                            <p:cond delay="499"/>
                                          </p:stCondLst>
                                        </p:cTn>
                                        <p:tgtEl>
                                          <p:spTgt spid="69"/>
                                        </p:tgtEl>
                                        <p:attrNameLst>
                                          <p:attrName>style.visibility</p:attrName>
                                        </p:attrNameLst>
                                      </p:cBhvr>
                                      <p:to>
                                        <p:strVal val="hidden"/>
                                      </p:to>
                                    </p:set>
                                  </p:childTnLst>
                                </p:cTn>
                              </p:par>
                            </p:childTnLst>
                          </p:cTn>
                        </p:par>
                      </p:childTnLst>
                    </p:cTn>
                  </p:par>
                </p:childTnLst>
              </p:cTn>
              <p:nextCondLst>
                <p:cond evt="onClick" delay="0">
                  <p:tgtEl>
                    <p:spTgt spid="69"/>
                  </p:tgtEl>
                </p:cond>
              </p:nextCondLst>
            </p:seq>
            <p:seq concurrent="1" nextAc="seek">
              <p:cTn id="200" restart="whenNotActive" fill="hold" evtFilter="cancelBubble" nodeType="interactiveSeq">
                <p:stCondLst>
                  <p:cond evt="onClick" delay="0">
                    <p:tgtEl>
                      <p:spTgt spid="70"/>
                    </p:tgtEl>
                  </p:cond>
                </p:stCondLst>
                <p:endSync evt="end" delay="0">
                  <p:rtn val="all"/>
                </p:endSync>
                <p:childTnLst>
                  <p:par>
                    <p:cTn id="201" fill="hold">
                      <p:stCondLst>
                        <p:cond delay="0"/>
                      </p:stCondLst>
                      <p:childTnLst>
                        <p:par>
                          <p:cTn id="202" fill="hold">
                            <p:stCondLst>
                              <p:cond delay="0"/>
                            </p:stCondLst>
                            <p:childTnLst>
                              <p:par>
                                <p:cTn id="203" presetID="10" presetClass="exit" presetSubtype="0" fill="hold" grpId="0" nodeType="clickEffect">
                                  <p:stCondLst>
                                    <p:cond delay="0"/>
                                  </p:stCondLst>
                                  <p:childTnLst>
                                    <p:animEffect transition="out" filter="fade">
                                      <p:cBhvr>
                                        <p:cTn id="204" dur="500"/>
                                        <p:tgtEl>
                                          <p:spTgt spid="70"/>
                                        </p:tgtEl>
                                      </p:cBhvr>
                                    </p:animEffect>
                                    <p:set>
                                      <p:cBhvr>
                                        <p:cTn id="205" dur="1" fill="hold">
                                          <p:stCondLst>
                                            <p:cond delay="499"/>
                                          </p:stCondLst>
                                        </p:cTn>
                                        <p:tgtEl>
                                          <p:spTgt spid="70"/>
                                        </p:tgtEl>
                                        <p:attrNameLst>
                                          <p:attrName>style.visibility</p:attrName>
                                        </p:attrNameLst>
                                      </p:cBhvr>
                                      <p:to>
                                        <p:strVal val="hidden"/>
                                      </p:to>
                                    </p:set>
                                  </p:childTnLst>
                                </p:cTn>
                              </p:par>
                            </p:childTnLst>
                          </p:cTn>
                        </p:par>
                      </p:childTnLst>
                    </p:cTn>
                  </p:par>
                </p:childTnLst>
              </p:cTn>
              <p:nextCondLst>
                <p:cond evt="onClick" delay="0">
                  <p:tgtEl>
                    <p:spTgt spid="70"/>
                  </p:tgtEl>
                </p:cond>
              </p:nextCondLst>
            </p:seq>
            <p:seq concurrent="1" nextAc="seek">
              <p:cTn id="206" restart="whenNotActive" fill="hold" evtFilter="cancelBubble" nodeType="interactiveSeq">
                <p:stCondLst>
                  <p:cond evt="onClick" delay="0">
                    <p:tgtEl>
                      <p:spTgt spid="71"/>
                    </p:tgtEl>
                  </p:cond>
                </p:stCondLst>
                <p:endSync evt="end" delay="0">
                  <p:rtn val="all"/>
                </p:endSync>
                <p:childTnLst>
                  <p:par>
                    <p:cTn id="207" fill="hold">
                      <p:stCondLst>
                        <p:cond delay="0"/>
                      </p:stCondLst>
                      <p:childTnLst>
                        <p:par>
                          <p:cTn id="208" fill="hold">
                            <p:stCondLst>
                              <p:cond delay="0"/>
                            </p:stCondLst>
                            <p:childTnLst>
                              <p:par>
                                <p:cTn id="209" presetID="10" presetClass="exit" presetSubtype="0" fill="hold" grpId="0" nodeType="clickEffect">
                                  <p:stCondLst>
                                    <p:cond delay="0"/>
                                  </p:stCondLst>
                                  <p:childTnLst>
                                    <p:animEffect transition="out" filter="fade">
                                      <p:cBhvr>
                                        <p:cTn id="210" dur="500"/>
                                        <p:tgtEl>
                                          <p:spTgt spid="71"/>
                                        </p:tgtEl>
                                      </p:cBhvr>
                                    </p:animEffect>
                                    <p:set>
                                      <p:cBhvr>
                                        <p:cTn id="211" dur="1" fill="hold">
                                          <p:stCondLst>
                                            <p:cond delay="499"/>
                                          </p:stCondLst>
                                        </p:cTn>
                                        <p:tgtEl>
                                          <p:spTgt spid="71"/>
                                        </p:tgtEl>
                                        <p:attrNameLst>
                                          <p:attrName>style.visibility</p:attrName>
                                        </p:attrNameLst>
                                      </p:cBhvr>
                                      <p:to>
                                        <p:strVal val="hidden"/>
                                      </p:to>
                                    </p:set>
                                  </p:childTnLst>
                                </p:cTn>
                              </p:par>
                            </p:childTnLst>
                          </p:cTn>
                        </p:par>
                      </p:childTnLst>
                    </p:cTn>
                  </p:par>
                </p:childTnLst>
              </p:cTn>
              <p:nextCondLst>
                <p:cond evt="onClick" delay="0">
                  <p:tgtEl>
                    <p:spTgt spid="71"/>
                  </p:tgtEl>
                </p:cond>
              </p:nextCondLst>
            </p:seq>
            <p:seq concurrent="1" nextAc="seek">
              <p:cTn id="212" restart="whenNotActive" fill="hold" evtFilter="cancelBubble" nodeType="interactiveSeq">
                <p:stCondLst>
                  <p:cond evt="onClick" delay="0">
                    <p:tgtEl>
                      <p:spTgt spid="72"/>
                    </p:tgtEl>
                  </p:cond>
                </p:stCondLst>
                <p:endSync evt="end" delay="0">
                  <p:rtn val="all"/>
                </p:endSync>
                <p:childTnLst>
                  <p:par>
                    <p:cTn id="213" fill="hold">
                      <p:stCondLst>
                        <p:cond delay="0"/>
                      </p:stCondLst>
                      <p:childTnLst>
                        <p:par>
                          <p:cTn id="214" fill="hold">
                            <p:stCondLst>
                              <p:cond delay="0"/>
                            </p:stCondLst>
                            <p:childTnLst>
                              <p:par>
                                <p:cTn id="215" presetID="10" presetClass="exit" presetSubtype="0" fill="hold" grpId="0" nodeType="clickEffect">
                                  <p:stCondLst>
                                    <p:cond delay="0"/>
                                  </p:stCondLst>
                                  <p:childTnLst>
                                    <p:animEffect transition="out" filter="fade">
                                      <p:cBhvr>
                                        <p:cTn id="216" dur="500"/>
                                        <p:tgtEl>
                                          <p:spTgt spid="72"/>
                                        </p:tgtEl>
                                      </p:cBhvr>
                                    </p:animEffect>
                                    <p:set>
                                      <p:cBhvr>
                                        <p:cTn id="217" dur="1" fill="hold">
                                          <p:stCondLst>
                                            <p:cond delay="499"/>
                                          </p:stCondLst>
                                        </p:cTn>
                                        <p:tgtEl>
                                          <p:spTgt spid="72"/>
                                        </p:tgtEl>
                                        <p:attrNameLst>
                                          <p:attrName>style.visibility</p:attrName>
                                        </p:attrNameLst>
                                      </p:cBhvr>
                                      <p:to>
                                        <p:strVal val="hidden"/>
                                      </p:to>
                                    </p:set>
                                  </p:childTnLst>
                                </p:cTn>
                              </p:par>
                            </p:childTnLst>
                          </p:cTn>
                        </p:par>
                      </p:childTnLst>
                    </p:cTn>
                  </p:par>
                </p:childTnLst>
              </p:cTn>
              <p:nextCondLst>
                <p:cond evt="onClick" delay="0">
                  <p:tgtEl>
                    <p:spTgt spid="72"/>
                  </p:tgtEl>
                </p:cond>
              </p:nextCondLst>
            </p:seq>
            <p:seq concurrent="1" nextAc="seek">
              <p:cTn id="218" restart="whenNotActive" fill="hold" evtFilter="cancelBubble" nodeType="interactiveSeq">
                <p:stCondLst>
                  <p:cond evt="onClick" delay="0">
                    <p:tgtEl>
                      <p:spTgt spid="73"/>
                    </p:tgtEl>
                  </p:cond>
                </p:stCondLst>
                <p:endSync evt="end" delay="0">
                  <p:rtn val="all"/>
                </p:endSync>
                <p:childTnLst>
                  <p:par>
                    <p:cTn id="219" fill="hold">
                      <p:stCondLst>
                        <p:cond delay="0"/>
                      </p:stCondLst>
                      <p:childTnLst>
                        <p:par>
                          <p:cTn id="220" fill="hold">
                            <p:stCondLst>
                              <p:cond delay="0"/>
                            </p:stCondLst>
                            <p:childTnLst>
                              <p:par>
                                <p:cTn id="221" presetID="10" presetClass="exit" presetSubtype="0" fill="hold" grpId="0" nodeType="clickEffect">
                                  <p:stCondLst>
                                    <p:cond delay="0"/>
                                  </p:stCondLst>
                                  <p:childTnLst>
                                    <p:animEffect transition="out" filter="fade">
                                      <p:cBhvr>
                                        <p:cTn id="222" dur="500"/>
                                        <p:tgtEl>
                                          <p:spTgt spid="73"/>
                                        </p:tgtEl>
                                      </p:cBhvr>
                                    </p:animEffect>
                                    <p:set>
                                      <p:cBhvr>
                                        <p:cTn id="223" dur="1" fill="hold">
                                          <p:stCondLst>
                                            <p:cond delay="499"/>
                                          </p:stCondLst>
                                        </p:cTn>
                                        <p:tgtEl>
                                          <p:spTgt spid="73"/>
                                        </p:tgtEl>
                                        <p:attrNameLst>
                                          <p:attrName>style.visibility</p:attrName>
                                        </p:attrNameLst>
                                      </p:cBhvr>
                                      <p:to>
                                        <p:strVal val="hidden"/>
                                      </p:to>
                                    </p:set>
                                  </p:childTnLst>
                                </p:cTn>
                              </p:par>
                            </p:childTnLst>
                          </p:cTn>
                        </p:par>
                      </p:childTnLst>
                    </p:cTn>
                  </p:par>
                </p:childTnLst>
              </p:cTn>
              <p:nextCondLst>
                <p:cond evt="onClick" delay="0">
                  <p:tgtEl>
                    <p:spTgt spid="73"/>
                  </p:tgtEl>
                </p:cond>
              </p:nextCondLst>
            </p:seq>
            <p:seq concurrent="1" nextAc="seek">
              <p:cTn id="224" restart="whenNotActive" fill="hold" evtFilter="cancelBubble" nodeType="interactiveSeq">
                <p:stCondLst>
                  <p:cond evt="onClick" delay="0">
                    <p:tgtEl>
                      <p:spTgt spid="74"/>
                    </p:tgtEl>
                  </p:cond>
                </p:stCondLst>
                <p:endSync evt="end" delay="0">
                  <p:rtn val="all"/>
                </p:endSync>
                <p:childTnLst>
                  <p:par>
                    <p:cTn id="225" fill="hold">
                      <p:stCondLst>
                        <p:cond delay="0"/>
                      </p:stCondLst>
                      <p:childTnLst>
                        <p:par>
                          <p:cTn id="226" fill="hold">
                            <p:stCondLst>
                              <p:cond delay="0"/>
                            </p:stCondLst>
                            <p:childTnLst>
                              <p:par>
                                <p:cTn id="227" presetID="10" presetClass="exit" presetSubtype="0" fill="hold" grpId="0" nodeType="clickEffect">
                                  <p:stCondLst>
                                    <p:cond delay="0"/>
                                  </p:stCondLst>
                                  <p:childTnLst>
                                    <p:animEffect transition="out" filter="fade">
                                      <p:cBhvr>
                                        <p:cTn id="228" dur="500"/>
                                        <p:tgtEl>
                                          <p:spTgt spid="74"/>
                                        </p:tgtEl>
                                      </p:cBhvr>
                                    </p:animEffect>
                                    <p:set>
                                      <p:cBhvr>
                                        <p:cTn id="229" dur="1" fill="hold">
                                          <p:stCondLst>
                                            <p:cond delay="499"/>
                                          </p:stCondLst>
                                        </p:cTn>
                                        <p:tgtEl>
                                          <p:spTgt spid="74"/>
                                        </p:tgtEl>
                                        <p:attrNameLst>
                                          <p:attrName>style.visibility</p:attrName>
                                        </p:attrNameLst>
                                      </p:cBhvr>
                                      <p:to>
                                        <p:strVal val="hidden"/>
                                      </p:to>
                                    </p:set>
                                  </p:childTnLst>
                                </p:cTn>
                              </p:par>
                            </p:childTnLst>
                          </p:cTn>
                        </p:par>
                      </p:childTnLst>
                    </p:cTn>
                  </p:par>
                </p:childTnLst>
              </p:cTn>
              <p:nextCondLst>
                <p:cond evt="onClick" delay="0">
                  <p:tgtEl>
                    <p:spTgt spid="74"/>
                  </p:tgtEl>
                </p:cond>
              </p:nextCondLst>
            </p:seq>
            <p:seq concurrent="1" nextAc="seek">
              <p:cTn id="230" restart="whenNotActive" fill="hold" evtFilter="cancelBubble" nodeType="interactiveSeq">
                <p:stCondLst>
                  <p:cond evt="onClick" delay="0">
                    <p:tgtEl>
                      <p:spTgt spid="75"/>
                    </p:tgtEl>
                  </p:cond>
                </p:stCondLst>
                <p:endSync evt="end" delay="0">
                  <p:rtn val="all"/>
                </p:endSync>
                <p:childTnLst>
                  <p:par>
                    <p:cTn id="231" fill="hold">
                      <p:stCondLst>
                        <p:cond delay="0"/>
                      </p:stCondLst>
                      <p:childTnLst>
                        <p:par>
                          <p:cTn id="232" fill="hold">
                            <p:stCondLst>
                              <p:cond delay="0"/>
                            </p:stCondLst>
                            <p:childTnLst>
                              <p:par>
                                <p:cTn id="233" presetID="10" presetClass="exit" presetSubtype="0" fill="hold" grpId="0" nodeType="clickEffect">
                                  <p:stCondLst>
                                    <p:cond delay="0"/>
                                  </p:stCondLst>
                                  <p:childTnLst>
                                    <p:animEffect transition="out" filter="fade">
                                      <p:cBhvr>
                                        <p:cTn id="234" dur="500"/>
                                        <p:tgtEl>
                                          <p:spTgt spid="75"/>
                                        </p:tgtEl>
                                      </p:cBhvr>
                                    </p:animEffect>
                                    <p:set>
                                      <p:cBhvr>
                                        <p:cTn id="235" dur="1" fill="hold">
                                          <p:stCondLst>
                                            <p:cond delay="499"/>
                                          </p:stCondLst>
                                        </p:cTn>
                                        <p:tgtEl>
                                          <p:spTgt spid="75"/>
                                        </p:tgtEl>
                                        <p:attrNameLst>
                                          <p:attrName>style.visibility</p:attrName>
                                        </p:attrNameLst>
                                      </p:cBhvr>
                                      <p:to>
                                        <p:strVal val="hidden"/>
                                      </p:to>
                                    </p:set>
                                  </p:childTnLst>
                                </p:cTn>
                              </p:par>
                            </p:childTnLst>
                          </p:cTn>
                        </p:par>
                      </p:childTnLst>
                    </p:cTn>
                  </p:par>
                </p:childTnLst>
              </p:cTn>
              <p:nextCondLst>
                <p:cond evt="onClick" delay="0">
                  <p:tgtEl>
                    <p:spTgt spid="75"/>
                  </p:tgtEl>
                </p:cond>
              </p:nextCondLst>
            </p:seq>
            <p:seq concurrent="1" nextAc="seek">
              <p:cTn id="236" restart="whenNotActive" fill="hold" evtFilter="cancelBubble" nodeType="interactiveSeq">
                <p:stCondLst>
                  <p:cond evt="onClick" delay="0">
                    <p:tgtEl>
                      <p:spTgt spid="76"/>
                    </p:tgtEl>
                  </p:cond>
                </p:stCondLst>
                <p:endSync evt="end" delay="0">
                  <p:rtn val="all"/>
                </p:endSync>
                <p:childTnLst>
                  <p:par>
                    <p:cTn id="237" fill="hold">
                      <p:stCondLst>
                        <p:cond delay="0"/>
                      </p:stCondLst>
                      <p:childTnLst>
                        <p:par>
                          <p:cTn id="238" fill="hold">
                            <p:stCondLst>
                              <p:cond delay="0"/>
                            </p:stCondLst>
                            <p:childTnLst>
                              <p:par>
                                <p:cTn id="239" presetID="10" presetClass="exit" presetSubtype="0" fill="hold" grpId="0" nodeType="clickEffect">
                                  <p:stCondLst>
                                    <p:cond delay="0"/>
                                  </p:stCondLst>
                                  <p:childTnLst>
                                    <p:animEffect transition="out" filter="fade">
                                      <p:cBhvr>
                                        <p:cTn id="240" dur="500"/>
                                        <p:tgtEl>
                                          <p:spTgt spid="76"/>
                                        </p:tgtEl>
                                      </p:cBhvr>
                                    </p:animEffect>
                                    <p:set>
                                      <p:cBhvr>
                                        <p:cTn id="241" dur="1" fill="hold">
                                          <p:stCondLst>
                                            <p:cond delay="499"/>
                                          </p:stCondLst>
                                        </p:cTn>
                                        <p:tgtEl>
                                          <p:spTgt spid="76"/>
                                        </p:tgtEl>
                                        <p:attrNameLst>
                                          <p:attrName>style.visibility</p:attrName>
                                        </p:attrNameLst>
                                      </p:cBhvr>
                                      <p:to>
                                        <p:strVal val="hidden"/>
                                      </p:to>
                                    </p:set>
                                  </p:childTnLst>
                                </p:cTn>
                              </p:par>
                            </p:childTnLst>
                          </p:cTn>
                        </p:par>
                      </p:childTnLst>
                    </p:cTn>
                  </p:par>
                </p:childTnLst>
              </p:cTn>
              <p:nextCondLst>
                <p:cond evt="onClick" delay="0">
                  <p:tgtEl>
                    <p:spTgt spid="76"/>
                  </p:tgtEl>
                </p:cond>
              </p:nextCondLst>
            </p:seq>
          </p:childTnLst>
        </p:cTn>
      </p:par>
    </p:tnLst>
    <p:bldLst>
      <p:bldP spid="32" grpId="0" animBg="1"/>
      <p:bldP spid="33" grpId="0" animBg="1"/>
      <p:bldP spid="34" grpId="0" animBg="1"/>
      <p:bldP spid="35" grpId="0" animBg="1"/>
      <p:bldP spid="36" grpId="0" animBg="1"/>
      <p:bldP spid="37" grpId="0" animBg="1"/>
      <p:bldP spid="38" grpId="0" animBg="1"/>
      <p:bldP spid="39" grpId="0" animBg="1"/>
      <p:bldP spid="40" grpId="0" animBg="1"/>
      <p:bldP spid="41" grpId="0" animBg="1"/>
      <p:bldP spid="42" grpId="0" animBg="1"/>
      <p:bldP spid="43" grpId="0" animBg="1"/>
      <p:bldP spid="44" grpId="0" animBg="1"/>
      <p:bldP spid="45" grpId="0" animBg="1"/>
      <p:bldP spid="46" grpId="0" animBg="1"/>
      <p:bldP spid="52" grpId="0" animBg="1"/>
      <p:bldP spid="53" grpId="0" animBg="1"/>
      <p:bldP spid="54" grpId="0" animBg="1"/>
      <p:bldP spid="55" grpId="0" animBg="1"/>
      <p:bldP spid="56" grpId="0" animBg="1"/>
      <p:bldP spid="57" grpId="0" animBg="1"/>
      <p:bldP spid="58" grpId="0" animBg="1"/>
      <p:bldP spid="59" grpId="0" animBg="1"/>
      <p:bldP spid="60" grpId="0" animBg="1"/>
      <p:bldP spid="61" grpId="0" animBg="1"/>
      <p:bldP spid="62" grpId="0" animBg="1"/>
      <p:bldP spid="63" grpId="0" animBg="1"/>
      <p:bldP spid="64" grpId="0" animBg="1"/>
      <p:bldP spid="65" grpId="0" animBg="1"/>
      <p:bldP spid="66" grpId="0" animBg="1"/>
      <p:bldP spid="67" grpId="0" animBg="1"/>
      <p:bldP spid="68" grpId="0" animBg="1"/>
      <p:bldP spid="69" grpId="0" animBg="1"/>
      <p:bldP spid="70" grpId="0" animBg="1"/>
      <p:bldP spid="71" grpId="0" animBg="1"/>
      <p:bldP spid="72" grpId="0" animBg="1"/>
      <p:bldP spid="73" grpId="0" animBg="1"/>
      <p:bldP spid="74" grpId="0" animBg="1"/>
      <p:bldP spid="75" grpId="0" animBg="1"/>
      <p:bldP spid="76"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0"/>
            <a:ext cx="9143074" cy="599127"/>
            <a:chOff x="0" y="13335"/>
            <a:chExt cx="9144218" cy="599127"/>
          </a:xfrm>
        </p:grpSpPr>
        <p:sp>
          <p:nvSpPr>
            <p:cNvPr id="3" name="TextBox 32"/>
            <p:cNvSpPr txBox="1"/>
            <p:nvPr/>
          </p:nvSpPr>
          <p:spPr>
            <a:xfrm>
              <a:off x="0" y="13335"/>
              <a:ext cx="9144000" cy="599127"/>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wrap="square" lIns="324000" rtlCol="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3200" dirty="0" err="1"/>
                <a:t>Quickfire</a:t>
              </a:r>
              <a:r>
                <a:rPr lang="en-GB" sz="3200" dirty="0"/>
                <a:t> Mental Primes</a:t>
              </a:r>
            </a:p>
          </p:txBody>
        </p:sp>
        <p:cxnSp>
          <p:nvCxnSpPr>
            <p:cNvPr id="4" name="Straight Connector 3"/>
            <p:cNvCxnSpPr/>
            <p:nvPr/>
          </p:nvCxnSpPr>
          <p:spPr>
            <a:xfrm>
              <a:off x="218" y="601079"/>
              <a:ext cx="9144000" cy="0"/>
            </a:xfrm>
            <a:prstGeom prst="line">
              <a:avLst/>
            </a:prstGeom>
            <a:effectLst/>
          </p:spPr>
          <p:style>
            <a:lnRef idx="3">
              <a:schemeClr val="accent3"/>
            </a:lnRef>
            <a:fillRef idx="0">
              <a:schemeClr val="accent3"/>
            </a:fillRef>
            <a:effectRef idx="2">
              <a:schemeClr val="accent3"/>
            </a:effectRef>
            <a:fontRef idx="minor">
              <a:schemeClr val="tx1"/>
            </a:fontRef>
          </p:style>
        </p:cxnSp>
      </p:grpSp>
      <p:sp>
        <p:nvSpPr>
          <p:cNvPr id="5" name="TextBox 4"/>
          <p:cNvSpPr txBox="1"/>
          <p:nvPr/>
        </p:nvSpPr>
        <p:spPr>
          <a:xfrm>
            <a:off x="251520" y="836712"/>
            <a:ext cx="8424936" cy="1200329"/>
          </a:xfrm>
          <a:prstGeom prst="rect">
            <a:avLst/>
          </a:prstGeom>
          <a:noFill/>
        </p:spPr>
        <p:txBody>
          <a:bodyPr wrap="square" rtlCol="0">
            <a:spAutoFit/>
          </a:bodyPr>
          <a:lstStyle/>
          <a:p>
            <a:r>
              <a:rPr lang="en-GB" sz="2400" dirty="0"/>
              <a:t>Apart from the obvious instant checks (divisibility by 2, 5), we usually only have to mentally check </a:t>
            </a:r>
            <a:r>
              <a:rPr lang="en-GB" sz="2400" b="1" dirty="0"/>
              <a:t>3, 7 and 11 </a:t>
            </a:r>
            <a:r>
              <a:rPr lang="en-GB" sz="2400" dirty="0"/>
              <a:t>to have a good ‘guess’ that a number is prime.</a:t>
            </a:r>
          </a:p>
        </p:txBody>
      </p:sp>
      <mc:AlternateContent xmlns:mc="http://schemas.openxmlformats.org/markup-compatibility/2006" xmlns:a14="http://schemas.microsoft.com/office/drawing/2010/main">
        <mc:Choice Requires="a14">
          <p:graphicFrame>
            <p:nvGraphicFramePr>
              <p:cNvPr id="6" name="Table 5"/>
              <p:cNvGraphicFramePr>
                <a:graphicFrameLocks noGrp="1"/>
              </p:cNvGraphicFramePr>
              <p:nvPr>
                <p:extLst>
                  <p:ext uri="{D42A27DB-BD31-4B8C-83A1-F6EECF244321}">
                    <p14:modId xmlns:p14="http://schemas.microsoft.com/office/powerpoint/2010/main" val="1217342785"/>
                  </p:ext>
                </p:extLst>
              </p:nvPr>
            </p:nvGraphicFramePr>
            <p:xfrm>
              <a:off x="1979712" y="2062032"/>
              <a:ext cx="4967641" cy="3657600"/>
            </p:xfrm>
            <a:graphic>
              <a:graphicData uri="http://schemas.openxmlformats.org/drawingml/2006/table">
                <a:tbl>
                  <a:tblPr firstRow="1" bandRow="1">
                    <a:tableStyleId>{073A0DAA-6AF3-43AB-8588-CEC1D06C72B9}</a:tableStyleId>
                  </a:tblPr>
                  <a:tblGrid>
                    <a:gridCol w="1175068">
                      <a:extLst>
                        <a:ext uri="{9D8B030D-6E8A-4147-A177-3AD203B41FA5}">
                          <a16:colId xmlns:a16="http://schemas.microsoft.com/office/drawing/2014/main" val="20000"/>
                        </a:ext>
                      </a:extLst>
                    </a:gridCol>
                    <a:gridCol w="601907">
                      <a:extLst>
                        <a:ext uri="{9D8B030D-6E8A-4147-A177-3AD203B41FA5}">
                          <a16:colId xmlns:a16="http://schemas.microsoft.com/office/drawing/2014/main" val="20001"/>
                        </a:ext>
                      </a:extLst>
                    </a:gridCol>
                    <a:gridCol w="601907">
                      <a:extLst>
                        <a:ext uri="{9D8B030D-6E8A-4147-A177-3AD203B41FA5}">
                          <a16:colId xmlns:a16="http://schemas.microsoft.com/office/drawing/2014/main" val="20002"/>
                        </a:ext>
                      </a:extLst>
                    </a:gridCol>
                    <a:gridCol w="601907">
                      <a:extLst>
                        <a:ext uri="{9D8B030D-6E8A-4147-A177-3AD203B41FA5}">
                          <a16:colId xmlns:a16="http://schemas.microsoft.com/office/drawing/2014/main" val="20003"/>
                        </a:ext>
                      </a:extLst>
                    </a:gridCol>
                    <a:gridCol w="1986852">
                      <a:extLst>
                        <a:ext uri="{9D8B030D-6E8A-4147-A177-3AD203B41FA5}">
                          <a16:colId xmlns:a16="http://schemas.microsoft.com/office/drawing/2014/main" val="20004"/>
                        </a:ext>
                      </a:extLst>
                    </a:gridCol>
                  </a:tblGrid>
                  <a:tr h="370840">
                    <a:tc>
                      <a:txBody>
                        <a:bodyPr/>
                        <a:lstStyle/>
                        <a:p>
                          <a:endParaRPr lang="en-GB" sz="2400" dirty="0"/>
                        </a:p>
                      </a:txBody>
                      <a:tcPr/>
                    </a:tc>
                    <a:tc>
                      <a:txBody>
                        <a:bodyPr/>
                        <a:lstStyle/>
                        <a:p>
                          <a:r>
                            <a:rPr lang="en-GB" sz="2400" dirty="0"/>
                            <a:t>3</a:t>
                          </a:r>
                        </a:p>
                      </a:txBody>
                      <a:tcPr/>
                    </a:tc>
                    <a:tc>
                      <a:txBody>
                        <a:bodyPr/>
                        <a:lstStyle/>
                        <a:p>
                          <a:r>
                            <a:rPr lang="en-GB" sz="2400" dirty="0"/>
                            <a:t>7</a:t>
                          </a:r>
                        </a:p>
                      </a:txBody>
                      <a:tcPr/>
                    </a:tc>
                    <a:tc>
                      <a:txBody>
                        <a:bodyPr/>
                        <a:lstStyle/>
                        <a:p>
                          <a:r>
                            <a:rPr lang="en-GB" sz="2400" dirty="0"/>
                            <a:t>11</a:t>
                          </a:r>
                        </a:p>
                      </a:txBody>
                      <a:tcPr/>
                    </a:tc>
                    <a:tc>
                      <a:txBody>
                        <a:bodyPr/>
                        <a:lstStyle/>
                        <a:p>
                          <a:r>
                            <a:rPr lang="en-GB" sz="2400" dirty="0">
                              <a:latin typeface="+mj-lt"/>
                            </a:rPr>
                            <a:t>Is it prime?</a:t>
                          </a:r>
                        </a:p>
                      </a:txBody>
                      <a:tcPr/>
                    </a:tc>
                    <a:extLst>
                      <a:ext uri="{0D108BD9-81ED-4DB2-BD59-A6C34878D82A}">
                        <a16:rowId xmlns:a16="http://schemas.microsoft.com/office/drawing/2014/main" val="10000"/>
                      </a:ext>
                    </a:extLst>
                  </a:tr>
                  <a:tr h="370840">
                    <a:tc>
                      <a:txBody>
                        <a:bodyPr/>
                        <a:lstStyle/>
                        <a:p>
                          <a:r>
                            <a:rPr lang="en-GB" sz="2400" dirty="0"/>
                            <a:t>91</a:t>
                          </a:r>
                        </a:p>
                      </a:txBody>
                      <a:tcPr/>
                    </a:tc>
                    <a:tc>
                      <a:txBody>
                        <a:bodyPr/>
                        <a:lstStyle/>
                        <a:p>
                          <a:endParaRPr lang="en-GB" sz="2400" dirty="0">
                            <a:latin typeface="Wingdings" panose="05000000000000000000" pitchFamily="2" charset="2"/>
                          </a:endParaRPr>
                        </a:p>
                      </a:txBody>
                      <a:tcPr/>
                    </a:tc>
                    <a:tc>
                      <a:txBody>
                        <a:bodyPr/>
                        <a:lstStyle/>
                        <a:p>
                          <a:r>
                            <a:rPr lang="en-GB" sz="2400" dirty="0">
                              <a:sym typeface="Wingdings" panose="05000000000000000000" pitchFamily="2" charset="2"/>
                            </a:rPr>
                            <a:t></a:t>
                          </a:r>
                          <a:endParaRPr lang="en-GB" sz="2400" dirty="0">
                            <a:latin typeface="Wingdings" panose="05000000000000000000" pitchFamily="2" charset="2"/>
                          </a:endParaRPr>
                        </a:p>
                      </a:txBody>
                      <a:tcPr/>
                    </a:tc>
                    <a:tc>
                      <a:txBody>
                        <a:bodyPr/>
                        <a:lstStyle/>
                        <a:p>
                          <a:endParaRPr lang="en-GB" sz="2400" dirty="0">
                            <a:latin typeface="Wingdings" panose="05000000000000000000" pitchFamily="2" charset="2"/>
                          </a:endParaRPr>
                        </a:p>
                      </a:txBody>
                      <a:tcPr/>
                    </a:tc>
                    <a:tc>
                      <a:txBody>
                        <a:bodyPr/>
                        <a:lstStyle/>
                        <a:p>
                          <a:r>
                            <a:rPr lang="en-GB" sz="2400" dirty="0">
                              <a:latin typeface="+mj-lt"/>
                            </a:rPr>
                            <a:t>No</a:t>
                          </a:r>
                        </a:p>
                      </a:txBody>
                      <a:tcPr/>
                    </a:tc>
                    <a:extLst>
                      <a:ext uri="{0D108BD9-81ED-4DB2-BD59-A6C34878D82A}">
                        <a16:rowId xmlns:a16="http://schemas.microsoft.com/office/drawing/2014/main" val="10001"/>
                      </a:ext>
                    </a:extLst>
                  </a:tr>
                  <a:tr h="370840">
                    <a:tc>
                      <a:txBody>
                        <a:bodyPr/>
                        <a:lstStyle/>
                        <a:p>
                          <a:r>
                            <a:rPr lang="en-GB" sz="2400" dirty="0"/>
                            <a:t>101</a:t>
                          </a:r>
                        </a:p>
                      </a:txBody>
                      <a:tcPr/>
                    </a:tc>
                    <a:tc>
                      <a:txBody>
                        <a:bodyPr/>
                        <a:lstStyle/>
                        <a:p>
                          <a:endParaRPr lang="en-GB" sz="2400" dirty="0">
                            <a:latin typeface="Wingdings" panose="05000000000000000000" pitchFamily="2" charset="2"/>
                          </a:endParaRPr>
                        </a:p>
                      </a:txBody>
                      <a:tcPr/>
                    </a:tc>
                    <a:tc>
                      <a:txBody>
                        <a:bodyPr/>
                        <a:lstStyle/>
                        <a:p>
                          <a:endParaRPr lang="en-GB" sz="2400" dirty="0">
                            <a:latin typeface="Wingdings" panose="05000000000000000000" pitchFamily="2" charset="2"/>
                          </a:endParaRPr>
                        </a:p>
                      </a:txBody>
                      <a:tcPr/>
                    </a:tc>
                    <a:tc>
                      <a:txBody>
                        <a:bodyPr/>
                        <a:lstStyle/>
                        <a:p>
                          <a:endParaRPr lang="en-GB" sz="2400" dirty="0">
                            <a:latin typeface="Wingdings" panose="05000000000000000000" pitchFamily="2" charset="2"/>
                          </a:endParaRPr>
                        </a:p>
                      </a:txBody>
                      <a:tcPr/>
                    </a:tc>
                    <a:tc>
                      <a:txBody>
                        <a:bodyPr/>
                        <a:lstStyle/>
                        <a:p>
                          <a:r>
                            <a:rPr lang="en-GB" sz="2400" dirty="0">
                              <a:latin typeface="+mj-lt"/>
                            </a:rPr>
                            <a:t>Yes</a:t>
                          </a:r>
                        </a:p>
                      </a:txBody>
                      <a:tcPr/>
                    </a:tc>
                    <a:extLst>
                      <a:ext uri="{0D108BD9-81ED-4DB2-BD59-A6C34878D82A}">
                        <a16:rowId xmlns:a16="http://schemas.microsoft.com/office/drawing/2014/main" val="10002"/>
                      </a:ext>
                    </a:extLst>
                  </a:tr>
                  <a:tr h="370840">
                    <a:tc>
                      <a:txBody>
                        <a:bodyPr/>
                        <a:lstStyle/>
                        <a:p>
                          <a:r>
                            <a:rPr lang="en-GB" sz="2400" dirty="0"/>
                            <a:t>234567</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400" dirty="0">
                              <a:sym typeface="Wingdings" panose="05000000000000000000" pitchFamily="2" charset="2"/>
                            </a:rPr>
                            <a:t></a:t>
                          </a:r>
                          <a:endParaRPr lang="en-GB" sz="2400" dirty="0">
                            <a:latin typeface="Wingdings" panose="05000000000000000000" pitchFamily="2" charset="2"/>
                          </a:endParaRPr>
                        </a:p>
                      </a:txBody>
                      <a:tcPr/>
                    </a:tc>
                    <a:tc>
                      <a:txBody>
                        <a:bodyPr/>
                        <a:lstStyle/>
                        <a:p>
                          <a:endParaRPr lang="en-GB" sz="2400" dirty="0">
                            <a:latin typeface="Wingdings" panose="05000000000000000000" pitchFamily="2" charset="2"/>
                          </a:endParaRPr>
                        </a:p>
                      </a:txBody>
                      <a:tcPr/>
                    </a:tc>
                    <a:tc>
                      <a:txBody>
                        <a:bodyPr/>
                        <a:lstStyle/>
                        <a:p>
                          <a:endParaRPr lang="en-GB" sz="2400" dirty="0">
                            <a:latin typeface="Wingdings" panose="05000000000000000000" pitchFamily="2" charset="2"/>
                          </a:endParaRPr>
                        </a:p>
                      </a:txBody>
                      <a:tcPr/>
                    </a:tc>
                    <a:tc>
                      <a:txBody>
                        <a:bodyPr/>
                        <a:lstStyle/>
                        <a:p>
                          <a:r>
                            <a:rPr lang="en-GB" sz="2400" dirty="0">
                              <a:latin typeface="+mj-lt"/>
                            </a:rPr>
                            <a:t>No</a:t>
                          </a:r>
                        </a:p>
                      </a:txBody>
                      <a:tcPr/>
                    </a:tc>
                    <a:extLst>
                      <a:ext uri="{0D108BD9-81ED-4DB2-BD59-A6C34878D82A}">
                        <a16:rowId xmlns:a16="http://schemas.microsoft.com/office/drawing/2014/main" val="10003"/>
                      </a:ext>
                    </a:extLst>
                  </a:tr>
                  <a:tr h="370840">
                    <a:tc>
                      <a:txBody>
                        <a:bodyPr/>
                        <a:lstStyle/>
                        <a:p>
                          <a:r>
                            <a:rPr lang="en-GB" sz="2400" dirty="0"/>
                            <a:t>131</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sz="2400" dirty="0">
                            <a:latin typeface="Wingdings" panose="05000000000000000000" pitchFamily="2" charset="2"/>
                          </a:endParaRPr>
                        </a:p>
                      </a:txBody>
                      <a:tcPr/>
                    </a:tc>
                    <a:tc>
                      <a:txBody>
                        <a:bodyPr/>
                        <a:lstStyle/>
                        <a:p>
                          <a:endParaRPr lang="en-GB" sz="2400" dirty="0">
                            <a:latin typeface="Wingdings" panose="05000000000000000000" pitchFamily="2" charset="2"/>
                          </a:endParaRPr>
                        </a:p>
                      </a:txBody>
                      <a:tcPr/>
                    </a:tc>
                    <a:tc>
                      <a:txBody>
                        <a:bodyPr/>
                        <a:lstStyle/>
                        <a:p>
                          <a:endParaRPr lang="en-GB" sz="2400" dirty="0">
                            <a:latin typeface="Wingdings" panose="05000000000000000000" pitchFamily="2" charset="2"/>
                          </a:endParaRPr>
                        </a:p>
                      </a:txBody>
                      <a:tcPr/>
                    </a:tc>
                    <a:tc>
                      <a:txBody>
                        <a:bodyPr/>
                        <a:lstStyle/>
                        <a:p>
                          <a:r>
                            <a:rPr lang="en-GB" sz="2400" dirty="0">
                              <a:latin typeface="+mj-lt"/>
                            </a:rPr>
                            <a:t>Yes</a:t>
                          </a:r>
                        </a:p>
                      </a:txBody>
                      <a:tcPr/>
                    </a:tc>
                    <a:extLst>
                      <a:ext uri="{0D108BD9-81ED-4DB2-BD59-A6C34878D82A}">
                        <a16:rowId xmlns:a16="http://schemas.microsoft.com/office/drawing/2014/main" val="10004"/>
                      </a:ext>
                    </a:extLst>
                  </a:tr>
                  <a:tr h="370840">
                    <a:tc>
                      <a:txBody>
                        <a:bodyPr/>
                        <a:lstStyle/>
                        <a:p>
                          <a:r>
                            <a:rPr lang="en-GB" sz="2400" dirty="0"/>
                            <a:t>781</a:t>
                          </a:r>
                        </a:p>
                      </a:txBody>
                      <a:tcPr/>
                    </a:tc>
                    <a:tc>
                      <a:txBody>
                        <a:bodyPr/>
                        <a:lstStyle/>
                        <a:p>
                          <a:endParaRPr lang="en-GB" sz="2400" dirty="0">
                            <a:latin typeface="Wingdings" panose="05000000000000000000" pitchFamily="2" charset="2"/>
                          </a:endParaRPr>
                        </a:p>
                      </a:txBody>
                      <a:tcPr/>
                    </a:tc>
                    <a:tc>
                      <a:txBody>
                        <a:bodyPr/>
                        <a:lstStyle/>
                        <a:p>
                          <a:endParaRPr lang="en-GB" sz="2400" dirty="0">
                            <a:latin typeface="Wingdings" panose="05000000000000000000" pitchFamily="2" charset="2"/>
                          </a:endParaRPr>
                        </a:p>
                      </a:txBody>
                      <a:tcPr/>
                    </a:tc>
                    <a:tc>
                      <a:txBody>
                        <a:bodyPr/>
                        <a:lstStyle/>
                        <a:p>
                          <a:r>
                            <a:rPr lang="en-GB" sz="2400" dirty="0">
                              <a:sym typeface="Wingdings" panose="05000000000000000000" pitchFamily="2" charset="2"/>
                            </a:rPr>
                            <a:t></a:t>
                          </a:r>
                          <a:endParaRPr lang="en-GB" sz="2400" dirty="0">
                            <a:latin typeface="Wingdings" panose="05000000000000000000" pitchFamily="2" charset="2"/>
                          </a:endParaRPr>
                        </a:p>
                      </a:txBody>
                      <a:tcPr/>
                    </a:tc>
                    <a:tc>
                      <a:txBody>
                        <a:bodyPr/>
                        <a:lstStyle/>
                        <a:p>
                          <a:r>
                            <a:rPr lang="en-GB" sz="2400" dirty="0">
                              <a:latin typeface="+mj-lt"/>
                            </a:rPr>
                            <a:t>No</a:t>
                          </a:r>
                        </a:p>
                      </a:txBody>
                      <a:tcPr/>
                    </a:tc>
                    <a:extLst>
                      <a:ext uri="{0D108BD9-81ED-4DB2-BD59-A6C34878D82A}">
                        <a16:rowId xmlns:a16="http://schemas.microsoft.com/office/drawing/2014/main" val="10005"/>
                      </a:ext>
                    </a:extLst>
                  </a:tr>
                  <a:tr h="370840">
                    <a:tc>
                      <a:txBody>
                        <a:bodyPr/>
                        <a:lstStyle/>
                        <a:p>
                          <a:r>
                            <a:rPr lang="en-GB" sz="2400" dirty="0"/>
                            <a:t>751</a:t>
                          </a:r>
                        </a:p>
                      </a:txBody>
                      <a:tcPr/>
                    </a:tc>
                    <a:tc>
                      <a:txBody>
                        <a:bodyPr/>
                        <a:lstStyle/>
                        <a:p>
                          <a:endParaRPr lang="en-GB" sz="2400" dirty="0">
                            <a:latin typeface="Wingdings" panose="05000000000000000000" pitchFamily="2" charset="2"/>
                          </a:endParaRPr>
                        </a:p>
                      </a:txBody>
                      <a:tcPr/>
                    </a:tc>
                    <a:tc>
                      <a:txBody>
                        <a:bodyPr/>
                        <a:lstStyle/>
                        <a:p>
                          <a:endParaRPr lang="en-GB" sz="2400" dirty="0">
                            <a:latin typeface="Wingdings" panose="05000000000000000000" pitchFamily="2" charset="2"/>
                          </a:endParaRPr>
                        </a:p>
                      </a:txBody>
                      <a:tcPr/>
                    </a:tc>
                    <a:tc>
                      <a:txBody>
                        <a:bodyPr/>
                        <a:lstStyle/>
                        <a:p>
                          <a:endParaRPr lang="en-GB" sz="2400" dirty="0">
                            <a:latin typeface="Wingdings" panose="05000000000000000000" pitchFamily="2" charset="2"/>
                          </a:endParaRPr>
                        </a:p>
                      </a:txBody>
                      <a:tcPr/>
                    </a:tc>
                    <a:tc>
                      <a:txBody>
                        <a:bodyPr/>
                        <a:lstStyle/>
                        <a:p>
                          <a:r>
                            <a:rPr lang="en-GB" sz="2400" dirty="0">
                              <a:latin typeface="+mj-lt"/>
                            </a:rPr>
                            <a:t>Yes</a:t>
                          </a:r>
                        </a:p>
                      </a:txBody>
                      <a:tcPr/>
                    </a:tc>
                    <a:extLst>
                      <a:ext uri="{0D108BD9-81ED-4DB2-BD59-A6C34878D82A}">
                        <a16:rowId xmlns:a16="http://schemas.microsoft.com/office/drawing/2014/main" val="10006"/>
                      </a:ext>
                    </a:extLst>
                  </a:tr>
                  <a:tr h="370840">
                    <a:tc>
                      <a:txBody>
                        <a:bodyPr/>
                        <a:lstStyle/>
                        <a:p>
                          <a:r>
                            <a:rPr lang="en-GB" sz="2400" dirty="0"/>
                            <a:t>221</a:t>
                          </a:r>
                        </a:p>
                      </a:txBody>
                      <a:tcPr/>
                    </a:tc>
                    <a:tc>
                      <a:txBody>
                        <a:bodyPr/>
                        <a:lstStyle/>
                        <a:p>
                          <a:endParaRPr lang="en-GB" sz="2400" dirty="0">
                            <a:latin typeface="Wingdings" panose="05000000000000000000" pitchFamily="2" charset="2"/>
                          </a:endParaRPr>
                        </a:p>
                      </a:txBody>
                      <a:tcPr/>
                    </a:tc>
                    <a:tc>
                      <a:txBody>
                        <a:bodyPr/>
                        <a:lstStyle/>
                        <a:p>
                          <a:endParaRPr lang="en-GB" sz="2400" dirty="0">
                            <a:latin typeface="Wingdings" panose="05000000000000000000" pitchFamily="2" charset="2"/>
                          </a:endParaRPr>
                        </a:p>
                      </a:txBody>
                      <a:tcPr/>
                    </a:tc>
                    <a:tc>
                      <a:txBody>
                        <a:bodyPr/>
                        <a:lstStyle/>
                        <a:p>
                          <a:endParaRPr lang="en-GB" sz="2400" dirty="0">
                            <a:latin typeface="Wingdings" panose="05000000000000000000" pitchFamily="2" charset="2"/>
                          </a:endParaRPr>
                        </a:p>
                      </a:txBody>
                      <a:tcPr/>
                    </a:tc>
                    <a:tc>
                      <a:txBody>
                        <a:bodyPr/>
                        <a:lstStyle/>
                        <a:p>
                          <a:r>
                            <a:rPr lang="en-GB" sz="2400" dirty="0">
                              <a:latin typeface="+mj-lt"/>
                            </a:rPr>
                            <a:t>No! (</a:t>
                          </a:r>
                          <a14:m>
                            <m:oMath xmlns:m="http://schemas.openxmlformats.org/officeDocument/2006/math">
                              <m:r>
                                <a:rPr lang="en-GB" sz="2400" b="0" i="1" smtClean="0">
                                  <a:latin typeface="Cambria Math" panose="02040503050406030204" pitchFamily="18" charset="0"/>
                                </a:rPr>
                                <m:t>13×17</m:t>
                              </m:r>
                            </m:oMath>
                          </a14:m>
                          <a:r>
                            <a:rPr lang="en-GB" sz="2400" dirty="0">
                              <a:latin typeface="+mj-lt"/>
                            </a:rPr>
                            <a:t>)</a:t>
                          </a:r>
                        </a:p>
                      </a:txBody>
                      <a:tcPr/>
                    </a:tc>
                    <a:extLst>
                      <a:ext uri="{0D108BD9-81ED-4DB2-BD59-A6C34878D82A}">
                        <a16:rowId xmlns:a16="http://schemas.microsoft.com/office/drawing/2014/main" val="10007"/>
                      </a:ext>
                    </a:extLst>
                  </a:tr>
                </a:tbl>
              </a:graphicData>
            </a:graphic>
          </p:graphicFrame>
        </mc:Choice>
        <mc:Fallback xmlns="">
          <p:graphicFrame>
            <p:nvGraphicFramePr>
              <p:cNvPr id="6" name="Table 5"/>
              <p:cNvGraphicFramePr>
                <a:graphicFrameLocks noGrp="1"/>
              </p:cNvGraphicFramePr>
              <p:nvPr>
                <p:extLst>
                  <p:ext uri="{D42A27DB-BD31-4B8C-83A1-F6EECF244321}">
                    <p14:modId xmlns:p14="http://schemas.microsoft.com/office/powerpoint/2010/main" val="1217342785"/>
                  </p:ext>
                </p:extLst>
              </p:nvPr>
            </p:nvGraphicFramePr>
            <p:xfrm>
              <a:off x="1979712" y="2062032"/>
              <a:ext cx="4967641" cy="3657600"/>
            </p:xfrm>
            <a:graphic>
              <a:graphicData uri="http://schemas.openxmlformats.org/drawingml/2006/table">
                <a:tbl>
                  <a:tblPr firstRow="1" bandRow="1">
                    <a:tableStyleId>{073A0DAA-6AF3-43AB-8588-CEC1D06C72B9}</a:tableStyleId>
                  </a:tblPr>
                  <a:tblGrid>
                    <a:gridCol w="1175068"/>
                    <a:gridCol w="601907"/>
                    <a:gridCol w="601907"/>
                    <a:gridCol w="601907"/>
                    <a:gridCol w="1986852"/>
                  </a:tblGrid>
                  <a:tr h="457200">
                    <a:tc>
                      <a:txBody>
                        <a:bodyPr/>
                        <a:lstStyle/>
                        <a:p>
                          <a:endParaRPr lang="en-GB" sz="2400" dirty="0"/>
                        </a:p>
                      </a:txBody>
                      <a:tcPr/>
                    </a:tc>
                    <a:tc>
                      <a:txBody>
                        <a:bodyPr/>
                        <a:lstStyle/>
                        <a:p>
                          <a:r>
                            <a:rPr lang="en-GB" sz="2400" dirty="0" smtClean="0"/>
                            <a:t>3</a:t>
                          </a:r>
                          <a:endParaRPr lang="en-GB" sz="2400" dirty="0"/>
                        </a:p>
                      </a:txBody>
                      <a:tcPr/>
                    </a:tc>
                    <a:tc>
                      <a:txBody>
                        <a:bodyPr/>
                        <a:lstStyle/>
                        <a:p>
                          <a:r>
                            <a:rPr lang="en-GB" sz="2400" dirty="0" smtClean="0"/>
                            <a:t>7</a:t>
                          </a:r>
                          <a:endParaRPr lang="en-GB" sz="2400" dirty="0"/>
                        </a:p>
                      </a:txBody>
                      <a:tcPr/>
                    </a:tc>
                    <a:tc>
                      <a:txBody>
                        <a:bodyPr/>
                        <a:lstStyle/>
                        <a:p>
                          <a:r>
                            <a:rPr lang="en-GB" sz="2400" dirty="0" smtClean="0"/>
                            <a:t>11</a:t>
                          </a:r>
                          <a:endParaRPr lang="en-GB" sz="2400" dirty="0"/>
                        </a:p>
                      </a:txBody>
                      <a:tcPr/>
                    </a:tc>
                    <a:tc>
                      <a:txBody>
                        <a:bodyPr/>
                        <a:lstStyle/>
                        <a:p>
                          <a:r>
                            <a:rPr lang="en-GB" sz="2400" dirty="0" smtClean="0">
                              <a:latin typeface="+mj-lt"/>
                            </a:rPr>
                            <a:t>Is it prime?</a:t>
                          </a:r>
                          <a:endParaRPr lang="en-GB" sz="2400" dirty="0">
                            <a:latin typeface="+mj-lt"/>
                          </a:endParaRPr>
                        </a:p>
                      </a:txBody>
                      <a:tcPr/>
                    </a:tc>
                  </a:tr>
                  <a:tr h="457200">
                    <a:tc>
                      <a:txBody>
                        <a:bodyPr/>
                        <a:lstStyle/>
                        <a:p>
                          <a:r>
                            <a:rPr lang="en-GB" sz="2400" dirty="0" smtClean="0"/>
                            <a:t>91</a:t>
                          </a:r>
                          <a:endParaRPr lang="en-GB" sz="2400" dirty="0"/>
                        </a:p>
                      </a:txBody>
                      <a:tcPr/>
                    </a:tc>
                    <a:tc>
                      <a:txBody>
                        <a:bodyPr/>
                        <a:lstStyle/>
                        <a:p>
                          <a:endParaRPr lang="en-GB" sz="2400" dirty="0">
                            <a:latin typeface="Wingdings" panose="05000000000000000000" pitchFamily="2" charset="2"/>
                          </a:endParaRPr>
                        </a:p>
                      </a:txBody>
                      <a:tcPr/>
                    </a:tc>
                    <a:tc>
                      <a:txBody>
                        <a:bodyPr/>
                        <a:lstStyle/>
                        <a:p>
                          <a:r>
                            <a:rPr lang="en-GB" sz="2400" dirty="0" smtClean="0">
                              <a:sym typeface="Wingdings" panose="05000000000000000000" pitchFamily="2" charset="2"/>
                            </a:rPr>
                            <a:t></a:t>
                          </a:r>
                          <a:endParaRPr lang="en-GB" sz="2400" dirty="0">
                            <a:latin typeface="Wingdings" panose="05000000000000000000" pitchFamily="2" charset="2"/>
                          </a:endParaRPr>
                        </a:p>
                      </a:txBody>
                      <a:tcPr/>
                    </a:tc>
                    <a:tc>
                      <a:txBody>
                        <a:bodyPr/>
                        <a:lstStyle/>
                        <a:p>
                          <a:endParaRPr lang="en-GB" sz="2400" dirty="0">
                            <a:latin typeface="Wingdings" panose="05000000000000000000" pitchFamily="2" charset="2"/>
                          </a:endParaRPr>
                        </a:p>
                      </a:txBody>
                      <a:tcPr/>
                    </a:tc>
                    <a:tc>
                      <a:txBody>
                        <a:bodyPr/>
                        <a:lstStyle/>
                        <a:p>
                          <a:r>
                            <a:rPr lang="en-GB" sz="2400" dirty="0" smtClean="0">
                              <a:latin typeface="+mj-lt"/>
                            </a:rPr>
                            <a:t>No</a:t>
                          </a:r>
                          <a:endParaRPr lang="en-GB" sz="2400" dirty="0">
                            <a:latin typeface="+mj-lt"/>
                          </a:endParaRPr>
                        </a:p>
                      </a:txBody>
                      <a:tcPr/>
                    </a:tc>
                  </a:tr>
                  <a:tr h="457200">
                    <a:tc>
                      <a:txBody>
                        <a:bodyPr/>
                        <a:lstStyle/>
                        <a:p>
                          <a:r>
                            <a:rPr lang="en-GB" sz="2400" dirty="0" smtClean="0"/>
                            <a:t>101</a:t>
                          </a:r>
                          <a:endParaRPr lang="en-GB" sz="2400" dirty="0"/>
                        </a:p>
                      </a:txBody>
                      <a:tcPr/>
                    </a:tc>
                    <a:tc>
                      <a:txBody>
                        <a:bodyPr/>
                        <a:lstStyle/>
                        <a:p>
                          <a:endParaRPr lang="en-GB" sz="2400" dirty="0">
                            <a:latin typeface="Wingdings" panose="05000000000000000000" pitchFamily="2" charset="2"/>
                          </a:endParaRPr>
                        </a:p>
                      </a:txBody>
                      <a:tcPr/>
                    </a:tc>
                    <a:tc>
                      <a:txBody>
                        <a:bodyPr/>
                        <a:lstStyle/>
                        <a:p>
                          <a:endParaRPr lang="en-GB" sz="2400" dirty="0">
                            <a:latin typeface="Wingdings" panose="05000000000000000000" pitchFamily="2" charset="2"/>
                          </a:endParaRPr>
                        </a:p>
                      </a:txBody>
                      <a:tcPr/>
                    </a:tc>
                    <a:tc>
                      <a:txBody>
                        <a:bodyPr/>
                        <a:lstStyle/>
                        <a:p>
                          <a:endParaRPr lang="en-GB" sz="2400" dirty="0">
                            <a:latin typeface="Wingdings" panose="05000000000000000000" pitchFamily="2" charset="2"/>
                          </a:endParaRPr>
                        </a:p>
                      </a:txBody>
                      <a:tcPr/>
                    </a:tc>
                    <a:tc>
                      <a:txBody>
                        <a:bodyPr/>
                        <a:lstStyle/>
                        <a:p>
                          <a:r>
                            <a:rPr lang="en-GB" sz="2400" dirty="0" smtClean="0">
                              <a:latin typeface="+mj-lt"/>
                            </a:rPr>
                            <a:t>Yes</a:t>
                          </a:r>
                          <a:endParaRPr lang="en-GB" sz="2400" dirty="0">
                            <a:latin typeface="+mj-lt"/>
                          </a:endParaRPr>
                        </a:p>
                      </a:txBody>
                      <a:tcPr/>
                    </a:tc>
                  </a:tr>
                  <a:tr h="457200">
                    <a:tc>
                      <a:txBody>
                        <a:bodyPr/>
                        <a:lstStyle/>
                        <a:p>
                          <a:r>
                            <a:rPr lang="en-GB" sz="2400" dirty="0" smtClean="0"/>
                            <a:t>234567</a:t>
                          </a:r>
                          <a:endParaRPr lang="en-GB"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400" dirty="0" smtClean="0">
                              <a:sym typeface="Wingdings" panose="05000000000000000000" pitchFamily="2" charset="2"/>
                            </a:rPr>
                            <a:t></a:t>
                          </a:r>
                          <a:endParaRPr lang="en-GB" sz="2400" dirty="0" smtClean="0">
                            <a:latin typeface="Wingdings" panose="05000000000000000000" pitchFamily="2" charset="2"/>
                          </a:endParaRPr>
                        </a:p>
                      </a:txBody>
                      <a:tcPr/>
                    </a:tc>
                    <a:tc>
                      <a:txBody>
                        <a:bodyPr/>
                        <a:lstStyle/>
                        <a:p>
                          <a:endParaRPr lang="en-GB" sz="2400" dirty="0">
                            <a:latin typeface="Wingdings" panose="05000000000000000000" pitchFamily="2" charset="2"/>
                          </a:endParaRPr>
                        </a:p>
                      </a:txBody>
                      <a:tcPr/>
                    </a:tc>
                    <a:tc>
                      <a:txBody>
                        <a:bodyPr/>
                        <a:lstStyle/>
                        <a:p>
                          <a:endParaRPr lang="en-GB" sz="2400" dirty="0">
                            <a:latin typeface="Wingdings" panose="05000000000000000000" pitchFamily="2" charset="2"/>
                          </a:endParaRPr>
                        </a:p>
                      </a:txBody>
                      <a:tcPr/>
                    </a:tc>
                    <a:tc>
                      <a:txBody>
                        <a:bodyPr/>
                        <a:lstStyle/>
                        <a:p>
                          <a:r>
                            <a:rPr lang="en-GB" sz="2400" dirty="0" smtClean="0">
                              <a:latin typeface="+mj-lt"/>
                            </a:rPr>
                            <a:t>No</a:t>
                          </a:r>
                          <a:endParaRPr lang="en-GB" sz="2400" dirty="0">
                            <a:latin typeface="+mj-lt"/>
                          </a:endParaRPr>
                        </a:p>
                      </a:txBody>
                      <a:tcPr/>
                    </a:tc>
                  </a:tr>
                  <a:tr h="457200">
                    <a:tc>
                      <a:txBody>
                        <a:bodyPr/>
                        <a:lstStyle/>
                        <a:p>
                          <a:r>
                            <a:rPr lang="en-GB" sz="2400" dirty="0" smtClean="0"/>
                            <a:t>131</a:t>
                          </a:r>
                          <a:endParaRPr lang="en-GB"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sz="2400" dirty="0" smtClean="0">
                            <a:latin typeface="Wingdings" panose="05000000000000000000" pitchFamily="2" charset="2"/>
                          </a:endParaRPr>
                        </a:p>
                      </a:txBody>
                      <a:tcPr/>
                    </a:tc>
                    <a:tc>
                      <a:txBody>
                        <a:bodyPr/>
                        <a:lstStyle/>
                        <a:p>
                          <a:endParaRPr lang="en-GB" sz="2400" dirty="0">
                            <a:latin typeface="Wingdings" panose="05000000000000000000" pitchFamily="2" charset="2"/>
                          </a:endParaRPr>
                        </a:p>
                      </a:txBody>
                      <a:tcPr/>
                    </a:tc>
                    <a:tc>
                      <a:txBody>
                        <a:bodyPr/>
                        <a:lstStyle/>
                        <a:p>
                          <a:endParaRPr lang="en-GB" sz="2400" dirty="0">
                            <a:latin typeface="Wingdings" panose="05000000000000000000" pitchFamily="2" charset="2"/>
                          </a:endParaRPr>
                        </a:p>
                      </a:txBody>
                      <a:tcPr/>
                    </a:tc>
                    <a:tc>
                      <a:txBody>
                        <a:bodyPr/>
                        <a:lstStyle/>
                        <a:p>
                          <a:r>
                            <a:rPr lang="en-GB" sz="2400" dirty="0" smtClean="0">
                              <a:latin typeface="+mj-lt"/>
                            </a:rPr>
                            <a:t>Yes</a:t>
                          </a:r>
                          <a:endParaRPr lang="en-GB" sz="2400" dirty="0">
                            <a:latin typeface="+mj-lt"/>
                          </a:endParaRPr>
                        </a:p>
                      </a:txBody>
                      <a:tcPr/>
                    </a:tc>
                  </a:tr>
                  <a:tr h="457200">
                    <a:tc>
                      <a:txBody>
                        <a:bodyPr/>
                        <a:lstStyle/>
                        <a:p>
                          <a:r>
                            <a:rPr lang="en-GB" sz="2400" dirty="0" smtClean="0"/>
                            <a:t>781</a:t>
                          </a:r>
                          <a:endParaRPr lang="en-GB" sz="2400" dirty="0"/>
                        </a:p>
                      </a:txBody>
                      <a:tcPr/>
                    </a:tc>
                    <a:tc>
                      <a:txBody>
                        <a:bodyPr/>
                        <a:lstStyle/>
                        <a:p>
                          <a:endParaRPr lang="en-GB" sz="2400" dirty="0">
                            <a:latin typeface="Wingdings" panose="05000000000000000000" pitchFamily="2" charset="2"/>
                          </a:endParaRPr>
                        </a:p>
                      </a:txBody>
                      <a:tcPr/>
                    </a:tc>
                    <a:tc>
                      <a:txBody>
                        <a:bodyPr/>
                        <a:lstStyle/>
                        <a:p>
                          <a:endParaRPr lang="en-GB" sz="2400" dirty="0">
                            <a:latin typeface="Wingdings" panose="05000000000000000000" pitchFamily="2" charset="2"/>
                          </a:endParaRPr>
                        </a:p>
                      </a:txBody>
                      <a:tcPr/>
                    </a:tc>
                    <a:tc>
                      <a:txBody>
                        <a:bodyPr/>
                        <a:lstStyle/>
                        <a:p>
                          <a:r>
                            <a:rPr lang="en-GB" sz="2400" dirty="0" smtClean="0">
                              <a:sym typeface="Wingdings" panose="05000000000000000000" pitchFamily="2" charset="2"/>
                            </a:rPr>
                            <a:t></a:t>
                          </a:r>
                          <a:endParaRPr lang="en-GB" sz="2400" dirty="0">
                            <a:latin typeface="Wingdings" panose="05000000000000000000" pitchFamily="2" charset="2"/>
                          </a:endParaRPr>
                        </a:p>
                      </a:txBody>
                      <a:tcPr/>
                    </a:tc>
                    <a:tc>
                      <a:txBody>
                        <a:bodyPr/>
                        <a:lstStyle/>
                        <a:p>
                          <a:r>
                            <a:rPr lang="en-GB" sz="2400" dirty="0" smtClean="0">
                              <a:latin typeface="+mj-lt"/>
                            </a:rPr>
                            <a:t>No</a:t>
                          </a:r>
                          <a:endParaRPr lang="en-GB" sz="2400" dirty="0">
                            <a:latin typeface="+mj-lt"/>
                          </a:endParaRPr>
                        </a:p>
                      </a:txBody>
                      <a:tcPr/>
                    </a:tc>
                  </a:tr>
                  <a:tr h="457200">
                    <a:tc>
                      <a:txBody>
                        <a:bodyPr/>
                        <a:lstStyle/>
                        <a:p>
                          <a:r>
                            <a:rPr lang="en-GB" sz="2400" dirty="0" smtClean="0"/>
                            <a:t>751</a:t>
                          </a:r>
                          <a:endParaRPr lang="en-GB" sz="2400" dirty="0"/>
                        </a:p>
                      </a:txBody>
                      <a:tcPr/>
                    </a:tc>
                    <a:tc>
                      <a:txBody>
                        <a:bodyPr/>
                        <a:lstStyle/>
                        <a:p>
                          <a:endParaRPr lang="en-GB" sz="2400" dirty="0">
                            <a:latin typeface="Wingdings" panose="05000000000000000000" pitchFamily="2" charset="2"/>
                          </a:endParaRPr>
                        </a:p>
                      </a:txBody>
                      <a:tcPr/>
                    </a:tc>
                    <a:tc>
                      <a:txBody>
                        <a:bodyPr/>
                        <a:lstStyle/>
                        <a:p>
                          <a:endParaRPr lang="en-GB" sz="2400" dirty="0">
                            <a:latin typeface="Wingdings" panose="05000000000000000000" pitchFamily="2" charset="2"/>
                          </a:endParaRPr>
                        </a:p>
                      </a:txBody>
                      <a:tcPr/>
                    </a:tc>
                    <a:tc>
                      <a:txBody>
                        <a:bodyPr/>
                        <a:lstStyle/>
                        <a:p>
                          <a:endParaRPr lang="en-GB" sz="2400" dirty="0">
                            <a:latin typeface="Wingdings" panose="05000000000000000000" pitchFamily="2" charset="2"/>
                          </a:endParaRPr>
                        </a:p>
                      </a:txBody>
                      <a:tcPr/>
                    </a:tc>
                    <a:tc>
                      <a:txBody>
                        <a:bodyPr/>
                        <a:lstStyle/>
                        <a:p>
                          <a:r>
                            <a:rPr lang="en-GB" sz="2400" dirty="0" smtClean="0">
                              <a:latin typeface="+mj-lt"/>
                            </a:rPr>
                            <a:t>Yes</a:t>
                          </a:r>
                          <a:endParaRPr lang="en-GB" sz="2400" dirty="0">
                            <a:latin typeface="+mj-lt"/>
                          </a:endParaRPr>
                        </a:p>
                      </a:txBody>
                      <a:tcPr/>
                    </a:tc>
                  </a:tr>
                  <a:tr h="457200">
                    <a:tc>
                      <a:txBody>
                        <a:bodyPr/>
                        <a:lstStyle/>
                        <a:p>
                          <a:r>
                            <a:rPr lang="en-GB" sz="2400" dirty="0" smtClean="0"/>
                            <a:t>221</a:t>
                          </a:r>
                          <a:endParaRPr lang="en-GB" sz="2400" dirty="0"/>
                        </a:p>
                      </a:txBody>
                      <a:tcPr/>
                    </a:tc>
                    <a:tc>
                      <a:txBody>
                        <a:bodyPr/>
                        <a:lstStyle/>
                        <a:p>
                          <a:endParaRPr lang="en-GB" sz="2400" dirty="0">
                            <a:latin typeface="Wingdings" panose="05000000000000000000" pitchFamily="2" charset="2"/>
                          </a:endParaRPr>
                        </a:p>
                      </a:txBody>
                      <a:tcPr/>
                    </a:tc>
                    <a:tc>
                      <a:txBody>
                        <a:bodyPr/>
                        <a:lstStyle/>
                        <a:p>
                          <a:endParaRPr lang="en-GB" sz="2400" dirty="0">
                            <a:latin typeface="Wingdings" panose="05000000000000000000" pitchFamily="2" charset="2"/>
                          </a:endParaRPr>
                        </a:p>
                      </a:txBody>
                      <a:tcPr/>
                    </a:tc>
                    <a:tc>
                      <a:txBody>
                        <a:bodyPr/>
                        <a:lstStyle/>
                        <a:p>
                          <a:endParaRPr lang="en-GB" sz="2400" dirty="0">
                            <a:latin typeface="Wingdings" panose="05000000000000000000" pitchFamily="2" charset="2"/>
                          </a:endParaRPr>
                        </a:p>
                      </a:txBody>
                      <a:tcPr/>
                    </a:tc>
                    <a:tc>
                      <a:txBody>
                        <a:bodyPr/>
                        <a:lstStyle/>
                        <a:p>
                          <a:endParaRPr lang="en-US"/>
                        </a:p>
                      </a:txBody>
                      <a:tcPr>
                        <a:blipFill rotWithShape="0">
                          <a:blip r:embed="rId2"/>
                          <a:stretch>
                            <a:fillRect l="-150613" t="-712000" r="-1227" b="-29333"/>
                          </a:stretch>
                        </a:blipFill>
                      </a:tcPr>
                    </a:tc>
                  </a:tr>
                </a:tbl>
              </a:graphicData>
            </a:graphic>
          </p:graphicFrame>
        </mc:Fallback>
      </mc:AlternateContent>
      <mc:AlternateContent xmlns:mc="http://schemas.openxmlformats.org/markup-compatibility/2006" xmlns:a14="http://schemas.microsoft.com/office/drawing/2010/main">
        <mc:Choice Requires="a14">
          <p:sp>
            <p:nvSpPr>
              <p:cNvPr id="7" name="TextBox 6"/>
              <p:cNvSpPr txBox="1"/>
              <p:nvPr/>
            </p:nvSpPr>
            <p:spPr>
              <a:xfrm>
                <a:off x="72682" y="6065534"/>
                <a:ext cx="9120322" cy="608821"/>
              </a:xfrm>
              <a:prstGeom prst="rect">
                <a:avLst/>
              </a:prstGeom>
              <a:noFill/>
            </p:spPr>
            <p:txBody>
              <a:bodyPr wrap="square" rtlCol="0">
                <a:spAutoFit/>
              </a:bodyPr>
              <a:lstStyle/>
              <a:p>
                <a:r>
                  <a:rPr lang="en-GB" sz="1600" dirty="0">
                    <a:latin typeface="Wingdings" panose="05000000000000000000" pitchFamily="2" charset="2"/>
                  </a:rPr>
                  <a:t>N</a:t>
                </a:r>
                <a:r>
                  <a:rPr lang="en-GB" sz="1600" dirty="0"/>
                  <a:t> For 221, what is the largest prime we would have had to test divisibility until we’d be certain it was prime?   </a:t>
                </a:r>
                <a:br>
                  <a:rPr lang="en-GB" sz="1600" dirty="0"/>
                </a:br>
                <a:r>
                  <a:rPr lang="en-GB" sz="1600" b="1" dirty="0"/>
                  <a:t>Up to </a:t>
                </a:r>
                <a14:m>
                  <m:oMath xmlns:m="http://schemas.openxmlformats.org/officeDocument/2006/math">
                    <m:rad>
                      <m:radPr>
                        <m:degHide m:val="on"/>
                        <m:ctrlPr>
                          <a:rPr lang="en-GB" sz="1600" b="1" i="1" smtClean="0">
                            <a:latin typeface="Cambria Math" panose="02040503050406030204" pitchFamily="18" charset="0"/>
                          </a:rPr>
                        </m:ctrlPr>
                      </m:radPr>
                      <m:deg/>
                      <m:e>
                        <m:r>
                          <a:rPr lang="en-GB" sz="1600" b="1" i="1" smtClean="0">
                            <a:latin typeface="Cambria Math" panose="02040503050406030204" pitchFamily="18" charset="0"/>
                          </a:rPr>
                          <m:t>𝟐𝟐𝟏</m:t>
                        </m:r>
                      </m:e>
                    </m:rad>
                    <m:r>
                      <a:rPr lang="en-GB" sz="1600" b="1" i="1" smtClean="0">
                        <a:latin typeface="Cambria Math" panose="02040503050406030204" pitchFamily="18" charset="0"/>
                      </a:rPr>
                      <m:t>=</m:t>
                    </m:r>
                    <m:r>
                      <a:rPr lang="en-GB" sz="1600" b="1" i="1" smtClean="0">
                        <a:latin typeface="Cambria Math" panose="02040503050406030204" pitchFamily="18" charset="0"/>
                      </a:rPr>
                      <m:t>𝟏𝟒</m:t>
                    </m:r>
                    <m:r>
                      <a:rPr lang="en-GB" sz="1600" b="1" i="1" smtClean="0">
                        <a:latin typeface="Cambria Math" panose="02040503050406030204" pitchFamily="18" charset="0"/>
                      </a:rPr>
                      <m:t>.</m:t>
                    </m:r>
                    <m:r>
                      <a:rPr lang="en-GB" sz="1600" b="1" i="1" smtClean="0">
                        <a:latin typeface="Cambria Math" panose="02040503050406030204" pitchFamily="18" charset="0"/>
                      </a:rPr>
                      <m:t>𝟖𝟕</m:t>
                    </m:r>
                  </m:oMath>
                </a14:m>
                <a:r>
                  <a:rPr lang="en-GB" sz="1600" b="1" dirty="0"/>
                  <a:t> because all composite numbers have a factor (other than 1) up to the square root.</a:t>
                </a:r>
              </a:p>
            </p:txBody>
          </p:sp>
        </mc:Choice>
        <mc:Fallback xmlns="">
          <p:sp>
            <p:nvSpPr>
              <p:cNvPr id="7" name="TextBox 6"/>
              <p:cNvSpPr txBox="1">
                <a:spLocks noRot="1" noChangeAspect="1" noMove="1" noResize="1" noEditPoints="1" noAdjustHandles="1" noChangeArrowheads="1" noChangeShapeType="1" noTextEdit="1"/>
              </p:cNvSpPr>
              <p:nvPr/>
            </p:nvSpPr>
            <p:spPr>
              <a:xfrm>
                <a:off x="72682" y="6065534"/>
                <a:ext cx="9120322" cy="608821"/>
              </a:xfrm>
              <a:prstGeom prst="rect">
                <a:avLst/>
              </a:prstGeom>
              <a:blipFill rotWithShape="0">
                <a:blip r:embed="rId3"/>
                <a:stretch>
                  <a:fillRect l="-401" t="-4000" r="-1604" b="-12000"/>
                </a:stretch>
              </a:blipFill>
            </p:spPr>
            <p:txBody>
              <a:bodyPr/>
              <a:lstStyle/>
              <a:p>
                <a:r>
                  <a:rPr lang="en-GB">
                    <a:noFill/>
                  </a:rPr>
                  <a:t> </a:t>
                </a:r>
              </a:p>
            </p:txBody>
          </p:sp>
        </mc:Fallback>
      </mc:AlternateContent>
      <p:sp>
        <p:nvSpPr>
          <p:cNvPr id="8" name="Rectangle 7"/>
          <p:cNvSpPr/>
          <p:nvPr/>
        </p:nvSpPr>
        <p:spPr>
          <a:xfrm>
            <a:off x="122830" y="6381327"/>
            <a:ext cx="9020026" cy="317181"/>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9" name="Rectangle 8"/>
          <p:cNvSpPr/>
          <p:nvPr/>
        </p:nvSpPr>
        <p:spPr>
          <a:xfrm>
            <a:off x="3157976" y="2498089"/>
            <a:ext cx="1796161" cy="477123"/>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0" name="Rectangle 9"/>
          <p:cNvSpPr/>
          <p:nvPr/>
        </p:nvSpPr>
        <p:spPr>
          <a:xfrm>
            <a:off x="4939060" y="2498089"/>
            <a:ext cx="2009204" cy="477123"/>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1" name="Rectangle 10"/>
          <p:cNvSpPr/>
          <p:nvPr/>
        </p:nvSpPr>
        <p:spPr>
          <a:xfrm>
            <a:off x="3157976" y="2959137"/>
            <a:ext cx="1796161" cy="477123"/>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2" name="Rectangle 11"/>
          <p:cNvSpPr/>
          <p:nvPr/>
        </p:nvSpPr>
        <p:spPr>
          <a:xfrm>
            <a:off x="4939060" y="2959137"/>
            <a:ext cx="2009204" cy="477123"/>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3" name="Rectangle 12"/>
          <p:cNvSpPr/>
          <p:nvPr/>
        </p:nvSpPr>
        <p:spPr>
          <a:xfrm>
            <a:off x="3157976" y="3420185"/>
            <a:ext cx="1796161" cy="469427"/>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4" name="Rectangle 13"/>
          <p:cNvSpPr/>
          <p:nvPr/>
        </p:nvSpPr>
        <p:spPr>
          <a:xfrm>
            <a:off x="4939060" y="3420185"/>
            <a:ext cx="2009204" cy="469427"/>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5" name="Rectangle 14"/>
          <p:cNvSpPr/>
          <p:nvPr/>
        </p:nvSpPr>
        <p:spPr>
          <a:xfrm>
            <a:off x="3152902" y="3881233"/>
            <a:ext cx="1796161" cy="469427"/>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6" name="Rectangle 15"/>
          <p:cNvSpPr/>
          <p:nvPr/>
        </p:nvSpPr>
        <p:spPr>
          <a:xfrm>
            <a:off x="4933986" y="3881233"/>
            <a:ext cx="2009204" cy="469427"/>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7" name="Rectangle 16"/>
          <p:cNvSpPr/>
          <p:nvPr/>
        </p:nvSpPr>
        <p:spPr>
          <a:xfrm>
            <a:off x="3152902" y="4342281"/>
            <a:ext cx="1796161" cy="469427"/>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8" name="Rectangle 17"/>
          <p:cNvSpPr/>
          <p:nvPr/>
        </p:nvSpPr>
        <p:spPr>
          <a:xfrm>
            <a:off x="4933986" y="4342281"/>
            <a:ext cx="2009204" cy="469427"/>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9" name="Rectangle 18"/>
          <p:cNvSpPr/>
          <p:nvPr/>
        </p:nvSpPr>
        <p:spPr>
          <a:xfrm>
            <a:off x="3152902" y="4819404"/>
            <a:ext cx="1796161" cy="469427"/>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20" name="Rectangle 19"/>
          <p:cNvSpPr/>
          <p:nvPr/>
        </p:nvSpPr>
        <p:spPr>
          <a:xfrm>
            <a:off x="4933986" y="4819404"/>
            <a:ext cx="2009204" cy="469427"/>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21" name="Rectangle 20"/>
          <p:cNvSpPr/>
          <p:nvPr/>
        </p:nvSpPr>
        <p:spPr>
          <a:xfrm>
            <a:off x="3152902" y="5296527"/>
            <a:ext cx="1796161" cy="469427"/>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22" name="Rectangle 21"/>
          <p:cNvSpPr/>
          <p:nvPr/>
        </p:nvSpPr>
        <p:spPr>
          <a:xfrm>
            <a:off x="4933986" y="5296527"/>
            <a:ext cx="2009204" cy="469427"/>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23" name="TextBox 22"/>
          <p:cNvSpPr txBox="1"/>
          <p:nvPr/>
        </p:nvSpPr>
        <p:spPr>
          <a:xfrm>
            <a:off x="6998160" y="4396193"/>
            <a:ext cx="2033533" cy="1323439"/>
          </a:xfrm>
          <a:prstGeom prst="rect">
            <a:avLst/>
          </a:prstGeom>
          <a:noFill/>
        </p:spPr>
        <p:txBody>
          <a:bodyPr wrap="square" rtlCol="0">
            <a:spAutoFit/>
          </a:bodyPr>
          <a:lstStyle/>
          <a:p>
            <a:r>
              <a:rPr lang="en-GB" sz="1600" b="1" dirty="0"/>
              <a:t>Advanced</a:t>
            </a:r>
            <a:r>
              <a:rPr lang="en-GB" sz="1600" dirty="0"/>
              <a:t>: 13 trick is “Quadruple last digit and add to remaining number. Is result divisible by 13? </a:t>
            </a:r>
          </a:p>
        </p:txBody>
      </p:sp>
    </p:spTree>
    <p:extLst>
      <p:ext uri="{BB962C8B-B14F-4D97-AF65-F5344CB8AC3E}">
        <p14:creationId xmlns:p14="http://schemas.microsoft.com/office/powerpoint/2010/main" val="208927796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8"/>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8"/>
                                        </p:tgtEl>
                                      </p:cBhvr>
                                    </p:animEffect>
                                    <p:set>
                                      <p:cBhvr>
                                        <p:cTn id="7" dur="1" fill="hold">
                                          <p:stCondLst>
                                            <p:cond delay="499"/>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grpId="0" nodeType="clickEffect">
                                  <p:stCondLst>
                                    <p:cond delay="0"/>
                                  </p:stCondLst>
                                  <p:childTnLst>
                                    <p:animEffect transition="out" filter="fade">
                                      <p:cBhvr>
                                        <p:cTn id="12" dur="500"/>
                                        <p:tgtEl>
                                          <p:spTgt spid="9"/>
                                        </p:tgtEl>
                                      </p:cBhvr>
                                    </p:animEffect>
                                    <p:set>
                                      <p:cBhvr>
                                        <p:cTn id="13" dur="1" fill="hold">
                                          <p:stCondLst>
                                            <p:cond delay="499"/>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4" restart="whenNotActive" fill="hold" evtFilter="cancelBubble" nodeType="interactiveSeq">
                <p:stCondLst>
                  <p:cond evt="onClick" delay="0">
                    <p:tgtEl>
                      <p:spTgt spid="10"/>
                    </p:tgtEl>
                  </p:cond>
                </p:stCondLst>
                <p:endSync evt="end" delay="0">
                  <p:rtn val="all"/>
                </p:endSync>
                <p:childTnLst>
                  <p:par>
                    <p:cTn id="15" fill="hold">
                      <p:stCondLst>
                        <p:cond delay="0"/>
                      </p:stCondLst>
                      <p:childTnLst>
                        <p:par>
                          <p:cTn id="16" fill="hold">
                            <p:stCondLst>
                              <p:cond delay="0"/>
                            </p:stCondLst>
                            <p:childTnLst>
                              <p:par>
                                <p:cTn id="17" presetID="10" presetClass="exit" presetSubtype="0" fill="hold" grpId="0" nodeType="clickEffect">
                                  <p:stCondLst>
                                    <p:cond delay="0"/>
                                  </p:stCondLst>
                                  <p:childTnLst>
                                    <p:animEffect transition="out" filter="fade">
                                      <p:cBhvr>
                                        <p:cTn id="18" dur="500"/>
                                        <p:tgtEl>
                                          <p:spTgt spid="10"/>
                                        </p:tgtEl>
                                      </p:cBhvr>
                                    </p:animEffect>
                                    <p:set>
                                      <p:cBhvr>
                                        <p:cTn id="19" dur="1" fill="hold">
                                          <p:stCondLst>
                                            <p:cond delay="499"/>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20" restart="whenNotActive" fill="hold" evtFilter="cancelBubble" nodeType="interactiveSeq">
                <p:stCondLst>
                  <p:cond evt="onClick" delay="0">
                    <p:tgtEl>
                      <p:spTgt spid="11"/>
                    </p:tgtEl>
                  </p:cond>
                </p:stCondLst>
                <p:endSync evt="end" delay="0">
                  <p:rtn val="all"/>
                </p:endSync>
                <p:childTnLst>
                  <p:par>
                    <p:cTn id="21" fill="hold">
                      <p:stCondLst>
                        <p:cond delay="0"/>
                      </p:stCondLst>
                      <p:childTnLst>
                        <p:par>
                          <p:cTn id="22" fill="hold">
                            <p:stCondLst>
                              <p:cond delay="0"/>
                            </p:stCondLst>
                            <p:childTnLst>
                              <p:par>
                                <p:cTn id="23" presetID="10" presetClass="exit" presetSubtype="0" fill="hold" grpId="0" nodeType="clickEffect">
                                  <p:stCondLst>
                                    <p:cond delay="0"/>
                                  </p:stCondLst>
                                  <p:childTnLst>
                                    <p:animEffect transition="out" filter="fade">
                                      <p:cBhvr>
                                        <p:cTn id="24" dur="500"/>
                                        <p:tgtEl>
                                          <p:spTgt spid="11"/>
                                        </p:tgtEl>
                                      </p:cBhvr>
                                    </p:animEffect>
                                    <p:set>
                                      <p:cBhvr>
                                        <p:cTn id="25" dur="1" fill="hold">
                                          <p:stCondLst>
                                            <p:cond delay="499"/>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26" restart="whenNotActive" fill="hold" evtFilter="cancelBubble" nodeType="interactiveSeq">
                <p:stCondLst>
                  <p:cond evt="onClick" delay="0">
                    <p:tgtEl>
                      <p:spTgt spid="12"/>
                    </p:tgtEl>
                  </p:cond>
                </p:stCondLst>
                <p:endSync evt="end" delay="0">
                  <p:rtn val="all"/>
                </p:endSync>
                <p:childTnLst>
                  <p:par>
                    <p:cTn id="27" fill="hold">
                      <p:stCondLst>
                        <p:cond delay="0"/>
                      </p:stCondLst>
                      <p:childTnLst>
                        <p:par>
                          <p:cTn id="28" fill="hold">
                            <p:stCondLst>
                              <p:cond delay="0"/>
                            </p:stCondLst>
                            <p:childTnLst>
                              <p:par>
                                <p:cTn id="29" presetID="10" presetClass="exit" presetSubtype="0" fill="hold" grpId="0" nodeType="clickEffect">
                                  <p:stCondLst>
                                    <p:cond delay="0"/>
                                  </p:stCondLst>
                                  <p:childTnLst>
                                    <p:animEffect transition="out" filter="fade">
                                      <p:cBhvr>
                                        <p:cTn id="30" dur="500"/>
                                        <p:tgtEl>
                                          <p:spTgt spid="12"/>
                                        </p:tgtEl>
                                      </p:cBhvr>
                                    </p:animEffect>
                                    <p:set>
                                      <p:cBhvr>
                                        <p:cTn id="31" dur="1" fill="hold">
                                          <p:stCondLst>
                                            <p:cond delay="499"/>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32" restart="whenNotActive" fill="hold" evtFilter="cancelBubble" nodeType="interactiveSeq">
                <p:stCondLst>
                  <p:cond evt="onClick" delay="0">
                    <p:tgtEl>
                      <p:spTgt spid="13"/>
                    </p:tgtEl>
                  </p:cond>
                </p:stCondLst>
                <p:endSync evt="end" delay="0">
                  <p:rtn val="all"/>
                </p:endSync>
                <p:childTnLst>
                  <p:par>
                    <p:cTn id="33" fill="hold">
                      <p:stCondLst>
                        <p:cond delay="0"/>
                      </p:stCondLst>
                      <p:childTnLst>
                        <p:par>
                          <p:cTn id="34" fill="hold">
                            <p:stCondLst>
                              <p:cond delay="0"/>
                            </p:stCondLst>
                            <p:childTnLst>
                              <p:par>
                                <p:cTn id="35" presetID="10" presetClass="exit" presetSubtype="0" fill="hold" grpId="0" nodeType="clickEffect">
                                  <p:stCondLst>
                                    <p:cond delay="0"/>
                                  </p:stCondLst>
                                  <p:childTnLst>
                                    <p:animEffect transition="out" filter="fade">
                                      <p:cBhvr>
                                        <p:cTn id="36" dur="500"/>
                                        <p:tgtEl>
                                          <p:spTgt spid="13"/>
                                        </p:tgtEl>
                                      </p:cBhvr>
                                    </p:animEffect>
                                    <p:set>
                                      <p:cBhvr>
                                        <p:cTn id="37" dur="1" fill="hold">
                                          <p:stCondLst>
                                            <p:cond delay="499"/>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38" restart="whenNotActive" fill="hold" evtFilter="cancelBubble" nodeType="interactiveSeq">
                <p:stCondLst>
                  <p:cond evt="onClick" delay="0">
                    <p:tgtEl>
                      <p:spTgt spid="14"/>
                    </p:tgtEl>
                  </p:cond>
                </p:stCondLst>
                <p:endSync evt="end" delay="0">
                  <p:rtn val="all"/>
                </p:endSync>
                <p:childTnLst>
                  <p:par>
                    <p:cTn id="39" fill="hold">
                      <p:stCondLst>
                        <p:cond delay="0"/>
                      </p:stCondLst>
                      <p:childTnLst>
                        <p:par>
                          <p:cTn id="40" fill="hold">
                            <p:stCondLst>
                              <p:cond delay="0"/>
                            </p:stCondLst>
                            <p:childTnLst>
                              <p:par>
                                <p:cTn id="41" presetID="10" presetClass="exit" presetSubtype="0" fill="hold" grpId="0" nodeType="clickEffect">
                                  <p:stCondLst>
                                    <p:cond delay="0"/>
                                  </p:stCondLst>
                                  <p:childTnLst>
                                    <p:animEffect transition="out" filter="fade">
                                      <p:cBhvr>
                                        <p:cTn id="42" dur="500"/>
                                        <p:tgtEl>
                                          <p:spTgt spid="14"/>
                                        </p:tgtEl>
                                      </p:cBhvr>
                                    </p:animEffect>
                                    <p:set>
                                      <p:cBhvr>
                                        <p:cTn id="43" dur="1" fill="hold">
                                          <p:stCondLst>
                                            <p:cond delay="499"/>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44" restart="whenNotActive" fill="hold" evtFilter="cancelBubble" nodeType="interactiveSeq">
                <p:stCondLst>
                  <p:cond evt="onClick" delay="0">
                    <p:tgtEl>
                      <p:spTgt spid="15"/>
                    </p:tgtEl>
                  </p:cond>
                </p:stCondLst>
                <p:endSync evt="end" delay="0">
                  <p:rtn val="all"/>
                </p:endSync>
                <p:childTnLst>
                  <p:par>
                    <p:cTn id="45" fill="hold">
                      <p:stCondLst>
                        <p:cond delay="0"/>
                      </p:stCondLst>
                      <p:childTnLst>
                        <p:par>
                          <p:cTn id="46" fill="hold">
                            <p:stCondLst>
                              <p:cond delay="0"/>
                            </p:stCondLst>
                            <p:childTnLst>
                              <p:par>
                                <p:cTn id="47" presetID="10" presetClass="exit" presetSubtype="0" fill="hold" grpId="0" nodeType="clickEffect">
                                  <p:stCondLst>
                                    <p:cond delay="0"/>
                                  </p:stCondLst>
                                  <p:childTnLst>
                                    <p:animEffect transition="out" filter="fade">
                                      <p:cBhvr>
                                        <p:cTn id="48" dur="500"/>
                                        <p:tgtEl>
                                          <p:spTgt spid="15"/>
                                        </p:tgtEl>
                                      </p:cBhvr>
                                    </p:animEffect>
                                    <p:set>
                                      <p:cBhvr>
                                        <p:cTn id="49" dur="1" fill="hold">
                                          <p:stCondLst>
                                            <p:cond delay="499"/>
                                          </p:stCondLst>
                                        </p:cTn>
                                        <p:tgtEl>
                                          <p:spTgt spid="15"/>
                                        </p:tgtEl>
                                        <p:attrNameLst>
                                          <p:attrName>style.visibility</p:attrName>
                                        </p:attrNameLst>
                                      </p:cBhvr>
                                      <p:to>
                                        <p:strVal val="hidden"/>
                                      </p:to>
                                    </p:set>
                                  </p:childTnLst>
                                </p:cTn>
                              </p:par>
                            </p:childTnLst>
                          </p:cTn>
                        </p:par>
                      </p:childTnLst>
                    </p:cTn>
                  </p:par>
                </p:childTnLst>
              </p:cTn>
              <p:nextCondLst>
                <p:cond evt="onClick" delay="0">
                  <p:tgtEl>
                    <p:spTgt spid="15"/>
                  </p:tgtEl>
                </p:cond>
              </p:nextCondLst>
            </p:seq>
            <p:seq concurrent="1" nextAc="seek">
              <p:cTn id="50" restart="whenNotActive" fill="hold" evtFilter="cancelBubble" nodeType="interactiveSeq">
                <p:stCondLst>
                  <p:cond evt="onClick" delay="0">
                    <p:tgtEl>
                      <p:spTgt spid="16"/>
                    </p:tgtEl>
                  </p:cond>
                </p:stCondLst>
                <p:endSync evt="end" delay="0">
                  <p:rtn val="all"/>
                </p:endSync>
                <p:childTnLst>
                  <p:par>
                    <p:cTn id="51" fill="hold">
                      <p:stCondLst>
                        <p:cond delay="0"/>
                      </p:stCondLst>
                      <p:childTnLst>
                        <p:par>
                          <p:cTn id="52" fill="hold">
                            <p:stCondLst>
                              <p:cond delay="0"/>
                            </p:stCondLst>
                            <p:childTnLst>
                              <p:par>
                                <p:cTn id="53" presetID="10" presetClass="exit" presetSubtype="0" fill="hold" grpId="0" nodeType="clickEffect">
                                  <p:stCondLst>
                                    <p:cond delay="0"/>
                                  </p:stCondLst>
                                  <p:childTnLst>
                                    <p:animEffect transition="out" filter="fade">
                                      <p:cBhvr>
                                        <p:cTn id="54" dur="500"/>
                                        <p:tgtEl>
                                          <p:spTgt spid="16"/>
                                        </p:tgtEl>
                                      </p:cBhvr>
                                    </p:animEffect>
                                    <p:set>
                                      <p:cBhvr>
                                        <p:cTn id="55" dur="1" fill="hold">
                                          <p:stCondLst>
                                            <p:cond delay="499"/>
                                          </p:stCondLst>
                                        </p:cTn>
                                        <p:tgtEl>
                                          <p:spTgt spid="16"/>
                                        </p:tgtEl>
                                        <p:attrNameLst>
                                          <p:attrName>style.visibility</p:attrName>
                                        </p:attrNameLst>
                                      </p:cBhvr>
                                      <p:to>
                                        <p:strVal val="hidden"/>
                                      </p:to>
                                    </p:set>
                                  </p:childTnLst>
                                </p:cTn>
                              </p:par>
                            </p:childTnLst>
                          </p:cTn>
                        </p:par>
                      </p:childTnLst>
                    </p:cTn>
                  </p:par>
                </p:childTnLst>
              </p:cTn>
              <p:nextCondLst>
                <p:cond evt="onClick" delay="0">
                  <p:tgtEl>
                    <p:spTgt spid="16"/>
                  </p:tgtEl>
                </p:cond>
              </p:nextCondLst>
            </p:seq>
            <p:seq concurrent="1" nextAc="seek">
              <p:cTn id="56" restart="whenNotActive" fill="hold" evtFilter="cancelBubble" nodeType="interactiveSeq">
                <p:stCondLst>
                  <p:cond evt="onClick" delay="0">
                    <p:tgtEl>
                      <p:spTgt spid="17"/>
                    </p:tgtEl>
                  </p:cond>
                </p:stCondLst>
                <p:endSync evt="end" delay="0">
                  <p:rtn val="all"/>
                </p:endSync>
                <p:childTnLst>
                  <p:par>
                    <p:cTn id="57" fill="hold">
                      <p:stCondLst>
                        <p:cond delay="0"/>
                      </p:stCondLst>
                      <p:childTnLst>
                        <p:par>
                          <p:cTn id="58" fill="hold">
                            <p:stCondLst>
                              <p:cond delay="0"/>
                            </p:stCondLst>
                            <p:childTnLst>
                              <p:par>
                                <p:cTn id="59" presetID="10" presetClass="exit" presetSubtype="0" fill="hold" grpId="0" nodeType="clickEffect">
                                  <p:stCondLst>
                                    <p:cond delay="0"/>
                                  </p:stCondLst>
                                  <p:childTnLst>
                                    <p:animEffect transition="out" filter="fade">
                                      <p:cBhvr>
                                        <p:cTn id="60" dur="500"/>
                                        <p:tgtEl>
                                          <p:spTgt spid="17"/>
                                        </p:tgtEl>
                                      </p:cBhvr>
                                    </p:animEffect>
                                    <p:set>
                                      <p:cBhvr>
                                        <p:cTn id="61" dur="1" fill="hold">
                                          <p:stCondLst>
                                            <p:cond delay="499"/>
                                          </p:stCondLst>
                                        </p:cTn>
                                        <p:tgtEl>
                                          <p:spTgt spid="17"/>
                                        </p:tgtEl>
                                        <p:attrNameLst>
                                          <p:attrName>style.visibility</p:attrName>
                                        </p:attrNameLst>
                                      </p:cBhvr>
                                      <p:to>
                                        <p:strVal val="hidden"/>
                                      </p:to>
                                    </p:set>
                                  </p:childTnLst>
                                </p:cTn>
                              </p:par>
                            </p:childTnLst>
                          </p:cTn>
                        </p:par>
                      </p:childTnLst>
                    </p:cTn>
                  </p:par>
                </p:childTnLst>
              </p:cTn>
              <p:nextCondLst>
                <p:cond evt="onClick" delay="0">
                  <p:tgtEl>
                    <p:spTgt spid="17"/>
                  </p:tgtEl>
                </p:cond>
              </p:nextCondLst>
            </p:seq>
            <p:seq concurrent="1" nextAc="seek">
              <p:cTn id="62" restart="whenNotActive" fill="hold" evtFilter="cancelBubble" nodeType="interactiveSeq">
                <p:stCondLst>
                  <p:cond evt="onClick" delay="0">
                    <p:tgtEl>
                      <p:spTgt spid="18"/>
                    </p:tgtEl>
                  </p:cond>
                </p:stCondLst>
                <p:endSync evt="end" delay="0">
                  <p:rtn val="all"/>
                </p:endSync>
                <p:childTnLst>
                  <p:par>
                    <p:cTn id="63" fill="hold">
                      <p:stCondLst>
                        <p:cond delay="0"/>
                      </p:stCondLst>
                      <p:childTnLst>
                        <p:par>
                          <p:cTn id="64" fill="hold">
                            <p:stCondLst>
                              <p:cond delay="0"/>
                            </p:stCondLst>
                            <p:childTnLst>
                              <p:par>
                                <p:cTn id="65" presetID="10" presetClass="exit" presetSubtype="0" fill="hold" grpId="0" nodeType="clickEffect">
                                  <p:stCondLst>
                                    <p:cond delay="0"/>
                                  </p:stCondLst>
                                  <p:childTnLst>
                                    <p:animEffect transition="out" filter="fade">
                                      <p:cBhvr>
                                        <p:cTn id="66" dur="500"/>
                                        <p:tgtEl>
                                          <p:spTgt spid="18"/>
                                        </p:tgtEl>
                                      </p:cBhvr>
                                    </p:animEffect>
                                    <p:set>
                                      <p:cBhvr>
                                        <p:cTn id="67" dur="1" fill="hold">
                                          <p:stCondLst>
                                            <p:cond delay="499"/>
                                          </p:stCondLst>
                                        </p:cTn>
                                        <p:tgtEl>
                                          <p:spTgt spid="18"/>
                                        </p:tgtEl>
                                        <p:attrNameLst>
                                          <p:attrName>style.visibility</p:attrName>
                                        </p:attrNameLst>
                                      </p:cBhvr>
                                      <p:to>
                                        <p:strVal val="hidden"/>
                                      </p:to>
                                    </p:set>
                                  </p:childTnLst>
                                </p:cTn>
                              </p:par>
                            </p:childTnLst>
                          </p:cTn>
                        </p:par>
                      </p:childTnLst>
                    </p:cTn>
                  </p:par>
                </p:childTnLst>
              </p:cTn>
              <p:nextCondLst>
                <p:cond evt="onClick" delay="0">
                  <p:tgtEl>
                    <p:spTgt spid="18"/>
                  </p:tgtEl>
                </p:cond>
              </p:nextCondLst>
            </p:seq>
            <p:seq concurrent="1" nextAc="seek">
              <p:cTn id="68" restart="whenNotActive" fill="hold" evtFilter="cancelBubble" nodeType="interactiveSeq">
                <p:stCondLst>
                  <p:cond evt="onClick" delay="0">
                    <p:tgtEl>
                      <p:spTgt spid="19"/>
                    </p:tgtEl>
                  </p:cond>
                </p:stCondLst>
                <p:endSync evt="end" delay="0">
                  <p:rtn val="all"/>
                </p:endSync>
                <p:childTnLst>
                  <p:par>
                    <p:cTn id="69" fill="hold">
                      <p:stCondLst>
                        <p:cond delay="0"/>
                      </p:stCondLst>
                      <p:childTnLst>
                        <p:par>
                          <p:cTn id="70" fill="hold">
                            <p:stCondLst>
                              <p:cond delay="0"/>
                            </p:stCondLst>
                            <p:childTnLst>
                              <p:par>
                                <p:cTn id="71" presetID="10" presetClass="exit" presetSubtype="0" fill="hold" grpId="0" nodeType="clickEffect">
                                  <p:stCondLst>
                                    <p:cond delay="0"/>
                                  </p:stCondLst>
                                  <p:childTnLst>
                                    <p:animEffect transition="out" filter="fade">
                                      <p:cBhvr>
                                        <p:cTn id="72" dur="500"/>
                                        <p:tgtEl>
                                          <p:spTgt spid="19"/>
                                        </p:tgtEl>
                                      </p:cBhvr>
                                    </p:animEffect>
                                    <p:set>
                                      <p:cBhvr>
                                        <p:cTn id="73" dur="1" fill="hold">
                                          <p:stCondLst>
                                            <p:cond delay="499"/>
                                          </p:stCondLst>
                                        </p:cTn>
                                        <p:tgtEl>
                                          <p:spTgt spid="19"/>
                                        </p:tgtEl>
                                        <p:attrNameLst>
                                          <p:attrName>style.visibility</p:attrName>
                                        </p:attrNameLst>
                                      </p:cBhvr>
                                      <p:to>
                                        <p:strVal val="hidden"/>
                                      </p:to>
                                    </p:set>
                                  </p:childTnLst>
                                </p:cTn>
                              </p:par>
                            </p:childTnLst>
                          </p:cTn>
                        </p:par>
                      </p:childTnLst>
                    </p:cTn>
                  </p:par>
                </p:childTnLst>
              </p:cTn>
              <p:nextCondLst>
                <p:cond evt="onClick" delay="0">
                  <p:tgtEl>
                    <p:spTgt spid="19"/>
                  </p:tgtEl>
                </p:cond>
              </p:nextCondLst>
            </p:seq>
            <p:seq concurrent="1" nextAc="seek">
              <p:cTn id="74" restart="whenNotActive" fill="hold" evtFilter="cancelBubble" nodeType="interactiveSeq">
                <p:stCondLst>
                  <p:cond evt="onClick" delay="0">
                    <p:tgtEl>
                      <p:spTgt spid="20"/>
                    </p:tgtEl>
                  </p:cond>
                </p:stCondLst>
                <p:endSync evt="end" delay="0">
                  <p:rtn val="all"/>
                </p:endSync>
                <p:childTnLst>
                  <p:par>
                    <p:cTn id="75" fill="hold">
                      <p:stCondLst>
                        <p:cond delay="0"/>
                      </p:stCondLst>
                      <p:childTnLst>
                        <p:par>
                          <p:cTn id="76" fill="hold">
                            <p:stCondLst>
                              <p:cond delay="0"/>
                            </p:stCondLst>
                            <p:childTnLst>
                              <p:par>
                                <p:cTn id="77" presetID="10" presetClass="exit" presetSubtype="0" fill="hold" grpId="0" nodeType="clickEffect">
                                  <p:stCondLst>
                                    <p:cond delay="0"/>
                                  </p:stCondLst>
                                  <p:childTnLst>
                                    <p:animEffect transition="out" filter="fade">
                                      <p:cBhvr>
                                        <p:cTn id="78" dur="500"/>
                                        <p:tgtEl>
                                          <p:spTgt spid="20"/>
                                        </p:tgtEl>
                                      </p:cBhvr>
                                    </p:animEffect>
                                    <p:set>
                                      <p:cBhvr>
                                        <p:cTn id="79" dur="1" fill="hold">
                                          <p:stCondLst>
                                            <p:cond delay="499"/>
                                          </p:stCondLst>
                                        </p:cTn>
                                        <p:tgtEl>
                                          <p:spTgt spid="20"/>
                                        </p:tgtEl>
                                        <p:attrNameLst>
                                          <p:attrName>style.visibility</p:attrName>
                                        </p:attrNameLst>
                                      </p:cBhvr>
                                      <p:to>
                                        <p:strVal val="hidden"/>
                                      </p:to>
                                    </p:set>
                                  </p:childTnLst>
                                </p:cTn>
                              </p:par>
                            </p:childTnLst>
                          </p:cTn>
                        </p:par>
                      </p:childTnLst>
                    </p:cTn>
                  </p:par>
                </p:childTnLst>
              </p:cTn>
              <p:nextCondLst>
                <p:cond evt="onClick" delay="0">
                  <p:tgtEl>
                    <p:spTgt spid="20"/>
                  </p:tgtEl>
                </p:cond>
              </p:nextCondLst>
            </p:seq>
            <p:seq concurrent="1" nextAc="seek">
              <p:cTn id="80" restart="whenNotActive" fill="hold" evtFilter="cancelBubble" nodeType="interactiveSeq">
                <p:stCondLst>
                  <p:cond evt="onClick" delay="0">
                    <p:tgtEl>
                      <p:spTgt spid="21"/>
                    </p:tgtEl>
                  </p:cond>
                </p:stCondLst>
                <p:endSync evt="end" delay="0">
                  <p:rtn val="all"/>
                </p:endSync>
                <p:childTnLst>
                  <p:par>
                    <p:cTn id="81" fill="hold">
                      <p:stCondLst>
                        <p:cond delay="0"/>
                      </p:stCondLst>
                      <p:childTnLst>
                        <p:par>
                          <p:cTn id="82" fill="hold">
                            <p:stCondLst>
                              <p:cond delay="0"/>
                            </p:stCondLst>
                            <p:childTnLst>
                              <p:par>
                                <p:cTn id="83" presetID="10" presetClass="exit" presetSubtype="0" fill="hold" grpId="0" nodeType="clickEffect">
                                  <p:stCondLst>
                                    <p:cond delay="0"/>
                                  </p:stCondLst>
                                  <p:childTnLst>
                                    <p:animEffect transition="out" filter="fade">
                                      <p:cBhvr>
                                        <p:cTn id="84" dur="500"/>
                                        <p:tgtEl>
                                          <p:spTgt spid="21"/>
                                        </p:tgtEl>
                                      </p:cBhvr>
                                    </p:animEffect>
                                    <p:set>
                                      <p:cBhvr>
                                        <p:cTn id="85" dur="1" fill="hold">
                                          <p:stCondLst>
                                            <p:cond delay="499"/>
                                          </p:stCondLst>
                                        </p:cTn>
                                        <p:tgtEl>
                                          <p:spTgt spid="21"/>
                                        </p:tgtEl>
                                        <p:attrNameLst>
                                          <p:attrName>style.visibility</p:attrName>
                                        </p:attrNameLst>
                                      </p:cBhvr>
                                      <p:to>
                                        <p:strVal val="hidden"/>
                                      </p:to>
                                    </p:set>
                                  </p:childTnLst>
                                </p:cTn>
                              </p:par>
                            </p:childTnLst>
                          </p:cTn>
                        </p:par>
                      </p:childTnLst>
                    </p:cTn>
                  </p:par>
                </p:childTnLst>
              </p:cTn>
              <p:nextCondLst>
                <p:cond evt="onClick" delay="0">
                  <p:tgtEl>
                    <p:spTgt spid="21"/>
                  </p:tgtEl>
                </p:cond>
              </p:nextCondLst>
            </p:seq>
            <p:seq concurrent="1" nextAc="seek">
              <p:cTn id="86" restart="whenNotActive" fill="hold" evtFilter="cancelBubble" nodeType="interactiveSeq">
                <p:stCondLst>
                  <p:cond evt="onClick" delay="0">
                    <p:tgtEl>
                      <p:spTgt spid="22"/>
                    </p:tgtEl>
                  </p:cond>
                </p:stCondLst>
                <p:endSync evt="end" delay="0">
                  <p:rtn val="all"/>
                </p:endSync>
                <p:childTnLst>
                  <p:par>
                    <p:cTn id="87" fill="hold">
                      <p:stCondLst>
                        <p:cond delay="0"/>
                      </p:stCondLst>
                      <p:childTnLst>
                        <p:par>
                          <p:cTn id="88" fill="hold">
                            <p:stCondLst>
                              <p:cond delay="0"/>
                            </p:stCondLst>
                            <p:childTnLst>
                              <p:par>
                                <p:cTn id="89" presetID="10" presetClass="exit" presetSubtype="0" fill="hold" grpId="0" nodeType="clickEffect">
                                  <p:stCondLst>
                                    <p:cond delay="0"/>
                                  </p:stCondLst>
                                  <p:childTnLst>
                                    <p:animEffect transition="out" filter="fade">
                                      <p:cBhvr>
                                        <p:cTn id="90" dur="500"/>
                                        <p:tgtEl>
                                          <p:spTgt spid="22"/>
                                        </p:tgtEl>
                                      </p:cBhvr>
                                    </p:animEffect>
                                    <p:set>
                                      <p:cBhvr>
                                        <p:cTn id="91" dur="1" fill="hold">
                                          <p:stCondLst>
                                            <p:cond delay="499"/>
                                          </p:stCondLst>
                                        </p:cTn>
                                        <p:tgtEl>
                                          <p:spTgt spid="22"/>
                                        </p:tgtEl>
                                        <p:attrNameLst>
                                          <p:attrName>style.visibility</p:attrName>
                                        </p:attrNameLst>
                                      </p:cBhvr>
                                      <p:to>
                                        <p:strVal val="hidden"/>
                                      </p:to>
                                    </p:set>
                                  </p:childTnLst>
                                </p:cTn>
                              </p:par>
                            </p:childTnLst>
                          </p:cTn>
                        </p:par>
                        <p:par>
                          <p:cTn id="92" fill="hold">
                            <p:stCondLst>
                              <p:cond delay="500"/>
                            </p:stCondLst>
                            <p:childTnLst>
                              <p:par>
                                <p:cTn id="93" presetID="10" presetClass="entr" presetSubtype="0" fill="hold" grpId="0" nodeType="afterEffect">
                                  <p:stCondLst>
                                    <p:cond delay="0"/>
                                  </p:stCondLst>
                                  <p:childTnLst>
                                    <p:set>
                                      <p:cBhvr>
                                        <p:cTn id="94" dur="1" fill="hold">
                                          <p:stCondLst>
                                            <p:cond delay="0"/>
                                          </p:stCondLst>
                                        </p:cTn>
                                        <p:tgtEl>
                                          <p:spTgt spid="23"/>
                                        </p:tgtEl>
                                        <p:attrNameLst>
                                          <p:attrName>style.visibility</p:attrName>
                                        </p:attrNameLst>
                                      </p:cBhvr>
                                      <p:to>
                                        <p:strVal val="visible"/>
                                      </p:to>
                                    </p:set>
                                    <p:animEffect transition="in" filter="fade">
                                      <p:cBhvr>
                                        <p:cTn id="95" dur="500"/>
                                        <p:tgtEl>
                                          <p:spTgt spid="23"/>
                                        </p:tgtEl>
                                      </p:cBhvr>
                                    </p:animEffect>
                                  </p:childTnLst>
                                </p:cTn>
                              </p:par>
                            </p:childTnLst>
                          </p:cTn>
                        </p:par>
                      </p:childTnLst>
                    </p:cTn>
                  </p:par>
                </p:childTnLst>
              </p:cTn>
              <p:nextCondLst>
                <p:cond evt="onClick" delay="0">
                  <p:tgtEl>
                    <p:spTgt spid="22"/>
                  </p:tgtEl>
                </p:cond>
              </p:nextCondLst>
            </p:seq>
          </p:childTnLst>
        </p:cTn>
      </p:par>
    </p:tnLst>
    <p:bldLst>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04975" y="3561634"/>
            <a:ext cx="8052423" cy="2003625"/>
          </a:xfrm>
          <a:prstGeom prst="rect">
            <a:avLst/>
          </a:prstGeom>
          <a:solidFill>
            <a:schemeClr val="bg1"/>
          </a:solidFill>
          <a:effectLst>
            <a:outerShdw blurRad="63500" sx="102000" sy="102000" algn="ctr" rotWithShape="0">
              <a:prstClr val="black">
                <a:alpha val="40000"/>
              </a:prstClr>
            </a:outerShdw>
          </a:effectLst>
        </p:spPr>
        <p:txBody>
          <a:bodyPr wrap="square">
            <a:spAutoFit/>
          </a:bodyPr>
          <a:lstStyle/>
          <a:p>
            <a:pPr lvl="0">
              <a:lnSpc>
                <a:spcPct val="115000"/>
              </a:lnSpc>
              <a:spcAft>
                <a:spcPts val="1000"/>
              </a:spcAft>
            </a:pPr>
            <a:r>
              <a:rPr lang="en-GB" dirty="0">
                <a:latin typeface="Calibri" panose="020F0502020204030204" pitchFamily="34" charset="0"/>
                <a:ea typeface="Calibri" panose="020F0502020204030204" pitchFamily="34" charset="0"/>
                <a:cs typeface="Times New Roman" panose="02020603050405020304" pitchFamily="18" charset="0"/>
              </a:rPr>
              <a:t>[JMC 2012 Q23] Peter wrote a list of all the numbers that could be produced by changing one digit of the number 200. How many of the numbers on Peter’s list are prime?</a:t>
            </a:r>
            <a:br>
              <a:rPr lang="en-GB" dirty="0">
                <a:latin typeface="Calibri" panose="020F0502020204030204" pitchFamily="34" charset="0"/>
                <a:ea typeface="Calibri" panose="020F0502020204030204" pitchFamily="34" charset="0"/>
                <a:cs typeface="Times New Roman" panose="02020603050405020304" pitchFamily="18" charset="0"/>
              </a:rPr>
            </a:br>
            <a:r>
              <a:rPr lang="en-GB" dirty="0">
                <a:latin typeface="Calibri" panose="020F0502020204030204" pitchFamily="34" charset="0"/>
                <a:ea typeface="Calibri" panose="020F0502020204030204" pitchFamily="34" charset="0"/>
                <a:cs typeface="Times New Roman" panose="02020603050405020304" pitchFamily="18" charset="0"/>
              </a:rPr>
              <a:t>A   0		B   1		C   2		D   3		E   4</a:t>
            </a:r>
            <a:br>
              <a:rPr lang="en-GB" dirty="0">
                <a:latin typeface="Calibri" panose="020F0502020204030204" pitchFamily="34" charset="0"/>
                <a:ea typeface="Calibri" panose="020F0502020204030204" pitchFamily="34" charset="0"/>
                <a:cs typeface="Times New Roman" panose="02020603050405020304" pitchFamily="18" charset="0"/>
              </a:rPr>
            </a:br>
            <a:br>
              <a:rPr lang="en-GB" dirty="0">
                <a:latin typeface="Calibri" panose="020F0502020204030204" pitchFamily="34" charset="0"/>
                <a:ea typeface="Calibri" panose="020F0502020204030204" pitchFamily="34" charset="0"/>
                <a:cs typeface="Times New Roman" panose="02020603050405020304" pitchFamily="18" charset="0"/>
              </a:rPr>
            </a:br>
            <a:r>
              <a:rPr lang="en-GB" b="1" dirty="0">
                <a:latin typeface="Calibri" panose="020F0502020204030204" pitchFamily="34" charset="0"/>
                <a:ea typeface="Calibri" panose="020F0502020204030204" pitchFamily="34" charset="0"/>
                <a:cs typeface="Times New Roman" panose="02020603050405020304" pitchFamily="18" charset="0"/>
              </a:rPr>
              <a:t>Solution: A</a:t>
            </a:r>
            <a:endParaRPr lang="en-GB" b="1" dirty="0">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3" name="Group 2"/>
          <p:cNvGrpSpPr/>
          <p:nvPr/>
        </p:nvGrpSpPr>
        <p:grpSpPr>
          <a:xfrm>
            <a:off x="0" y="0"/>
            <a:ext cx="9143074" cy="599127"/>
            <a:chOff x="0" y="13335"/>
            <a:chExt cx="9144218" cy="599127"/>
          </a:xfrm>
        </p:grpSpPr>
        <p:sp>
          <p:nvSpPr>
            <p:cNvPr id="4" name="TextBox 32"/>
            <p:cNvSpPr txBox="1"/>
            <p:nvPr/>
          </p:nvSpPr>
          <p:spPr>
            <a:xfrm>
              <a:off x="0" y="13335"/>
              <a:ext cx="9144000" cy="599127"/>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wrap="square" lIns="324000" rtlCol="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3200" dirty="0"/>
                <a:t>Test Your Understanding</a:t>
              </a:r>
            </a:p>
          </p:txBody>
        </p:sp>
        <p:cxnSp>
          <p:nvCxnSpPr>
            <p:cNvPr id="5" name="Straight Connector 4"/>
            <p:cNvCxnSpPr/>
            <p:nvPr/>
          </p:nvCxnSpPr>
          <p:spPr>
            <a:xfrm>
              <a:off x="218" y="601079"/>
              <a:ext cx="9144000" cy="0"/>
            </a:xfrm>
            <a:prstGeom prst="line">
              <a:avLst/>
            </a:prstGeom>
            <a:effectLst/>
          </p:spPr>
          <p:style>
            <a:lnRef idx="3">
              <a:schemeClr val="accent3"/>
            </a:lnRef>
            <a:fillRef idx="0">
              <a:schemeClr val="accent3"/>
            </a:fillRef>
            <a:effectRef idx="2">
              <a:schemeClr val="accent3"/>
            </a:effectRef>
            <a:fontRef idx="minor">
              <a:schemeClr val="tx1"/>
            </a:fontRef>
          </p:style>
        </p:cxnSp>
      </p:grpSp>
      <p:sp>
        <p:nvSpPr>
          <p:cNvPr id="6" name="Rectangle 5"/>
          <p:cNvSpPr/>
          <p:nvPr/>
        </p:nvSpPr>
        <p:spPr>
          <a:xfrm>
            <a:off x="392502" y="1204346"/>
            <a:ext cx="8064896" cy="1277786"/>
          </a:xfrm>
          <a:prstGeom prst="rect">
            <a:avLst/>
          </a:prstGeom>
          <a:solidFill>
            <a:schemeClr val="bg1"/>
          </a:solidFill>
          <a:effectLst>
            <a:outerShdw blurRad="63500" sx="102000" sy="102000" algn="ctr" rotWithShape="0">
              <a:prstClr val="black">
                <a:alpha val="40000"/>
              </a:prstClr>
            </a:outerShdw>
          </a:effectLst>
        </p:spPr>
        <p:txBody>
          <a:bodyPr wrap="square">
            <a:spAutoFit/>
          </a:bodyPr>
          <a:lstStyle/>
          <a:p>
            <a:pPr lvl="0">
              <a:lnSpc>
                <a:spcPct val="107000"/>
              </a:lnSpc>
              <a:spcAft>
                <a:spcPts val="800"/>
              </a:spcAft>
            </a:pPr>
            <a:r>
              <a:rPr lang="en-GB" dirty="0">
                <a:latin typeface="Calibri" panose="020F0502020204030204" pitchFamily="34" charset="0"/>
                <a:ea typeface="Calibri" panose="020F0502020204030204" pitchFamily="34" charset="0"/>
                <a:cs typeface="Times New Roman" panose="02020603050405020304" pitchFamily="18" charset="0"/>
              </a:rPr>
              <a:t>[JMO 1997 A5] Precisely, one of the numbers 234, 2345, 23456, 234567, 2345678, 23456789 is a prime number. Which one must it be?</a:t>
            </a:r>
            <a:br>
              <a:rPr lang="en-GB" dirty="0">
                <a:latin typeface="Calibri" panose="020F0502020204030204" pitchFamily="34" charset="0"/>
                <a:ea typeface="Calibri" panose="020F0502020204030204" pitchFamily="34" charset="0"/>
                <a:cs typeface="Times New Roman" panose="02020603050405020304" pitchFamily="18" charset="0"/>
              </a:rPr>
            </a:br>
            <a:br>
              <a:rPr lang="en-GB" dirty="0">
                <a:latin typeface="Calibri" panose="020F0502020204030204" pitchFamily="34" charset="0"/>
                <a:ea typeface="Calibri" panose="020F0502020204030204" pitchFamily="34" charset="0"/>
                <a:cs typeface="Times New Roman" panose="02020603050405020304" pitchFamily="18" charset="0"/>
              </a:rPr>
            </a:br>
            <a:r>
              <a:rPr lang="en-GB" b="1" dirty="0">
                <a:latin typeface="Calibri" panose="020F0502020204030204" pitchFamily="34" charset="0"/>
                <a:ea typeface="Calibri" panose="020F0502020204030204" pitchFamily="34" charset="0"/>
                <a:cs typeface="Times New Roman" panose="02020603050405020304" pitchFamily="18" charset="0"/>
              </a:rPr>
              <a:t>Solution: 23456789</a:t>
            </a:r>
            <a:endParaRPr lang="en-GB" b="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TextBox 6"/>
          <p:cNvSpPr txBox="1"/>
          <p:nvPr/>
        </p:nvSpPr>
        <p:spPr>
          <a:xfrm>
            <a:off x="395536" y="836712"/>
            <a:ext cx="1440160" cy="369332"/>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r>
              <a:rPr lang="en-GB" b="1" dirty="0"/>
              <a:t>Easier One:</a:t>
            </a:r>
          </a:p>
        </p:txBody>
      </p:sp>
      <p:sp>
        <p:nvSpPr>
          <p:cNvPr id="8" name="TextBox 7"/>
          <p:cNvSpPr txBox="1"/>
          <p:nvPr/>
        </p:nvSpPr>
        <p:spPr>
          <a:xfrm>
            <a:off x="392502" y="3192302"/>
            <a:ext cx="1440160" cy="369332"/>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r>
              <a:rPr lang="en-GB" b="1" dirty="0"/>
              <a:t>Harder One:</a:t>
            </a:r>
          </a:p>
        </p:txBody>
      </p:sp>
      <p:sp>
        <p:nvSpPr>
          <p:cNvPr id="9" name="Rectangle 8"/>
          <p:cNvSpPr/>
          <p:nvPr/>
        </p:nvSpPr>
        <p:spPr>
          <a:xfrm>
            <a:off x="1403648" y="1916215"/>
            <a:ext cx="1944216" cy="510128"/>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0" name="Rectangle 9"/>
          <p:cNvSpPr/>
          <p:nvPr/>
        </p:nvSpPr>
        <p:spPr>
          <a:xfrm>
            <a:off x="1425682" y="5007269"/>
            <a:ext cx="1944216" cy="510128"/>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Tree>
    <p:extLst>
      <p:ext uri="{BB962C8B-B14F-4D97-AF65-F5344CB8AC3E}">
        <p14:creationId xmlns:p14="http://schemas.microsoft.com/office/powerpoint/2010/main" val="71932823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9"/>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8" restart="whenNotActive" fill="hold" evtFilter="cancelBubble" nodeType="interactiveSeq">
                <p:stCondLst>
                  <p:cond evt="onClick" delay="0">
                    <p:tgtEl>
                      <p:spTgt spid="10"/>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grpId="0" nodeType="clickEffect">
                                  <p:stCondLst>
                                    <p:cond delay="0"/>
                                  </p:stCondLst>
                                  <p:childTnLst>
                                    <p:animEffect transition="out" filter="fade">
                                      <p:cBhvr>
                                        <p:cTn id="12" dur="500"/>
                                        <p:tgtEl>
                                          <p:spTgt spid="10"/>
                                        </p:tgtEl>
                                      </p:cBhvr>
                                    </p:animEffect>
                                    <p:set>
                                      <p:cBhvr>
                                        <p:cTn id="13" dur="1" fill="hold">
                                          <p:stCondLst>
                                            <p:cond delay="499"/>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childTnLst>
        </p:cTn>
      </p:par>
    </p:tnLst>
    <p:bldLst>
      <p:bldP spid="9" grpId="0" animBg="1"/>
      <p:bldP spid="1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0"/>
            <a:ext cx="9143074" cy="599127"/>
            <a:chOff x="0" y="13335"/>
            <a:chExt cx="9144218" cy="599127"/>
          </a:xfrm>
        </p:grpSpPr>
        <p:sp>
          <p:nvSpPr>
            <p:cNvPr id="3" name="TextBox 32"/>
            <p:cNvSpPr txBox="1"/>
            <p:nvPr/>
          </p:nvSpPr>
          <p:spPr>
            <a:xfrm>
              <a:off x="0" y="13335"/>
              <a:ext cx="9144000" cy="599127"/>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wrap="square" lIns="324000" rtlCol="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3200" dirty="0"/>
                <a:t>Starter</a:t>
              </a:r>
            </a:p>
          </p:txBody>
        </p:sp>
        <p:cxnSp>
          <p:nvCxnSpPr>
            <p:cNvPr id="4" name="Straight Connector 3"/>
            <p:cNvCxnSpPr/>
            <p:nvPr/>
          </p:nvCxnSpPr>
          <p:spPr>
            <a:xfrm>
              <a:off x="218" y="601079"/>
              <a:ext cx="9144000" cy="0"/>
            </a:xfrm>
            <a:prstGeom prst="line">
              <a:avLst/>
            </a:prstGeom>
            <a:effectLst/>
          </p:spPr>
          <p:style>
            <a:lnRef idx="3">
              <a:schemeClr val="accent3"/>
            </a:lnRef>
            <a:fillRef idx="0">
              <a:schemeClr val="accent3"/>
            </a:fillRef>
            <a:effectRef idx="2">
              <a:schemeClr val="accent3"/>
            </a:effectRef>
            <a:fontRef idx="minor">
              <a:schemeClr val="tx1"/>
            </a:fontRef>
          </p:style>
        </p:cxnSp>
      </p:grpSp>
      <p:sp>
        <p:nvSpPr>
          <p:cNvPr id="5" name="TextBox 4"/>
          <p:cNvSpPr txBox="1"/>
          <p:nvPr/>
        </p:nvSpPr>
        <p:spPr>
          <a:xfrm>
            <a:off x="323528" y="836712"/>
            <a:ext cx="8424936" cy="369332"/>
          </a:xfrm>
          <a:prstGeom prst="rect">
            <a:avLst/>
          </a:prstGeom>
          <a:noFill/>
        </p:spPr>
        <p:txBody>
          <a:bodyPr wrap="square" rtlCol="0">
            <a:spAutoFit/>
          </a:bodyPr>
          <a:lstStyle/>
          <a:p>
            <a:r>
              <a:rPr lang="en-GB" dirty="0"/>
              <a:t>List the following numbers in your books.</a:t>
            </a:r>
          </a:p>
        </p:txBody>
      </p:sp>
      <p:sp>
        <p:nvSpPr>
          <p:cNvPr id="6" name="TextBox 5"/>
          <p:cNvSpPr txBox="1"/>
          <p:nvPr/>
        </p:nvSpPr>
        <p:spPr>
          <a:xfrm>
            <a:off x="532791" y="4280687"/>
            <a:ext cx="7416824" cy="400110"/>
          </a:xfrm>
          <a:prstGeom prst="rect">
            <a:avLst/>
          </a:prstGeom>
          <a:noFill/>
        </p:spPr>
        <p:txBody>
          <a:bodyPr wrap="square" rtlCol="0">
            <a:spAutoFit/>
          </a:bodyPr>
          <a:lstStyle/>
          <a:p>
            <a:endParaRPr lang="en-GB" sz="2000" b="1" dirty="0"/>
          </a:p>
        </p:txBody>
      </p:sp>
      <p:sp>
        <p:nvSpPr>
          <p:cNvPr id="7" name="TextBox 6"/>
          <p:cNvSpPr txBox="1"/>
          <p:nvPr/>
        </p:nvSpPr>
        <p:spPr>
          <a:xfrm>
            <a:off x="6444208" y="771091"/>
            <a:ext cx="2520280" cy="646331"/>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r>
              <a:rPr lang="en-GB" b="1" dirty="0"/>
              <a:t>Key Skill</a:t>
            </a:r>
            <a:r>
              <a:rPr lang="en-GB" dirty="0"/>
              <a:t>: You should try to memorise these.</a:t>
            </a:r>
          </a:p>
        </p:txBody>
      </p:sp>
      <p:graphicFrame>
        <p:nvGraphicFramePr>
          <p:cNvPr id="8" name="Table 7"/>
          <p:cNvGraphicFramePr>
            <a:graphicFrameLocks noGrp="1"/>
          </p:cNvGraphicFramePr>
          <p:nvPr>
            <p:extLst>
              <p:ext uri="{D42A27DB-BD31-4B8C-83A1-F6EECF244321}">
                <p14:modId xmlns:p14="http://schemas.microsoft.com/office/powerpoint/2010/main" val="448862682"/>
              </p:ext>
            </p:extLst>
          </p:nvPr>
        </p:nvGraphicFramePr>
        <p:xfrm>
          <a:off x="981770" y="1618314"/>
          <a:ext cx="7108452" cy="2651760"/>
        </p:xfrm>
        <a:graphic>
          <a:graphicData uri="http://schemas.openxmlformats.org/drawingml/2006/table">
            <a:tbl>
              <a:tblPr bandRow="1">
                <a:tableStyleId>{073A0DAA-6AF3-43AB-8588-CEC1D06C72B9}</a:tableStyleId>
              </a:tblPr>
              <a:tblGrid>
                <a:gridCol w="3580060">
                  <a:extLst>
                    <a:ext uri="{9D8B030D-6E8A-4147-A177-3AD203B41FA5}">
                      <a16:colId xmlns:a16="http://schemas.microsoft.com/office/drawing/2014/main" val="20000"/>
                    </a:ext>
                  </a:extLst>
                </a:gridCol>
                <a:gridCol w="3528392">
                  <a:extLst>
                    <a:ext uri="{9D8B030D-6E8A-4147-A177-3AD203B41FA5}">
                      <a16:colId xmlns:a16="http://schemas.microsoft.com/office/drawing/2014/main" val="20001"/>
                    </a:ext>
                  </a:extLst>
                </a:gridCol>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dirty="0"/>
                        <a:t>The first 16 </a:t>
                      </a:r>
                      <a:r>
                        <a:rPr lang="en-GB" sz="1800" b="1" u="sng" dirty="0"/>
                        <a:t>square numbers</a:t>
                      </a:r>
                      <a:r>
                        <a:rPr lang="en-GB" sz="1800" dirty="0"/>
                        <a: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dirty="0"/>
                        <a:t>1, 4, 9, 16, 25, 36, 49, 64, 81, 100, 121, 144, 169, 196, 225, 256</a:t>
                      </a:r>
                      <a:endParaRPr lang="en-GB" sz="1800" b="1" dirty="0"/>
                    </a:p>
                  </a:txBody>
                  <a:tcPr/>
                </a:tc>
                <a:extLst>
                  <a:ext uri="{0D108BD9-81ED-4DB2-BD59-A6C34878D82A}">
                    <a16:rowId xmlns:a16="http://schemas.microsoft.com/office/drawing/2014/main" val="1000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dirty="0"/>
                        <a:t>The first 8 </a:t>
                      </a:r>
                      <a:r>
                        <a:rPr lang="en-GB" sz="1800" b="1" u="sng" dirty="0"/>
                        <a:t>cube numbers</a:t>
                      </a:r>
                      <a:r>
                        <a:rPr lang="en-GB" sz="1800" dirty="0"/>
                        <a:t>:</a:t>
                      </a:r>
                    </a:p>
                    <a:p>
                      <a:endParaRPr lang="en-GB"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dirty="0"/>
                        <a:t>1, 8, 27, 64, 125, 216, 343, 512</a:t>
                      </a:r>
                    </a:p>
                    <a:p>
                      <a:endParaRPr lang="en-GB" dirty="0"/>
                    </a:p>
                  </a:txBody>
                  <a:tcPr/>
                </a:tc>
                <a:extLst>
                  <a:ext uri="{0D108BD9-81ED-4DB2-BD59-A6C34878D82A}">
                    <a16:rowId xmlns:a16="http://schemas.microsoft.com/office/drawing/2014/main" val="10001"/>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dirty="0"/>
                        <a:t>The </a:t>
                      </a:r>
                      <a:r>
                        <a:rPr lang="en-GB" sz="1800" b="1" u="sng" dirty="0"/>
                        <a:t>prime numbers</a:t>
                      </a:r>
                      <a:r>
                        <a:rPr lang="en-GB" sz="1800" b="1" u="none" dirty="0"/>
                        <a:t> </a:t>
                      </a:r>
                      <a:r>
                        <a:rPr lang="en-GB" sz="1800" dirty="0"/>
                        <a:t>up to 40:</a:t>
                      </a:r>
                    </a:p>
                    <a:p>
                      <a:endParaRPr lang="en-GB"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dirty="0"/>
                        <a:t>2, 3, 5, 7, 11, 13, 17, 19, 23, 29, 31, 37</a:t>
                      </a:r>
                      <a:endParaRPr lang="en-GB" sz="1800" b="1" dirty="0"/>
                    </a:p>
                  </a:txBody>
                  <a:tcPr/>
                </a:tc>
                <a:extLst>
                  <a:ext uri="{0D108BD9-81ED-4DB2-BD59-A6C34878D82A}">
                    <a16:rowId xmlns:a16="http://schemas.microsoft.com/office/drawing/2014/main" val="10002"/>
                  </a:ext>
                </a:extLst>
              </a:tr>
              <a:tr h="370840">
                <a:tc>
                  <a:txBody>
                    <a:bodyPr/>
                    <a:lstStyle/>
                    <a:p>
                      <a:r>
                        <a:rPr lang="en-GB" dirty="0"/>
                        <a:t>The first 10</a:t>
                      </a:r>
                      <a:r>
                        <a:rPr lang="en-GB" baseline="0" dirty="0"/>
                        <a:t> </a:t>
                      </a:r>
                      <a:r>
                        <a:rPr lang="en-GB" b="1" u="sng" baseline="0" dirty="0"/>
                        <a:t>triangular numbers</a:t>
                      </a:r>
                      <a:r>
                        <a:rPr lang="en-GB" baseline="0" dirty="0"/>
                        <a:t>:</a:t>
                      </a:r>
                    </a:p>
                    <a:p>
                      <a:r>
                        <a:rPr lang="en-GB" sz="1200" baseline="0" dirty="0"/>
                        <a:t>(e.g. 3 is a triangular number as you can form a triangle using 1 dot on the first row and 2 on the next)</a:t>
                      </a:r>
                      <a:endParaRPr lang="en-GB" sz="1200" dirty="0"/>
                    </a:p>
                  </a:txBody>
                  <a:tcPr/>
                </a:tc>
                <a:tc>
                  <a:txBody>
                    <a:bodyPr/>
                    <a:lstStyle/>
                    <a:p>
                      <a:r>
                        <a:rPr lang="en-GB" dirty="0"/>
                        <a:t>1, 3, 6, 10, 15, 21, 28, 36, 45, 55, 66</a:t>
                      </a:r>
                      <a:endParaRPr lang="en-GB" b="1" dirty="0"/>
                    </a:p>
                  </a:txBody>
                  <a:tcPr/>
                </a:tc>
                <a:extLst>
                  <a:ext uri="{0D108BD9-81ED-4DB2-BD59-A6C34878D82A}">
                    <a16:rowId xmlns:a16="http://schemas.microsoft.com/office/drawing/2014/main" val="10003"/>
                  </a:ext>
                </a:extLst>
              </a:tr>
            </a:tbl>
          </a:graphicData>
        </a:graphic>
      </p:graphicFrame>
      <p:sp>
        <p:nvSpPr>
          <p:cNvPr id="9" name="TextBox 8"/>
          <p:cNvSpPr txBox="1"/>
          <p:nvPr/>
        </p:nvSpPr>
        <p:spPr>
          <a:xfrm>
            <a:off x="688548" y="4261619"/>
            <a:ext cx="6336704" cy="400110"/>
          </a:xfrm>
          <a:prstGeom prst="rect">
            <a:avLst/>
          </a:prstGeom>
          <a:noFill/>
        </p:spPr>
        <p:txBody>
          <a:bodyPr wrap="square" rtlCol="0">
            <a:spAutoFit/>
          </a:bodyPr>
          <a:lstStyle/>
          <a:p>
            <a:r>
              <a:rPr lang="en-GB" sz="2000" dirty="0"/>
              <a:t>If you finish:</a:t>
            </a:r>
          </a:p>
        </p:txBody>
      </p:sp>
      <mc:AlternateContent xmlns:mc="http://schemas.openxmlformats.org/markup-compatibility/2006" xmlns:a14="http://schemas.microsoft.com/office/drawing/2010/main">
        <mc:Choice Requires="a14">
          <p:sp>
            <p:nvSpPr>
              <p:cNvPr id="10" name="TextBox 9"/>
              <p:cNvSpPr txBox="1"/>
              <p:nvPr/>
            </p:nvSpPr>
            <p:spPr>
              <a:xfrm>
                <a:off x="604799" y="4722027"/>
                <a:ext cx="7920880" cy="923330"/>
              </a:xfrm>
              <a:prstGeom prst="rect">
                <a:avLst/>
              </a:prstGeom>
              <a:solidFill>
                <a:schemeClr val="bg1"/>
              </a:solidFill>
              <a:effectLst>
                <a:outerShdw blurRad="63500" sx="102000" sy="102000" algn="ctr" rotWithShape="0">
                  <a:prstClr val="black">
                    <a:alpha val="40000"/>
                  </a:prstClr>
                </a:outerShdw>
              </a:effectLst>
            </p:spPr>
            <p:txBody>
              <a:bodyPr wrap="square" rtlCol="0">
                <a:spAutoFit/>
              </a:bodyPr>
              <a:lstStyle/>
              <a:p>
                <a:r>
                  <a:rPr lang="en-GB" dirty="0"/>
                  <a:t>A ‘</a:t>
                </a:r>
                <a:r>
                  <a:rPr lang="en-GB" i="1" dirty="0"/>
                  <a:t>perfect’ number </a:t>
                </a:r>
                <a:r>
                  <a:rPr lang="en-GB" dirty="0"/>
                  <a:t>is a number who factors (excluding itself) add up to itself.</a:t>
                </a:r>
              </a:p>
              <a:p>
                <a:r>
                  <a:rPr lang="en-GB" dirty="0"/>
                  <a:t>For example. The factors of 6 (excluding 6) are 1, 2, 3, and </a:t>
                </a:r>
                <a14:m>
                  <m:oMath xmlns:m="http://schemas.openxmlformats.org/officeDocument/2006/math">
                    <m:r>
                      <a:rPr lang="en-GB" b="0" i="1" smtClean="0">
                        <a:latin typeface="Cambria Math"/>
                      </a:rPr>
                      <m:t>1+2+3=6</m:t>
                    </m:r>
                  </m:oMath>
                </a14:m>
                <a:r>
                  <a:rPr lang="en-GB" dirty="0"/>
                  <a:t>.</a:t>
                </a:r>
              </a:p>
              <a:p>
                <a:r>
                  <a:rPr lang="en-GB" dirty="0"/>
                  <a:t>Find the first perfect number after 6.</a:t>
                </a:r>
              </a:p>
            </p:txBody>
          </p:sp>
        </mc:Choice>
        <mc:Fallback xmlns="">
          <p:sp>
            <p:nvSpPr>
              <p:cNvPr id="10" name="TextBox 9"/>
              <p:cNvSpPr txBox="1">
                <a:spLocks noRot="1" noChangeAspect="1" noMove="1" noResize="1" noEditPoints="1" noAdjustHandles="1" noChangeArrowheads="1" noChangeShapeType="1" noTextEdit="1"/>
              </p:cNvSpPr>
              <p:nvPr/>
            </p:nvSpPr>
            <p:spPr>
              <a:xfrm>
                <a:off x="604799" y="4722027"/>
                <a:ext cx="7920880" cy="923330"/>
              </a:xfrm>
              <a:prstGeom prst="rect">
                <a:avLst/>
              </a:prstGeom>
              <a:blipFill rotWithShape="0">
                <a:blip r:embed="rId2"/>
                <a:stretch>
                  <a:fillRect b="-1714"/>
                </a:stretch>
              </a:blipFill>
              <a:effectLst>
                <a:outerShdw blurRad="63500" sx="102000" sy="102000" algn="ctr" rotWithShape="0">
                  <a:prstClr val="black">
                    <a:alpha val="40000"/>
                  </a:prstClr>
                </a:outerShdw>
              </a:effectLst>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 name="TextBox 10"/>
              <p:cNvSpPr txBox="1"/>
              <p:nvPr/>
            </p:nvSpPr>
            <p:spPr>
              <a:xfrm>
                <a:off x="4461301" y="5792855"/>
                <a:ext cx="4104456" cy="369332"/>
              </a:xfrm>
              <a:prstGeom prst="rect">
                <a:avLst/>
              </a:prstGeom>
              <a:noFill/>
            </p:spPr>
            <p:txBody>
              <a:bodyPr wrap="square" rtlCol="0">
                <a:spAutoFit/>
              </a:bodyPr>
              <a:lstStyle/>
              <a:p>
                <a:r>
                  <a:rPr lang="en-GB" b="1" dirty="0"/>
                  <a:t>Solution: </a:t>
                </a:r>
                <a14:m>
                  <m:oMath xmlns:m="http://schemas.openxmlformats.org/officeDocument/2006/math">
                    <m:r>
                      <a:rPr lang="en-GB" b="1" i="1" smtClean="0">
                        <a:latin typeface="Cambria Math"/>
                      </a:rPr>
                      <m:t>𝟐𝟖</m:t>
                    </m:r>
                    <m:r>
                      <a:rPr lang="en-GB" b="1" i="1" smtClean="0">
                        <a:latin typeface="Cambria Math"/>
                      </a:rPr>
                      <m:t>=</m:t>
                    </m:r>
                    <m:r>
                      <a:rPr lang="en-GB" b="1" i="1" smtClean="0">
                        <a:latin typeface="Cambria Math"/>
                      </a:rPr>
                      <m:t>𝟏</m:t>
                    </m:r>
                    <m:r>
                      <a:rPr lang="en-GB" b="1" i="1" smtClean="0">
                        <a:latin typeface="Cambria Math"/>
                      </a:rPr>
                      <m:t>+</m:t>
                    </m:r>
                    <m:r>
                      <a:rPr lang="en-GB" b="1" i="1" smtClean="0">
                        <a:latin typeface="Cambria Math"/>
                      </a:rPr>
                      <m:t>𝟐</m:t>
                    </m:r>
                    <m:r>
                      <a:rPr lang="en-GB" b="1" i="1" smtClean="0">
                        <a:latin typeface="Cambria Math"/>
                      </a:rPr>
                      <m:t>+</m:t>
                    </m:r>
                    <m:r>
                      <a:rPr lang="en-GB" b="1" i="1" smtClean="0">
                        <a:latin typeface="Cambria Math"/>
                      </a:rPr>
                      <m:t>𝟒</m:t>
                    </m:r>
                    <m:r>
                      <a:rPr lang="en-GB" b="1" i="1" smtClean="0">
                        <a:latin typeface="Cambria Math"/>
                      </a:rPr>
                      <m:t>+</m:t>
                    </m:r>
                    <m:r>
                      <a:rPr lang="en-GB" b="1" i="1" smtClean="0">
                        <a:latin typeface="Cambria Math"/>
                      </a:rPr>
                      <m:t>𝟕</m:t>
                    </m:r>
                    <m:r>
                      <a:rPr lang="en-GB" b="1" i="1" smtClean="0">
                        <a:latin typeface="Cambria Math"/>
                      </a:rPr>
                      <m:t>+</m:t>
                    </m:r>
                    <m:r>
                      <a:rPr lang="en-GB" b="1" i="1" smtClean="0">
                        <a:latin typeface="Cambria Math"/>
                      </a:rPr>
                      <m:t>𝟏𝟒</m:t>
                    </m:r>
                  </m:oMath>
                </a14:m>
                <a:endParaRPr lang="en-GB" b="1" dirty="0"/>
              </a:p>
            </p:txBody>
          </p:sp>
        </mc:Choice>
        <mc:Fallback xmlns="">
          <p:sp>
            <p:nvSpPr>
              <p:cNvPr id="11" name="TextBox 10"/>
              <p:cNvSpPr txBox="1">
                <a:spLocks noRot="1" noChangeAspect="1" noMove="1" noResize="1" noEditPoints="1" noAdjustHandles="1" noChangeArrowheads="1" noChangeShapeType="1" noTextEdit="1"/>
              </p:cNvSpPr>
              <p:nvPr/>
            </p:nvSpPr>
            <p:spPr>
              <a:xfrm>
                <a:off x="4461301" y="5792855"/>
                <a:ext cx="4104456" cy="369332"/>
              </a:xfrm>
              <a:prstGeom prst="rect">
                <a:avLst/>
              </a:prstGeom>
              <a:blipFill rotWithShape="0">
                <a:blip r:embed="rId3"/>
                <a:stretch>
                  <a:fillRect l="-1337" t="-8197" b="-24590"/>
                </a:stretch>
              </a:blipFill>
            </p:spPr>
            <p:txBody>
              <a:bodyPr/>
              <a:lstStyle/>
              <a:p>
                <a:r>
                  <a:rPr lang="en-GB">
                    <a:noFill/>
                  </a:rPr>
                  <a:t> </a:t>
                </a:r>
              </a:p>
            </p:txBody>
          </p:sp>
        </mc:Fallback>
      </mc:AlternateContent>
      <p:sp>
        <p:nvSpPr>
          <p:cNvPr id="12" name="Rectangle 11"/>
          <p:cNvSpPr/>
          <p:nvPr/>
        </p:nvSpPr>
        <p:spPr>
          <a:xfrm>
            <a:off x="5436096" y="5737644"/>
            <a:ext cx="2801257" cy="536323"/>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3" name="TextBox 12"/>
          <p:cNvSpPr txBox="1"/>
          <p:nvPr/>
        </p:nvSpPr>
        <p:spPr>
          <a:xfrm>
            <a:off x="670225" y="5839021"/>
            <a:ext cx="2903061" cy="923330"/>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r>
              <a:rPr lang="en-GB" b="1" dirty="0"/>
              <a:t>Key Fact</a:t>
            </a:r>
            <a:r>
              <a:rPr lang="en-GB" dirty="0"/>
              <a:t>: All perfect numbers are triangular numbers.</a:t>
            </a:r>
          </a:p>
        </p:txBody>
      </p:sp>
      <p:sp>
        <p:nvSpPr>
          <p:cNvPr id="14" name="Rectangle 13"/>
          <p:cNvSpPr/>
          <p:nvPr/>
        </p:nvSpPr>
        <p:spPr>
          <a:xfrm>
            <a:off x="4597557" y="1621480"/>
            <a:ext cx="3499810" cy="658558"/>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5" name="Rectangle 14"/>
          <p:cNvSpPr/>
          <p:nvPr/>
        </p:nvSpPr>
        <p:spPr>
          <a:xfrm>
            <a:off x="4590412" y="2276872"/>
            <a:ext cx="3499810" cy="609547"/>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6" name="Rectangle 15"/>
          <p:cNvSpPr/>
          <p:nvPr/>
        </p:nvSpPr>
        <p:spPr>
          <a:xfrm>
            <a:off x="4590412" y="2890491"/>
            <a:ext cx="3499810" cy="609547"/>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7" name="Rectangle 16"/>
          <p:cNvSpPr/>
          <p:nvPr/>
        </p:nvSpPr>
        <p:spPr>
          <a:xfrm>
            <a:off x="4590412" y="3500038"/>
            <a:ext cx="3499810" cy="77003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8" name="Rectangle 17"/>
          <p:cNvSpPr/>
          <p:nvPr/>
        </p:nvSpPr>
        <p:spPr>
          <a:xfrm>
            <a:off x="3653188" y="6289807"/>
            <a:ext cx="5374258" cy="584775"/>
          </a:xfrm>
          <a:prstGeom prst="rect">
            <a:avLst/>
          </a:prstGeom>
        </p:spPr>
        <p:txBody>
          <a:bodyPr wrap="square">
            <a:spAutoFit/>
          </a:bodyPr>
          <a:lstStyle/>
          <a:p>
            <a:r>
              <a:rPr lang="en-GB" sz="1600" dirty="0"/>
              <a:t>Other numbers you might want to investigate yourself: </a:t>
            </a:r>
            <a:r>
              <a:rPr lang="en-GB" sz="1600" dirty="0" err="1"/>
              <a:t>Tetrahedric</a:t>
            </a:r>
            <a:r>
              <a:rPr lang="en-GB" sz="1600" dirty="0"/>
              <a:t> numbers, Fibonacci numbers.</a:t>
            </a:r>
          </a:p>
        </p:txBody>
      </p:sp>
    </p:spTree>
    <p:extLst>
      <p:ext uri="{BB962C8B-B14F-4D97-AF65-F5344CB8AC3E}">
        <p14:creationId xmlns:p14="http://schemas.microsoft.com/office/powerpoint/2010/main" val="3280267876"/>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2"/>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12"/>
                                        </p:tgtEl>
                                      </p:cBhvr>
                                    </p:animEffect>
                                    <p:set>
                                      <p:cBhvr>
                                        <p:cTn id="7" dur="1" fill="hold">
                                          <p:stCondLst>
                                            <p:cond delay="499"/>
                                          </p:stCondLst>
                                        </p:cTn>
                                        <p:tgtEl>
                                          <p:spTgt spid="12"/>
                                        </p:tgtEl>
                                        <p:attrNameLst>
                                          <p:attrName>style.visibility</p:attrName>
                                        </p:attrNameLst>
                                      </p:cBhvr>
                                      <p:to>
                                        <p:strVal val="hidden"/>
                                      </p:to>
                                    </p:se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500"/>
                                        <p:tgtEl>
                                          <p:spTgt spid="13"/>
                                        </p:tgtEl>
                                      </p:cBhvr>
                                    </p:animEffect>
                                  </p:childTnLst>
                                </p:cTn>
                              </p:par>
                            </p:childTnLst>
                          </p:cTn>
                        </p:par>
                      </p:childTnLst>
                    </p:cTn>
                  </p:par>
                </p:childTnLst>
              </p:cTn>
              <p:nextCondLst>
                <p:cond evt="onClick" delay="0">
                  <p:tgtEl>
                    <p:spTgt spid="12"/>
                  </p:tgtEl>
                </p:cond>
              </p:nextCondLst>
            </p:seq>
            <p:seq concurrent="1" nextAc="seek">
              <p:cTn id="12" restart="whenNotActive" fill="hold" evtFilter="cancelBubble" nodeType="interactiveSeq">
                <p:stCondLst>
                  <p:cond evt="onClick" delay="0">
                    <p:tgtEl>
                      <p:spTgt spid="14"/>
                    </p:tgtEl>
                  </p:cond>
                </p:stCondLst>
                <p:endSync evt="end" delay="0">
                  <p:rtn val="all"/>
                </p:endSync>
                <p:childTnLst>
                  <p:par>
                    <p:cTn id="13" fill="hold">
                      <p:stCondLst>
                        <p:cond delay="0"/>
                      </p:stCondLst>
                      <p:childTnLst>
                        <p:par>
                          <p:cTn id="14" fill="hold">
                            <p:stCondLst>
                              <p:cond delay="0"/>
                            </p:stCondLst>
                            <p:childTnLst>
                              <p:par>
                                <p:cTn id="15" presetID="10" presetClass="exit" presetSubtype="0" fill="hold" grpId="0" nodeType="clickEffect">
                                  <p:stCondLst>
                                    <p:cond delay="0"/>
                                  </p:stCondLst>
                                  <p:childTnLst>
                                    <p:animEffect transition="out" filter="fade">
                                      <p:cBhvr>
                                        <p:cTn id="16" dur="500"/>
                                        <p:tgtEl>
                                          <p:spTgt spid="14"/>
                                        </p:tgtEl>
                                      </p:cBhvr>
                                    </p:animEffect>
                                    <p:set>
                                      <p:cBhvr>
                                        <p:cTn id="17" dur="1" fill="hold">
                                          <p:stCondLst>
                                            <p:cond delay="499"/>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18" restart="whenNotActive" fill="hold" evtFilter="cancelBubble" nodeType="interactiveSeq">
                <p:stCondLst>
                  <p:cond evt="onClick" delay="0">
                    <p:tgtEl>
                      <p:spTgt spid="15"/>
                    </p:tgtEl>
                  </p:cond>
                </p:stCondLst>
                <p:endSync evt="end" delay="0">
                  <p:rtn val="all"/>
                </p:endSync>
                <p:childTnLst>
                  <p:par>
                    <p:cTn id="19" fill="hold">
                      <p:stCondLst>
                        <p:cond delay="0"/>
                      </p:stCondLst>
                      <p:childTnLst>
                        <p:par>
                          <p:cTn id="20" fill="hold">
                            <p:stCondLst>
                              <p:cond delay="0"/>
                            </p:stCondLst>
                            <p:childTnLst>
                              <p:par>
                                <p:cTn id="21" presetID="10" presetClass="exit" presetSubtype="0" fill="hold" grpId="0" nodeType="clickEffect">
                                  <p:stCondLst>
                                    <p:cond delay="0"/>
                                  </p:stCondLst>
                                  <p:childTnLst>
                                    <p:animEffect transition="out" filter="fade">
                                      <p:cBhvr>
                                        <p:cTn id="22" dur="500"/>
                                        <p:tgtEl>
                                          <p:spTgt spid="15"/>
                                        </p:tgtEl>
                                      </p:cBhvr>
                                    </p:animEffect>
                                    <p:set>
                                      <p:cBhvr>
                                        <p:cTn id="23" dur="1" fill="hold">
                                          <p:stCondLst>
                                            <p:cond delay="499"/>
                                          </p:stCondLst>
                                        </p:cTn>
                                        <p:tgtEl>
                                          <p:spTgt spid="15"/>
                                        </p:tgtEl>
                                        <p:attrNameLst>
                                          <p:attrName>style.visibility</p:attrName>
                                        </p:attrNameLst>
                                      </p:cBhvr>
                                      <p:to>
                                        <p:strVal val="hidden"/>
                                      </p:to>
                                    </p:set>
                                  </p:childTnLst>
                                </p:cTn>
                              </p:par>
                            </p:childTnLst>
                          </p:cTn>
                        </p:par>
                      </p:childTnLst>
                    </p:cTn>
                  </p:par>
                </p:childTnLst>
              </p:cTn>
              <p:nextCondLst>
                <p:cond evt="onClick" delay="0">
                  <p:tgtEl>
                    <p:spTgt spid="15"/>
                  </p:tgtEl>
                </p:cond>
              </p:nextCondLst>
            </p:seq>
            <p:seq concurrent="1" nextAc="seek">
              <p:cTn id="24" restart="whenNotActive" fill="hold" evtFilter="cancelBubble" nodeType="interactiveSeq">
                <p:stCondLst>
                  <p:cond evt="onClick" delay="0">
                    <p:tgtEl>
                      <p:spTgt spid="16"/>
                    </p:tgtEl>
                  </p:cond>
                </p:stCondLst>
                <p:endSync evt="end" delay="0">
                  <p:rtn val="all"/>
                </p:endSync>
                <p:childTnLst>
                  <p:par>
                    <p:cTn id="25" fill="hold">
                      <p:stCondLst>
                        <p:cond delay="0"/>
                      </p:stCondLst>
                      <p:childTnLst>
                        <p:par>
                          <p:cTn id="26" fill="hold">
                            <p:stCondLst>
                              <p:cond delay="0"/>
                            </p:stCondLst>
                            <p:childTnLst>
                              <p:par>
                                <p:cTn id="27" presetID="10" presetClass="exit" presetSubtype="0" fill="hold" grpId="0" nodeType="clickEffect">
                                  <p:stCondLst>
                                    <p:cond delay="0"/>
                                  </p:stCondLst>
                                  <p:childTnLst>
                                    <p:animEffect transition="out" filter="fade">
                                      <p:cBhvr>
                                        <p:cTn id="28" dur="500"/>
                                        <p:tgtEl>
                                          <p:spTgt spid="16"/>
                                        </p:tgtEl>
                                      </p:cBhvr>
                                    </p:animEffect>
                                    <p:set>
                                      <p:cBhvr>
                                        <p:cTn id="29" dur="1" fill="hold">
                                          <p:stCondLst>
                                            <p:cond delay="499"/>
                                          </p:stCondLst>
                                        </p:cTn>
                                        <p:tgtEl>
                                          <p:spTgt spid="16"/>
                                        </p:tgtEl>
                                        <p:attrNameLst>
                                          <p:attrName>style.visibility</p:attrName>
                                        </p:attrNameLst>
                                      </p:cBhvr>
                                      <p:to>
                                        <p:strVal val="hidden"/>
                                      </p:to>
                                    </p:set>
                                  </p:childTnLst>
                                </p:cTn>
                              </p:par>
                            </p:childTnLst>
                          </p:cTn>
                        </p:par>
                      </p:childTnLst>
                    </p:cTn>
                  </p:par>
                </p:childTnLst>
              </p:cTn>
              <p:nextCondLst>
                <p:cond evt="onClick" delay="0">
                  <p:tgtEl>
                    <p:spTgt spid="16"/>
                  </p:tgtEl>
                </p:cond>
              </p:nextCondLst>
            </p:seq>
            <p:seq concurrent="1" nextAc="seek">
              <p:cTn id="30" restart="whenNotActive" fill="hold" evtFilter="cancelBubble" nodeType="interactiveSeq">
                <p:stCondLst>
                  <p:cond evt="onClick" delay="0">
                    <p:tgtEl>
                      <p:spTgt spid="17"/>
                    </p:tgtEl>
                  </p:cond>
                </p:stCondLst>
                <p:endSync evt="end" delay="0">
                  <p:rtn val="all"/>
                </p:endSync>
                <p:childTnLst>
                  <p:par>
                    <p:cTn id="31" fill="hold">
                      <p:stCondLst>
                        <p:cond delay="0"/>
                      </p:stCondLst>
                      <p:childTnLst>
                        <p:par>
                          <p:cTn id="32" fill="hold">
                            <p:stCondLst>
                              <p:cond delay="0"/>
                            </p:stCondLst>
                            <p:childTnLst>
                              <p:par>
                                <p:cTn id="33" presetID="10" presetClass="exit" presetSubtype="0" fill="hold" grpId="0" nodeType="clickEffect">
                                  <p:stCondLst>
                                    <p:cond delay="0"/>
                                  </p:stCondLst>
                                  <p:childTnLst>
                                    <p:animEffect transition="out" filter="fade">
                                      <p:cBhvr>
                                        <p:cTn id="34" dur="500"/>
                                        <p:tgtEl>
                                          <p:spTgt spid="17"/>
                                        </p:tgtEl>
                                      </p:cBhvr>
                                    </p:animEffect>
                                    <p:set>
                                      <p:cBhvr>
                                        <p:cTn id="35" dur="1" fill="hold">
                                          <p:stCondLst>
                                            <p:cond delay="499"/>
                                          </p:stCondLst>
                                        </p:cTn>
                                        <p:tgtEl>
                                          <p:spTgt spid="17"/>
                                        </p:tgtEl>
                                        <p:attrNameLst>
                                          <p:attrName>style.visibility</p:attrName>
                                        </p:attrNameLst>
                                      </p:cBhvr>
                                      <p:to>
                                        <p:strVal val="hidden"/>
                                      </p:to>
                                    </p:set>
                                  </p:childTnLst>
                                </p:cTn>
                              </p:par>
                            </p:childTnLst>
                          </p:cTn>
                        </p:par>
                      </p:childTnLst>
                    </p:cTn>
                  </p:par>
                </p:childTnLst>
              </p:cTn>
              <p:nextCondLst>
                <p:cond evt="onClick" delay="0">
                  <p:tgtEl>
                    <p:spTgt spid="17"/>
                  </p:tgtEl>
                </p:cond>
              </p:nextCondLst>
            </p:seq>
          </p:childTnLst>
        </p:cTn>
      </p:par>
    </p:tnLst>
    <p:bldLst>
      <p:bldP spid="12" grpId="0" animBg="1"/>
      <p:bldP spid="13" grpId="0" animBg="1"/>
      <p:bldP spid="14" grpId="0" animBg="1"/>
      <p:bldP spid="15" grpId="0" animBg="1"/>
      <p:bldP spid="16" grpId="0" animBg="1"/>
      <p:bldP spid="1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0"/>
            <a:ext cx="9143074" cy="599127"/>
            <a:chOff x="0" y="13335"/>
            <a:chExt cx="9144218" cy="599127"/>
          </a:xfrm>
        </p:grpSpPr>
        <p:sp>
          <p:nvSpPr>
            <p:cNvPr id="3" name="TextBox 32"/>
            <p:cNvSpPr txBox="1"/>
            <p:nvPr/>
          </p:nvSpPr>
          <p:spPr>
            <a:xfrm>
              <a:off x="0" y="13335"/>
              <a:ext cx="9144000" cy="599127"/>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wrap="square" lIns="324000" rtlCol="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3200" dirty="0"/>
                <a:t>Key Terms</a:t>
              </a:r>
            </a:p>
          </p:txBody>
        </p:sp>
        <p:cxnSp>
          <p:nvCxnSpPr>
            <p:cNvPr id="4" name="Straight Connector 3"/>
            <p:cNvCxnSpPr/>
            <p:nvPr/>
          </p:nvCxnSpPr>
          <p:spPr>
            <a:xfrm>
              <a:off x="218" y="601079"/>
              <a:ext cx="9144000" cy="0"/>
            </a:xfrm>
            <a:prstGeom prst="line">
              <a:avLst/>
            </a:prstGeom>
            <a:effectLst/>
          </p:spPr>
          <p:style>
            <a:lnRef idx="3">
              <a:schemeClr val="accent3"/>
            </a:lnRef>
            <a:fillRef idx="0">
              <a:schemeClr val="accent3"/>
            </a:fillRef>
            <a:effectRef idx="2">
              <a:schemeClr val="accent3"/>
            </a:effectRef>
            <a:fontRef idx="minor">
              <a:schemeClr val="tx1"/>
            </a:fontRef>
          </p:style>
        </p:cxnSp>
      </p:grpSp>
      <p:sp>
        <p:nvSpPr>
          <p:cNvPr id="5" name="TextBox 4"/>
          <p:cNvSpPr txBox="1"/>
          <p:nvPr/>
        </p:nvSpPr>
        <p:spPr>
          <a:xfrm>
            <a:off x="251520" y="836712"/>
            <a:ext cx="864096" cy="646331"/>
          </a:xfrm>
          <a:prstGeom prst="rect">
            <a:avLst/>
          </a:prstGeom>
          <a:noFill/>
        </p:spPr>
        <p:txBody>
          <a:bodyPr wrap="square" rtlCol="0">
            <a:spAutoFit/>
          </a:bodyPr>
          <a:lstStyle/>
          <a:p>
            <a:r>
              <a:rPr lang="en-GB" sz="3600" dirty="0">
                <a:latin typeface="Wingdings" panose="05000000000000000000" pitchFamily="2" charset="2"/>
              </a:rPr>
              <a:t>!</a:t>
            </a:r>
            <a:endParaRPr lang="en-GB" dirty="0">
              <a:latin typeface="Wingdings" panose="05000000000000000000" pitchFamily="2" charset="2"/>
            </a:endParaRPr>
          </a:p>
        </p:txBody>
      </p:sp>
      <p:sp>
        <p:nvSpPr>
          <p:cNvPr id="6" name="TextBox 5"/>
          <p:cNvSpPr txBox="1"/>
          <p:nvPr/>
        </p:nvSpPr>
        <p:spPr>
          <a:xfrm>
            <a:off x="971600" y="980728"/>
            <a:ext cx="7272808" cy="2308324"/>
          </a:xfrm>
          <a:prstGeom prst="rect">
            <a:avLst/>
          </a:prstGeom>
          <a:noFill/>
        </p:spPr>
        <p:txBody>
          <a:bodyPr wrap="square" rtlCol="0">
            <a:spAutoFit/>
          </a:bodyPr>
          <a:lstStyle/>
          <a:p>
            <a:r>
              <a:rPr lang="en-GB" sz="2400" b="1" dirty="0"/>
              <a:t>Integer</a:t>
            </a:r>
            <a:r>
              <a:rPr lang="en-GB" sz="2400" dirty="0"/>
              <a:t>: A whole number.</a:t>
            </a:r>
          </a:p>
          <a:p>
            <a:r>
              <a:rPr lang="en-GB" sz="2400" b="1" dirty="0"/>
              <a:t>Positive integer</a:t>
            </a:r>
            <a:r>
              <a:rPr lang="en-GB" sz="2400" dirty="0"/>
              <a:t>: An integer that is at least 1.</a:t>
            </a:r>
          </a:p>
          <a:p>
            <a:r>
              <a:rPr lang="en-GB" sz="2400" b="1" dirty="0"/>
              <a:t>Non-negative integer</a:t>
            </a:r>
            <a:r>
              <a:rPr lang="en-GB" sz="2400" dirty="0"/>
              <a:t>: An integer that is at least 0.</a:t>
            </a:r>
          </a:p>
          <a:p>
            <a:r>
              <a:rPr lang="en-GB" sz="2400" b="1" dirty="0"/>
              <a:t>Perfect square</a:t>
            </a:r>
            <a:r>
              <a:rPr lang="en-GB" sz="2400" dirty="0"/>
              <a:t>: For integers, just a square number.</a:t>
            </a:r>
          </a:p>
          <a:p>
            <a:r>
              <a:rPr lang="en-GB" sz="2400" b="1" dirty="0"/>
              <a:t>Divisor</a:t>
            </a:r>
            <a:r>
              <a:rPr lang="en-GB" sz="2400" dirty="0"/>
              <a:t>:   Another word for factor.</a:t>
            </a:r>
          </a:p>
          <a:p>
            <a:r>
              <a:rPr lang="en-GB" sz="2400" b="1" dirty="0"/>
              <a:t>Composite: </a:t>
            </a:r>
            <a:r>
              <a:rPr lang="en-GB" sz="2400" dirty="0"/>
              <a:t>The opposite of prime: has other factors.</a:t>
            </a:r>
          </a:p>
        </p:txBody>
      </p:sp>
      <mc:AlternateContent xmlns:mc="http://schemas.openxmlformats.org/markup-compatibility/2006" xmlns:a14="http://schemas.microsoft.com/office/drawing/2010/main">
        <mc:Choice Requires="a14">
          <p:sp>
            <p:nvSpPr>
              <p:cNvPr id="7" name="TextBox 6"/>
              <p:cNvSpPr txBox="1"/>
              <p:nvPr/>
            </p:nvSpPr>
            <p:spPr>
              <a:xfrm>
                <a:off x="6032260" y="3376173"/>
                <a:ext cx="2807958" cy="2062103"/>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r>
                  <a:rPr lang="en-GB" sz="1600" b="1" dirty="0"/>
                  <a:t>Key Note</a:t>
                </a:r>
                <a:r>
                  <a:rPr lang="en-GB" sz="1600" dirty="0"/>
                  <a:t>: A ‘perfect square’ more generally refers to ‘something squared’, which can be an algebraic expression.</a:t>
                </a:r>
              </a:p>
              <a:p>
                <a:r>
                  <a:rPr lang="en-GB" sz="1600" dirty="0"/>
                  <a:t>For example </a:t>
                </a:r>
                <a14:m>
                  <m:oMath xmlns:m="http://schemas.openxmlformats.org/officeDocument/2006/math">
                    <m:sSup>
                      <m:sSupPr>
                        <m:ctrlPr>
                          <a:rPr lang="en-GB" sz="1600" b="0" i="1" smtClean="0">
                            <a:latin typeface="Cambria Math" panose="02040503050406030204" pitchFamily="18" charset="0"/>
                          </a:rPr>
                        </m:ctrlPr>
                      </m:sSupPr>
                      <m:e>
                        <m:d>
                          <m:dPr>
                            <m:ctrlPr>
                              <a:rPr lang="en-GB" sz="1600" b="0" i="1" smtClean="0">
                                <a:latin typeface="Cambria Math" panose="02040503050406030204" pitchFamily="18" charset="0"/>
                              </a:rPr>
                            </m:ctrlPr>
                          </m:dPr>
                          <m:e>
                            <m:r>
                              <a:rPr lang="en-GB" sz="1600" b="0" i="1" smtClean="0">
                                <a:latin typeface="Cambria Math"/>
                              </a:rPr>
                              <m:t>𝑥</m:t>
                            </m:r>
                            <m:r>
                              <a:rPr lang="en-GB" sz="1600" b="0" i="1" smtClean="0">
                                <a:latin typeface="Cambria Math"/>
                              </a:rPr>
                              <m:t>+1</m:t>
                            </m:r>
                          </m:e>
                        </m:d>
                      </m:e>
                      <m:sup>
                        <m:r>
                          <a:rPr lang="en-GB" sz="1600" b="0" i="1" smtClean="0">
                            <a:latin typeface="Cambria Math"/>
                          </a:rPr>
                          <m:t>2</m:t>
                        </m:r>
                      </m:sup>
                    </m:sSup>
                  </m:oMath>
                </a14:m>
                <a:r>
                  <a:rPr lang="en-GB" sz="1600" dirty="0"/>
                  <a:t> is a ‘perfect square’, but is not necessarily a square number, e</a:t>
                </a:r>
                <a:r>
                  <a:rPr lang="en-GB" sz="1600" b="0" i="0" dirty="0">
                    <a:latin typeface="+mj-lt"/>
                  </a:rPr>
                  <a:t>.g. if </a:t>
                </a:r>
                <a14:m>
                  <m:oMath xmlns:m="http://schemas.openxmlformats.org/officeDocument/2006/math">
                    <m:r>
                      <a:rPr lang="en-GB" sz="1600" b="0" i="1" smtClean="0">
                        <a:latin typeface="Cambria Math"/>
                      </a:rPr>
                      <m:t>𝑥</m:t>
                    </m:r>
                    <m:r>
                      <a:rPr lang="en-GB" sz="1600" b="0" i="1" smtClean="0">
                        <a:latin typeface="Cambria Math"/>
                      </a:rPr>
                      <m:t>=0.5</m:t>
                    </m:r>
                  </m:oMath>
                </a14:m>
                <a:r>
                  <a:rPr lang="en-GB" sz="1600" dirty="0"/>
                  <a:t> (as </a:t>
                </a:r>
                <a14:m>
                  <m:oMath xmlns:m="http://schemas.openxmlformats.org/officeDocument/2006/math">
                    <m:sSup>
                      <m:sSupPr>
                        <m:ctrlPr>
                          <a:rPr lang="en-GB" sz="1600" b="0" i="1" smtClean="0">
                            <a:latin typeface="Cambria Math" panose="02040503050406030204" pitchFamily="18" charset="0"/>
                          </a:rPr>
                        </m:ctrlPr>
                      </m:sSupPr>
                      <m:e>
                        <m:r>
                          <a:rPr lang="en-GB" sz="1600" b="0" i="1" smtClean="0">
                            <a:latin typeface="Cambria Math"/>
                          </a:rPr>
                          <m:t>1.5</m:t>
                        </m:r>
                      </m:e>
                      <m:sup>
                        <m:r>
                          <a:rPr lang="en-GB" sz="1600" b="0" i="1" smtClean="0">
                            <a:latin typeface="Cambria Math"/>
                          </a:rPr>
                          <m:t>2</m:t>
                        </m:r>
                      </m:sup>
                    </m:sSup>
                    <m:r>
                      <a:rPr lang="en-GB" sz="1600" b="0" i="1" smtClean="0">
                        <a:latin typeface="Cambria Math"/>
                      </a:rPr>
                      <m:t>=2.25</m:t>
                    </m:r>
                  </m:oMath>
                </a14:m>
                <a:r>
                  <a:rPr lang="en-GB" sz="1600" dirty="0"/>
                  <a:t>)</a:t>
                </a:r>
              </a:p>
            </p:txBody>
          </p:sp>
        </mc:Choice>
        <mc:Fallback xmlns="">
          <p:sp>
            <p:nvSpPr>
              <p:cNvPr id="7" name="TextBox 6"/>
              <p:cNvSpPr txBox="1">
                <a:spLocks noRot="1" noChangeAspect="1" noMove="1" noResize="1" noEditPoints="1" noAdjustHandles="1" noChangeArrowheads="1" noChangeShapeType="1" noTextEdit="1"/>
              </p:cNvSpPr>
              <p:nvPr/>
            </p:nvSpPr>
            <p:spPr>
              <a:xfrm>
                <a:off x="6032260" y="3376173"/>
                <a:ext cx="2807958" cy="2062103"/>
              </a:xfrm>
              <a:prstGeom prst="rect">
                <a:avLst/>
              </a:prstGeom>
              <a:blipFill rotWithShape="1">
                <a:blip r:embed="rId2"/>
                <a:stretch>
                  <a:fillRect l="-862" t="-292" r="-862" b="-2339"/>
                </a:stretch>
              </a:blipFill>
            </p:spPr>
            <p:txBody>
              <a:bodyPr/>
              <a:lstStyle/>
              <a:p>
                <a:r>
                  <a:rPr lang="en-GB">
                    <a:noFill/>
                  </a:rPr>
                  <a:t> </a:t>
                </a:r>
              </a:p>
            </p:txBody>
          </p:sp>
        </mc:Fallback>
      </mc:AlternateContent>
      <p:sp>
        <p:nvSpPr>
          <p:cNvPr id="8" name="Rectangle 7"/>
          <p:cNvSpPr/>
          <p:nvPr/>
        </p:nvSpPr>
        <p:spPr>
          <a:xfrm>
            <a:off x="2123728" y="963934"/>
            <a:ext cx="2304256" cy="39188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9" name="Rectangle 8"/>
          <p:cNvSpPr/>
          <p:nvPr/>
        </p:nvSpPr>
        <p:spPr>
          <a:xfrm>
            <a:off x="3131840" y="1373672"/>
            <a:ext cx="3600400" cy="39188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0" name="Rectangle 9"/>
          <p:cNvSpPr/>
          <p:nvPr/>
        </p:nvSpPr>
        <p:spPr>
          <a:xfrm>
            <a:off x="3823442" y="1765558"/>
            <a:ext cx="3600400" cy="39188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1" name="Rectangle 10"/>
          <p:cNvSpPr/>
          <p:nvPr/>
        </p:nvSpPr>
        <p:spPr>
          <a:xfrm>
            <a:off x="2987823" y="2156330"/>
            <a:ext cx="4428315" cy="39188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2" name="TextBox 11"/>
          <p:cNvSpPr txBox="1"/>
          <p:nvPr/>
        </p:nvSpPr>
        <p:spPr>
          <a:xfrm>
            <a:off x="107504" y="3364155"/>
            <a:ext cx="864096" cy="646331"/>
          </a:xfrm>
          <a:prstGeom prst="rect">
            <a:avLst/>
          </a:prstGeom>
          <a:noFill/>
        </p:spPr>
        <p:txBody>
          <a:bodyPr wrap="square" rtlCol="0">
            <a:spAutoFit/>
          </a:bodyPr>
          <a:lstStyle/>
          <a:p>
            <a:r>
              <a:rPr lang="en-GB" sz="3600" dirty="0">
                <a:latin typeface="Wingdings" panose="05000000000000000000" pitchFamily="2" charset="2"/>
              </a:rPr>
              <a:t>!</a:t>
            </a:r>
            <a:endParaRPr lang="en-GB" dirty="0">
              <a:latin typeface="Wingdings" panose="05000000000000000000" pitchFamily="2" charset="2"/>
            </a:endParaRPr>
          </a:p>
        </p:txBody>
      </p:sp>
      <p:cxnSp>
        <p:nvCxnSpPr>
          <p:cNvPr id="14" name="Straight Connector 13"/>
          <p:cNvCxnSpPr/>
          <p:nvPr/>
        </p:nvCxnSpPr>
        <p:spPr>
          <a:xfrm>
            <a:off x="251520" y="3530972"/>
            <a:ext cx="432048" cy="360040"/>
          </a:xfrm>
          <a:prstGeom prst="line">
            <a:avLst/>
          </a:prstGeom>
        </p:spPr>
        <p:style>
          <a:lnRef idx="3">
            <a:schemeClr val="dk1"/>
          </a:lnRef>
          <a:fillRef idx="0">
            <a:schemeClr val="dk1"/>
          </a:fillRef>
          <a:effectRef idx="2">
            <a:schemeClr val="dk1"/>
          </a:effectRef>
          <a:fontRef idx="minor">
            <a:schemeClr val="tx1"/>
          </a:fontRef>
        </p:style>
      </p:cxnSp>
      <p:sp>
        <p:nvSpPr>
          <p:cNvPr id="15" name="TextBox 14"/>
          <p:cNvSpPr txBox="1"/>
          <p:nvPr/>
        </p:nvSpPr>
        <p:spPr>
          <a:xfrm>
            <a:off x="960600" y="3364155"/>
            <a:ext cx="4687851" cy="1754326"/>
          </a:xfrm>
          <a:prstGeom prst="rect">
            <a:avLst/>
          </a:prstGeom>
          <a:noFill/>
        </p:spPr>
        <p:txBody>
          <a:bodyPr wrap="square" rtlCol="0">
            <a:spAutoFit/>
          </a:bodyPr>
          <a:lstStyle/>
          <a:p>
            <a:r>
              <a:rPr lang="en-GB" sz="2400" b="1" dirty="0"/>
              <a:t>Distinct integers: </a:t>
            </a:r>
          </a:p>
          <a:p>
            <a:r>
              <a:rPr lang="en-GB" sz="2400" dirty="0"/>
              <a:t>Numbers which are different!</a:t>
            </a:r>
            <a:endParaRPr lang="en-GB" sz="2400" b="1" dirty="0"/>
          </a:p>
          <a:p>
            <a:endParaRPr lang="en-GB" sz="1200" dirty="0"/>
          </a:p>
          <a:p>
            <a:endParaRPr lang="en-GB" sz="1200" dirty="0"/>
          </a:p>
          <a:p>
            <a:endParaRPr lang="en-GB" sz="1200" dirty="0"/>
          </a:p>
          <a:p>
            <a:endParaRPr lang="en-GB" sz="1200" dirty="0"/>
          </a:p>
          <a:p>
            <a:endParaRPr lang="en-GB" sz="1200" dirty="0"/>
          </a:p>
        </p:txBody>
      </p:sp>
      <p:sp>
        <p:nvSpPr>
          <p:cNvPr id="17" name="Rectangle 16"/>
          <p:cNvSpPr/>
          <p:nvPr/>
        </p:nvSpPr>
        <p:spPr>
          <a:xfrm>
            <a:off x="986810" y="3806802"/>
            <a:ext cx="4226944" cy="342499"/>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8" name="Rectangle 17"/>
          <p:cNvSpPr/>
          <p:nvPr/>
        </p:nvSpPr>
        <p:spPr>
          <a:xfrm>
            <a:off x="2213827" y="2552018"/>
            <a:ext cx="3222624" cy="338964"/>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9" name="Rectangle 18"/>
          <p:cNvSpPr/>
          <p:nvPr/>
        </p:nvSpPr>
        <p:spPr>
          <a:xfrm>
            <a:off x="2555776" y="2883814"/>
            <a:ext cx="5112568" cy="338964"/>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Tree>
    <p:extLst>
      <p:ext uri="{BB962C8B-B14F-4D97-AF65-F5344CB8AC3E}">
        <p14:creationId xmlns:p14="http://schemas.microsoft.com/office/powerpoint/2010/main" val="147513908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8"/>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8"/>
                                        </p:tgtEl>
                                      </p:cBhvr>
                                    </p:animEffect>
                                    <p:set>
                                      <p:cBhvr>
                                        <p:cTn id="7" dur="1" fill="hold">
                                          <p:stCondLst>
                                            <p:cond delay="499"/>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grpId="0" nodeType="clickEffect">
                                  <p:stCondLst>
                                    <p:cond delay="0"/>
                                  </p:stCondLst>
                                  <p:childTnLst>
                                    <p:animEffect transition="out" filter="fade">
                                      <p:cBhvr>
                                        <p:cTn id="12" dur="500"/>
                                        <p:tgtEl>
                                          <p:spTgt spid="9"/>
                                        </p:tgtEl>
                                      </p:cBhvr>
                                    </p:animEffect>
                                    <p:set>
                                      <p:cBhvr>
                                        <p:cTn id="13" dur="1" fill="hold">
                                          <p:stCondLst>
                                            <p:cond delay="499"/>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4" restart="whenNotActive" fill="hold" evtFilter="cancelBubble" nodeType="interactiveSeq">
                <p:stCondLst>
                  <p:cond evt="onClick" delay="0">
                    <p:tgtEl>
                      <p:spTgt spid="10"/>
                    </p:tgtEl>
                  </p:cond>
                </p:stCondLst>
                <p:endSync evt="end" delay="0">
                  <p:rtn val="all"/>
                </p:endSync>
                <p:childTnLst>
                  <p:par>
                    <p:cTn id="15" fill="hold">
                      <p:stCondLst>
                        <p:cond delay="0"/>
                      </p:stCondLst>
                      <p:childTnLst>
                        <p:par>
                          <p:cTn id="16" fill="hold">
                            <p:stCondLst>
                              <p:cond delay="0"/>
                            </p:stCondLst>
                            <p:childTnLst>
                              <p:par>
                                <p:cTn id="17" presetID="10" presetClass="exit" presetSubtype="0" fill="hold" grpId="0" nodeType="clickEffect">
                                  <p:stCondLst>
                                    <p:cond delay="0"/>
                                  </p:stCondLst>
                                  <p:childTnLst>
                                    <p:animEffect transition="out" filter="fade">
                                      <p:cBhvr>
                                        <p:cTn id="18" dur="500"/>
                                        <p:tgtEl>
                                          <p:spTgt spid="10"/>
                                        </p:tgtEl>
                                      </p:cBhvr>
                                    </p:animEffect>
                                    <p:set>
                                      <p:cBhvr>
                                        <p:cTn id="19" dur="1" fill="hold">
                                          <p:stCondLst>
                                            <p:cond delay="499"/>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20" restart="whenNotActive" fill="hold" evtFilter="cancelBubble" nodeType="interactiveSeq">
                <p:stCondLst>
                  <p:cond evt="onClick" delay="0">
                    <p:tgtEl>
                      <p:spTgt spid="11"/>
                    </p:tgtEl>
                  </p:cond>
                </p:stCondLst>
                <p:endSync evt="end" delay="0">
                  <p:rtn val="all"/>
                </p:endSync>
                <p:childTnLst>
                  <p:par>
                    <p:cTn id="21" fill="hold">
                      <p:stCondLst>
                        <p:cond delay="0"/>
                      </p:stCondLst>
                      <p:childTnLst>
                        <p:par>
                          <p:cTn id="22" fill="hold">
                            <p:stCondLst>
                              <p:cond delay="0"/>
                            </p:stCondLst>
                            <p:childTnLst>
                              <p:par>
                                <p:cTn id="23" presetID="10" presetClass="exit" presetSubtype="0" fill="hold" grpId="0" nodeType="clickEffect">
                                  <p:stCondLst>
                                    <p:cond delay="0"/>
                                  </p:stCondLst>
                                  <p:childTnLst>
                                    <p:animEffect transition="out" filter="fade">
                                      <p:cBhvr>
                                        <p:cTn id="24" dur="500"/>
                                        <p:tgtEl>
                                          <p:spTgt spid="11"/>
                                        </p:tgtEl>
                                      </p:cBhvr>
                                    </p:animEffect>
                                    <p:set>
                                      <p:cBhvr>
                                        <p:cTn id="25" dur="1" fill="hold">
                                          <p:stCondLst>
                                            <p:cond delay="499"/>
                                          </p:stCondLst>
                                        </p:cTn>
                                        <p:tgtEl>
                                          <p:spTgt spid="11"/>
                                        </p:tgtEl>
                                        <p:attrNameLst>
                                          <p:attrName>style.visibility</p:attrName>
                                        </p:attrNameLst>
                                      </p:cBhvr>
                                      <p:to>
                                        <p:strVal val="hidden"/>
                                      </p:to>
                                    </p:set>
                                  </p:childTnLst>
                                </p:cTn>
                              </p:par>
                            </p:childTnLst>
                          </p:cTn>
                        </p:par>
                        <p:par>
                          <p:cTn id="26" fill="hold">
                            <p:stCondLst>
                              <p:cond delay="500"/>
                            </p:stCondLst>
                            <p:childTnLst>
                              <p:par>
                                <p:cTn id="27" presetID="10" presetClass="entr" presetSubtype="0" fill="hold" grpId="0" nodeType="afterEffect">
                                  <p:stCondLst>
                                    <p:cond delay="750"/>
                                  </p:stCondLst>
                                  <p:childTnLst>
                                    <p:set>
                                      <p:cBhvr>
                                        <p:cTn id="28" dur="1" fill="hold">
                                          <p:stCondLst>
                                            <p:cond delay="0"/>
                                          </p:stCondLst>
                                        </p:cTn>
                                        <p:tgtEl>
                                          <p:spTgt spid="7"/>
                                        </p:tgtEl>
                                        <p:attrNameLst>
                                          <p:attrName>style.visibility</p:attrName>
                                        </p:attrNameLst>
                                      </p:cBhvr>
                                      <p:to>
                                        <p:strVal val="visible"/>
                                      </p:to>
                                    </p:set>
                                    <p:animEffect transition="in" filter="fade">
                                      <p:cBhvr>
                                        <p:cTn id="29" dur="500"/>
                                        <p:tgtEl>
                                          <p:spTgt spid="7"/>
                                        </p:tgtEl>
                                      </p:cBhvr>
                                    </p:animEffect>
                                  </p:childTnLst>
                                </p:cTn>
                              </p:par>
                            </p:childTnLst>
                          </p:cTn>
                        </p:par>
                      </p:childTnLst>
                    </p:cTn>
                  </p:par>
                </p:childTnLst>
              </p:cTn>
              <p:nextCondLst>
                <p:cond evt="onClick" delay="0">
                  <p:tgtEl>
                    <p:spTgt spid="11"/>
                  </p:tgtEl>
                </p:cond>
              </p:nextCondLst>
            </p:seq>
            <p:seq concurrent="1" nextAc="seek">
              <p:cTn id="30" restart="whenNotActive" fill="hold" evtFilter="cancelBubble" nodeType="interactiveSeq">
                <p:stCondLst>
                  <p:cond evt="onClick" delay="0">
                    <p:tgtEl>
                      <p:spTgt spid="17"/>
                    </p:tgtEl>
                  </p:cond>
                </p:stCondLst>
                <p:endSync evt="end" delay="0">
                  <p:rtn val="all"/>
                </p:endSync>
                <p:childTnLst>
                  <p:par>
                    <p:cTn id="31" fill="hold">
                      <p:stCondLst>
                        <p:cond delay="0"/>
                      </p:stCondLst>
                      <p:childTnLst>
                        <p:par>
                          <p:cTn id="32" fill="hold">
                            <p:stCondLst>
                              <p:cond delay="0"/>
                            </p:stCondLst>
                            <p:childTnLst>
                              <p:par>
                                <p:cTn id="33" presetID="10" presetClass="exit" presetSubtype="0" fill="hold" grpId="0" nodeType="clickEffect">
                                  <p:stCondLst>
                                    <p:cond delay="0"/>
                                  </p:stCondLst>
                                  <p:childTnLst>
                                    <p:animEffect transition="out" filter="fade">
                                      <p:cBhvr>
                                        <p:cTn id="34" dur="500"/>
                                        <p:tgtEl>
                                          <p:spTgt spid="17"/>
                                        </p:tgtEl>
                                      </p:cBhvr>
                                    </p:animEffect>
                                    <p:set>
                                      <p:cBhvr>
                                        <p:cTn id="35" dur="1" fill="hold">
                                          <p:stCondLst>
                                            <p:cond delay="499"/>
                                          </p:stCondLst>
                                        </p:cTn>
                                        <p:tgtEl>
                                          <p:spTgt spid="17"/>
                                        </p:tgtEl>
                                        <p:attrNameLst>
                                          <p:attrName>style.visibility</p:attrName>
                                        </p:attrNameLst>
                                      </p:cBhvr>
                                      <p:to>
                                        <p:strVal val="hidden"/>
                                      </p:to>
                                    </p:set>
                                  </p:childTnLst>
                                </p:cTn>
                              </p:par>
                            </p:childTnLst>
                          </p:cTn>
                        </p:par>
                      </p:childTnLst>
                    </p:cTn>
                  </p:par>
                </p:childTnLst>
              </p:cTn>
              <p:nextCondLst>
                <p:cond evt="onClick" delay="0">
                  <p:tgtEl>
                    <p:spTgt spid="17"/>
                  </p:tgtEl>
                </p:cond>
              </p:nextCondLst>
            </p:seq>
            <p:seq concurrent="1" nextAc="seek">
              <p:cTn id="36" restart="whenNotActive" fill="hold" evtFilter="cancelBubble" nodeType="interactiveSeq">
                <p:stCondLst>
                  <p:cond evt="onClick" delay="0">
                    <p:tgtEl>
                      <p:spTgt spid="18"/>
                    </p:tgtEl>
                  </p:cond>
                </p:stCondLst>
                <p:endSync evt="end" delay="0">
                  <p:rtn val="all"/>
                </p:endSync>
                <p:childTnLst>
                  <p:par>
                    <p:cTn id="37" fill="hold">
                      <p:stCondLst>
                        <p:cond delay="0"/>
                      </p:stCondLst>
                      <p:childTnLst>
                        <p:par>
                          <p:cTn id="38" fill="hold">
                            <p:stCondLst>
                              <p:cond delay="0"/>
                            </p:stCondLst>
                            <p:childTnLst>
                              <p:par>
                                <p:cTn id="39" presetID="10" presetClass="exit" presetSubtype="0" fill="hold" grpId="0" nodeType="clickEffect">
                                  <p:stCondLst>
                                    <p:cond delay="0"/>
                                  </p:stCondLst>
                                  <p:childTnLst>
                                    <p:animEffect transition="out" filter="fade">
                                      <p:cBhvr>
                                        <p:cTn id="40" dur="500"/>
                                        <p:tgtEl>
                                          <p:spTgt spid="18"/>
                                        </p:tgtEl>
                                      </p:cBhvr>
                                    </p:animEffect>
                                    <p:set>
                                      <p:cBhvr>
                                        <p:cTn id="41" dur="1" fill="hold">
                                          <p:stCondLst>
                                            <p:cond delay="499"/>
                                          </p:stCondLst>
                                        </p:cTn>
                                        <p:tgtEl>
                                          <p:spTgt spid="18"/>
                                        </p:tgtEl>
                                        <p:attrNameLst>
                                          <p:attrName>style.visibility</p:attrName>
                                        </p:attrNameLst>
                                      </p:cBhvr>
                                      <p:to>
                                        <p:strVal val="hidden"/>
                                      </p:to>
                                    </p:set>
                                  </p:childTnLst>
                                </p:cTn>
                              </p:par>
                            </p:childTnLst>
                          </p:cTn>
                        </p:par>
                      </p:childTnLst>
                    </p:cTn>
                  </p:par>
                </p:childTnLst>
              </p:cTn>
              <p:nextCondLst>
                <p:cond evt="onClick" delay="0">
                  <p:tgtEl>
                    <p:spTgt spid="18"/>
                  </p:tgtEl>
                </p:cond>
              </p:nextCondLst>
            </p:seq>
            <p:seq concurrent="1" nextAc="seek">
              <p:cTn id="42" restart="whenNotActive" fill="hold" evtFilter="cancelBubble" nodeType="interactiveSeq">
                <p:stCondLst>
                  <p:cond evt="onClick" delay="0">
                    <p:tgtEl>
                      <p:spTgt spid="19"/>
                    </p:tgtEl>
                  </p:cond>
                </p:stCondLst>
                <p:endSync evt="end" delay="0">
                  <p:rtn val="all"/>
                </p:endSync>
                <p:childTnLst>
                  <p:par>
                    <p:cTn id="43" fill="hold">
                      <p:stCondLst>
                        <p:cond delay="0"/>
                      </p:stCondLst>
                      <p:childTnLst>
                        <p:par>
                          <p:cTn id="44" fill="hold">
                            <p:stCondLst>
                              <p:cond delay="0"/>
                            </p:stCondLst>
                            <p:childTnLst>
                              <p:par>
                                <p:cTn id="45" presetID="10" presetClass="exit" presetSubtype="0" fill="hold" grpId="0" nodeType="clickEffect">
                                  <p:stCondLst>
                                    <p:cond delay="0"/>
                                  </p:stCondLst>
                                  <p:childTnLst>
                                    <p:animEffect transition="out" filter="fade">
                                      <p:cBhvr>
                                        <p:cTn id="46" dur="500"/>
                                        <p:tgtEl>
                                          <p:spTgt spid="19"/>
                                        </p:tgtEl>
                                      </p:cBhvr>
                                    </p:animEffect>
                                    <p:set>
                                      <p:cBhvr>
                                        <p:cTn id="47" dur="1" fill="hold">
                                          <p:stCondLst>
                                            <p:cond delay="499"/>
                                          </p:stCondLst>
                                        </p:cTn>
                                        <p:tgtEl>
                                          <p:spTgt spid="19"/>
                                        </p:tgtEl>
                                        <p:attrNameLst>
                                          <p:attrName>style.visibility</p:attrName>
                                        </p:attrNameLst>
                                      </p:cBhvr>
                                      <p:to>
                                        <p:strVal val="hidden"/>
                                      </p:to>
                                    </p:set>
                                  </p:childTnLst>
                                </p:cTn>
                              </p:par>
                            </p:childTnLst>
                          </p:cTn>
                        </p:par>
                      </p:childTnLst>
                    </p:cTn>
                  </p:par>
                </p:childTnLst>
              </p:cTn>
              <p:nextCondLst>
                <p:cond evt="onClick" delay="0">
                  <p:tgtEl>
                    <p:spTgt spid="19"/>
                  </p:tgtEl>
                </p:cond>
              </p:nextCondLst>
            </p:seq>
          </p:childTnLst>
        </p:cTn>
      </p:par>
    </p:tnLst>
    <p:bldLst>
      <p:bldP spid="7" grpId="0" animBg="1"/>
      <p:bldP spid="8" grpId="0" animBg="1"/>
      <p:bldP spid="9" grpId="0" animBg="1"/>
      <p:bldP spid="10" grpId="0" animBg="1"/>
      <p:bldP spid="11" grpId="0" animBg="1"/>
      <p:bldP spid="17" grpId="0" animBg="1"/>
      <p:bldP spid="18" grpId="0" animBg="1"/>
      <p:bldP spid="1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0"/>
            <a:ext cx="9143074" cy="599127"/>
            <a:chOff x="0" y="13335"/>
            <a:chExt cx="9144218" cy="599127"/>
          </a:xfrm>
        </p:grpSpPr>
        <p:sp>
          <p:nvSpPr>
            <p:cNvPr id="3" name="TextBox 32"/>
            <p:cNvSpPr txBox="1"/>
            <p:nvPr/>
          </p:nvSpPr>
          <p:spPr>
            <a:xfrm>
              <a:off x="0" y="13335"/>
              <a:ext cx="9144000" cy="599127"/>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wrap="square" lIns="324000" rtlCol="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3200" dirty="0"/>
                <a:t>Puzzles involving sums of primes/squares/…</a:t>
              </a:r>
            </a:p>
          </p:txBody>
        </p:sp>
        <p:cxnSp>
          <p:nvCxnSpPr>
            <p:cNvPr id="4" name="Straight Connector 3"/>
            <p:cNvCxnSpPr/>
            <p:nvPr/>
          </p:nvCxnSpPr>
          <p:spPr>
            <a:xfrm>
              <a:off x="218" y="601079"/>
              <a:ext cx="9144000" cy="0"/>
            </a:xfrm>
            <a:prstGeom prst="line">
              <a:avLst/>
            </a:prstGeom>
            <a:effectLst/>
          </p:spPr>
          <p:style>
            <a:lnRef idx="3">
              <a:schemeClr val="accent3"/>
            </a:lnRef>
            <a:fillRef idx="0">
              <a:schemeClr val="accent3"/>
            </a:fillRef>
            <a:effectRef idx="2">
              <a:schemeClr val="accent3"/>
            </a:effectRef>
            <a:fontRef idx="minor">
              <a:schemeClr val="tx1"/>
            </a:fontRef>
          </p:style>
        </p:cxnSp>
      </p:grpSp>
      <p:sp>
        <p:nvSpPr>
          <p:cNvPr id="5" name="TextBox 4"/>
          <p:cNvSpPr txBox="1"/>
          <p:nvPr/>
        </p:nvSpPr>
        <p:spPr>
          <a:xfrm>
            <a:off x="467544" y="764704"/>
            <a:ext cx="7416824" cy="1200329"/>
          </a:xfrm>
          <a:prstGeom prst="rect">
            <a:avLst/>
          </a:prstGeom>
          <a:noFill/>
        </p:spPr>
        <p:txBody>
          <a:bodyPr wrap="square" rtlCol="0">
            <a:spAutoFit/>
          </a:bodyPr>
          <a:lstStyle/>
          <a:p>
            <a:r>
              <a:rPr lang="en-GB" b="1" dirty="0"/>
              <a:t>Example: </a:t>
            </a:r>
            <a:r>
              <a:rPr lang="en-GB" dirty="0" err="1"/>
              <a:t>Goldbach’s</a:t>
            </a:r>
            <a:r>
              <a:rPr lang="en-GB" dirty="0"/>
              <a:t> Conjecture (as of current, unproven!) states that all even numbers greater than 2 are the sum of two primes.</a:t>
            </a:r>
          </a:p>
          <a:p>
            <a:r>
              <a:rPr lang="en-GB" dirty="0"/>
              <a:t>How many ways are there of expressing 100 as the sum of two primes?</a:t>
            </a:r>
          </a:p>
          <a:p>
            <a:r>
              <a:rPr lang="en-GB" b="1" dirty="0"/>
              <a:t>Solution: 6 (3 + 97, 11 + 89, 17 + 83, 29 + 71, 41 + 59, 47 + 53)</a:t>
            </a:r>
          </a:p>
        </p:txBody>
      </p:sp>
      <p:sp>
        <p:nvSpPr>
          <p:cNvPr id="6" name="TextBox 5"/>
          <p:cNvSpPr txBox="1"/>
          <p:nvPr/>
        </p:nvSpPr>
        <p:spPr>
          <a:xfrm>
            <a:off x="7402285" y="1236351"/>
            <a:ext cx="1620259" cy="1569660"/>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r>
              <a:rPr lang="en-GB" sz="1600" b="1" dirty="0"/>
              <a:t>Key Tip</a:t>
            </a:r>
            <a:r>
              <a:rPr lang="en-GB" sz="1600" dirty="0"/>
              <a:t>: It often helps to write out your numbers of interest (primes, squares, …) first.</a:t>
            </a:r>
          </a:p>
        </p:txBody>
      </p:sp>
      <p:sp>
        <p:nvSpPr>
          <p:cNvPr id="8" name="Rectangle 7"/>
          <p:cNvSpPr/>
          <p:nvPr/>
        </p:nvSpPr>
        <p:spPr>
          <a:xfrm>
            <a:off x="539552" y="1674045"/>
            <a:ext cx="6391166" cy="602827"/>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mc:AlternateContent xmlns:mc="http://schemas.openxmlformats.org/markup-compatibility/2006" xmlns:a14="http://schemas.microsoft.com/office/drawing/2010/main">
        <mc:Choice Requires="a14">
          <p:sp>
            <p:nvSpPr>
              <p:cNvPr id="9" name="TextBox 8"/>
              <p:cNvSpPr txBox="1"/>
              <p:nvPr/>
            </p:nvSpPr>
            <p:spPr>
              <a:xfrm>
                <a:off x="467544" y="2996952"/>
                <a:ext cx="7416824" cy="3108543"/>
              </a:xfrm>
              <a:prstGeom prst="rect">
                <a:avLst/>
              </a:prstGeom>
              <a:noFill/>
            </p:spPr>
            <p:txBody>
              <a:bodyPr wrap="square" rtlCol="0">
                <a:spAutoFit/>
              </a:bodyPr>
              <a:lstStyle/>
              <a:p>
                <a:r>
                  <a:rPr lang="en-GB" b="1" dirty="0"/>
                  <a:t>Further Example: </a:t>
                </a:r>
                <a:r>
                  <a:rPr lang="en-GB" dirty="0"/>
                  <a:t>The Indian mathematician Ramanujan once famously noted that the 1729 number of a taxi ridden by his friend Hardy: </a:t>
                </a:r>
              </a:p>
              <a:p>
                <a:r>
                  <a:rPr lang="en-GB" b="1" dirty="0">
                    <a:solidFill>
                      <a:schemeClr val="accent6"/>
                    </a:solidFill>
                  </a:rPr>
                  <a:t>“</a:t>
                </a:r>
                <a:r>
                  <a:rPr lang="en-GB" b="1" i="1" dirty="0">
                    <a:solidFill>
                      <a:schemeClr val="accent6"/>
                    </a:solidFill>
                  </a:rPr>
                  <a:t>is a very interesting number; it is the smallest integer expressible as a sum of two different cubes in two different ways</a:t>
                </a:r>
                <a:r>
                  <a:rPr lang="en-GB" b="1" dirty="0">
                    <a:solidFill>
                      <a:schemeClr val="accent6"/>
                    </a:solidFill>
                  </a:rPr>
                  <a:t>”.</a:t>
                </a:r>
              </a:p>
              <a:p>
                <a:r>
                  <a:rPr lang="en-GB" dirty="0"/>
                  <a:t>What is the smallest integer (not necessarily a square) that is expressible as the sum of two distinct squares in two different ways?</a:t>
                </a:r>
              </a:p>
              <a:p>
                <a:r>
                  <a:rPr lang="en-GB" sz="1600" dirty="0"/>
                  <a:t>(Hint: 1 is used in one of the sums)</a:t>
                </a:r>
              </a:p>
              <a:p>
                <a:endParaRPr lang="en-GB" dirty="0"/>
              </a:p>
              <a:p>
                <a:pPr/>
                <a14:m>
                  <m:oMathPara xmlns:m="http://schemas.openxmlformats.org/officeDocument/2006/math">
                    <m:oMathParaPr>
                      <m:jc m:val="centerGroup"/>
                    </m:oMathParaPr>
                    <m:oMath xmlns:m="http://schemas.openxmlformats.org/officeDocument/2006/math">
                      <m:r>
                        <a:rPr lang="en-GB" b="1" i="1" smtClean="0">
                          <a:latin typeface="Cambria Math" panose="02040503050406030204" pitchFamily="18" charset="0"/>
                        </a:rPr>
                        <m:t>𝟔𝟓</m:t>
                      </m:r>
                      <m:r>
                        <a:rPr lang="en-GB" b="1" i="1" smtClean="0">
                          <a:latin typeface="Cambria Math" panose="02040503050406030204" pitchFamily="18" charset="0"/>
                        </a:rPr>
                        <m:t>=</m:t>
                      </m:r>
                      <m:r>
                        <a:rPr lang="en-GB" b="1" i="1" smtClean="0">
                          <a:latin typeface="Cambria Math" panose="02040503050406030204" pitchFamily="18" charset="0"/>
                        </a:rPr>
                        <m:t>𝟒𝟗</m:t>
                      </m:r>
                      <m:r>
                        <a:rPr lang="en-GB" b="1" i="1" smtClean="0">
                          <a:latin typeface="Cambria Math" panose="02040503050406030204" pitchFamily="18" charset="0"/>
                        </a:rPr>
                        <m:t>+</m:t>
                      </m:r>
                      <m:r>
                        <a:rPr lang="en-GB" b="1" i="1" smtClean="0">
                          <a:latin typeface="Cambria Math" panose="02040503050406030204" pitchFamily="18" charset="0"/>
                        </a:rPr>
                        <m:t>𝟏𝟔</m:t>
                      </m:r>
                      <m:r>
                        <a:rPr lang="en-GB" b="1" i="1" smtClean="0">
                          <a:latin typeface="Cambria Math" panose="02040503050406030204" pitchFamily="18" charset="0"/>
                        </a:rPr>
                        <m:t>=</m:t>
                      </m:r>
                      <m:r>
                        <a:rPr lang="en-GB" b="1" i="1" smtClean="0">
                          <a:latin typeface="Cambria Math" panose="02040503050406030204" pitchFamily="18" charset="0"/>
                        </a:rPr>
                        <m:t>𝟔𝟒</m:t>
                      </m:r>
                      <m:r>
                        <a:rPr lang="en-GB" b="1" i="1" smtClean="0">
                          <a:latin typeface="Cambria Math" panose="02040503050406030204" pitchFamily="18" charset="0"/>
                        </a:rPr>
                        <m:t>+</m:t>
                      </m:r>
                      <m:r>
                        <a:rPr lang="en-GB" b="1" i="1" smtClean="0">
                          <a:latin typeface="Cambria Math" panose="02040503050406030204" pitchFamily="18" charset="0"/>
                        </a:rPr>
                        <m:t>𝟏</m:t>
                      </m:r>
                    </m:oMath>
                  </m:oMathPara>
                </a14:m>
                <a:br>
                  <a:rPr lang="en-GB" b="1" dirty="0"/>
                </a:br>
                <a:endParaRPr lang="en-GB" b="1" dirty="0"/>
              </a:p>
              <a:p>
                <a:r>
                  <a:rPr lang="en-GB" b="1" dirty="0"/>
                  <a:t>(Side note: the smallest </a:t>
                </a:r>
                <a:r>
                  <a:rPr lang="en-GB" b="1" u="sng" dirty="0"/>
                  <a:t>square number</a:t>
                </a:r>
                <a:r>
                  <a:rPr lang="en-GB" b="1" dirty="0"/>
                  <a:t> expressible as the sum of two squares in two different ways is </a:t>
                </a:r>
                <a14:m>
                  <m:oMath xmlns:m="http://schemas.openxmlformats.org/officeDocument/2006/math">
                    <m:r>
                      <a:rPr lang="en-GB" b="1" i="1" smtClean="0">
                        <a:latin typeface="Cambria Math" panose="02040503050406030204" pitchFamily="18" charset="0"/>
                      </a:rPr>
                      <m:t>𝟐</m:t>
                    </m:r>
                    <m:sSup>
                      <m:sSupPr>
                        <m:ctrlPr>
                          <a:rPr lang="en-GB" b="1" i="1" smtClean="0">
                            <a:latin typeface="Cambria Math" panose="02040503050406030204" pitchFamily="18" charset="0"/>
                          </a:rPr>
                        </m:ctrlPr>
                      </m:sSupPr>
                      <m:e>
                        <m:r>
                          <a:rPr lang="en-GB" b="1" i="1" smtClean="0">
                            <a:latin typeface="Cambria Math" panose="02040503050406030204" pitchFamily="18" charset="0"/>
                          </a:rPr>
                          <m:t>𝟓</m:t>
                        </m:r>
                      </m:e>
                      <m:sup>
                        <m:r>
                          <a:rPr lang="en-GB" b="1" i="1" smtClean="0">
                            <a:latin typeface="Cambria Math" panose="02040503050406030204" pitchFamily="18" charset="0"/>
                          </a:rPr>
                          <m:t>𝟐</m:t>
                        </m:r>
                      </m:sup>
                    </m:sSup>
                    <m:r>
                      <a:rPr lang="en-GB" b="1" i="1" smtClean="0">
                        <a:latin typeface="Cambria Math" panose="02040503050406030204" pitchFamily="18" charset="0"/>
                      </a:rPr>
                      <m:t>=</m:t>
                    </m:r>
                    <m:sSup>
                      <m:sSupPr>
                        <m:ctrlPr>
                          <a:rPr lang="en-GB" b="1" i="1" smtClean="0">
                            <a:latin typeface="Cambria Math" panose="02040503050406030204" pitchFamily="18" charset="0"/>
                          </a:rPr>
                        </m:ctrlPr>
                      </m:sSupPr>
                      <m:e>
                        <m:r>
                          <a:rPr lang="en-GB" b="1" i="1" smtClean="0">
                            <a:latin typeface="Cambria Math" panose="02040503050406030204" pitchFamily="18" charset="0"/>
                          </a:rPr>
                          <m:t>𝟕</m:t>
                        </m:r>
                      </m:e>
                      <m:sup>
                        <m:r>
                          <a:rPr lang="en-GB" b="1" i="1" smtClean="0">
                            <a:latin typeface="Cambria Math" panose="02040503050406030204" pitchFamily="18" charset="0"/>
                          </a:rPr>
                          <m:t>𝟐</m:t>
                        </m:r>
                      </m:sup>
                    </m:sSup>
                    <m:r>
                      <a:rPr lang="en-GB" b="1" i="1" smtClean="0">
                        <a:latin typeface="Cambria Math" panose="02040503050406030204" pitchFamily="18" charset="0"/>
                      </a:rPr>
                      <m:t>+</m:t>
                    </m:r>
                    <m:r>
                      <a:rPr lang="en-GB" b="1" i="1" smtClean="0">
                        <a:latin typeface="Cambria Math" panose="02040503050406030204" pitchFamily="18" charset="0"/>
                      </a:rPr>
                      <m:t>𝟐</m:t>
                    </m:r>
                    <m:sSup>
                      <m:sSupPr>
                        <m:ctrlPr>
                          <a:rPr lang="en-GB" b="1" i="1" smtClean="0">
                            <a:latin typeface="Cambria Math" panose="02040503050406030204" pitchFamily="18" charset="0"/>
                          </a:rPr>
                        </m:ctrlPr>
                      </m:sSupPr>
                      <m:e>
                        <m:r>
                          <a:rPr lang="en-GB" b="1" i="1" smtClean="0">
                            <a:latin typeface="Cambria Math" panose="02040503050406030204" pitchFamily="18" charset="0"/>
                          </a:rPr>
                          <m:t>𝟒</m:t>
                        </m:r>
                      </m:e>
                      <m:sup>
                        <m:r>
                          <a:rPr lang="en-GB" b="1" i="1" smtClean="0">
                            <a:latin typeface="Cambria Math" panose="02040503050406030204" pitchFamily="18" charset="0"/>
                          </a:rPr>
                          <m:t>𝟐</m:t>
                        </m:r>
                      </m:sup>
                    </m:sSup>
                    <m:r>
                      <a:rPr lang="en-GB" b="1" i="1" smtClean="0">
                        <a:latin typeface="Cambria Math" panose="02040503050406030204" pitchFamily="18" charset="0"/>
                      </a:rPr>
                      <m:t>=</m:t>
                    </m:r>
                    <m:r>
                      <a:rPr lang="en-GB" b="1" i="1" smtClean="0">
                        <a:latin typeface="Cambria Math" panose="02040503050406030204" pitchFamily="18" charset="0"/>
                      </a:rPr>
                      <m:t>𝟐</m:t>
                    </m:r>
                    <m:sSup>
                      <m:sSupPr>
                        <m:ctrlPr>
                          <a:rPr lang="en-GB" b="1" i="1" smtClean="0">
                            <a:latin typeface="Cambria Math" panose="02040503050406030204" pitchFamily="18" charset="0"/>
                          </a:rPr>
                        </m:ctrlPr>
                      </m:sSupPr>
                      <m:e>
                        <m:r>
                          <a:rPr lang="en-GB" b="1" i="1" smtClean="0">
                            <a:latin typeface="Cambria Math" panose="02040503050406030204" pitchFamily="18" charset="0"/>
                          </a:rPr>
                          <m:t>𝟎</m:t>
                        </m:r>
                      </m:e>
                      <m:sup>
                        <m:r>
                          <a:rPr lang="en-GB" b="1" i="1" smtClean="0">
                            <a:latin typeface="Cambria Math" panose="02040503050406030204" pitchFamily="18" charset="0"/>
                          </a:rPr>
                          <m:t>𝟐</m:t>
                        </m:r>
                      </m:sup>
                    </m:sSup>
                    <m:r>
                      <a:rPr lang="en-GB" b="1" i="1" smtClean="0">
                        <a:latin typeface="Cambria Math" panose="02040503050406030204" pitchFamily="18" charset="0"/>
                      </a:rPr>
                      <m:t>+</m:t>
                    </m:r>
                    <m:r>
                      <a:rPr lang="en-GB" b="1" i="1" smtClean="0">
                        <a:latin typeface="Cambria Math" panose="02040503050406030204" pitchFamily="18" charset="0"/>
                      </a:rPr>
                      <m:t>𝟏</m:t>
                    </m:r>
                    <m:sSup>
                      <m:sSupPr>
                        <m:ctrlPr>
                          <a:rPr lang="en-GB" b="1" i="1" smtClean="0">
                            <a:latin typeface="Cambria Math" panose="02040503050406030204" pitchFamily="18" charset="0"/>
                          </a:rPr>
                        </m:ctrlPr>
                      </m:sSupPr>
                      <m:e>
                        <m:r>
                          <a:rPr lang="en-GB" b="1" i="1" smtClean="0">
                            <a:latin typeface="Cambria Math" panose="02040503050406030204" pitchFamily="18" charset="0"/>
                          </a:rPr>
                          <m:t>𝟓</m:t>
                        </m:r>
                      </m:e>
                      <m:sup>
                        <m:r>
                          <a:rPr lang="en-GB" b="1" i="1" smtClean="0">
                            <a:latin typeface="Cambria Math" panose="02040503050406030204" pitchFamily="18" charset="0"/>
                          </a:rPr>
                          <m:t>𝟐</m:t>
                        </m:r>
                      </m:sup>
                    </m:sSup>
                  </m:oMath>
                </a14:m>
                <a:r>
                  <a:rPr lang="en-GB" b="1" dirty="0"/>
                  <a:t>)</a:t>
                </a:r>
              </a:p>
            </p:txBody>
          </p:sp>
        </mc:Choice>
        <mc:Fallback xmlns="">
          <p:sp>
            <p:nvSpPr>
              <p:cNvPr id="9" name="TextBox 8"/>
              <p:cNvSpPr txBox="1">
                <a:spLocks noRot="1" noChangeAspect="1" noMove="1" noResize="1" noEditPoints="1" noAdjustHandles="1" noChangeArrowheads="1" noChangeShapeType="1" noTextEdit="1"/>
              </p:cNvSpPr>
              <p:nvPr/>
            </p:nvSpPr>
            <p:spPr>
              <a:xfrm>
                <a:off x="467544" y="2996952"/>
                <a:ext cx="7416824" cy="3108543"/>
              </a:xfrm>
              <a:prstGeom prst="rect">
                <a:avLst/>
              </a:prstGeom>
              <a:blipFill rotWithShape="0">
                <a:blip r:embed="rId2"/>
                <a:stretch>
                  <a:fillRect l="-740" t="-1176" r="-1151" b="-2353"/>
                </a:stretch>
              </a:blipFill>
            </p:spPr>
            <p:txBody>
              <a:bodyPr/>
              <a:lstStyle/>
              <a:p>
                <a:r>
                  <a:rPr lang="en-GB">
                    <a:noFill/>
                  </a:rPr>
                  <a:t> </a:t>
                </a:r>
              </a:p>
            </p:txBody>
          </p:sp>
        </mc:Fallback>
      </mc:AlternateContent>
      <p:pic>
        <p:nvPicPr>
          <p:cNvPr id="10" name="Picture 9"/>
          <p:cNvPicPr>
            <a:picLocks noChangeAspect="1"/>
          </p:cNvPicPr>
          <p:nvPr/>
        </p:nvPicPr>
        <p:blipFill>
          <a:blip r:embed="rId3"/>
          <a:stretch>
            <a:fillRect/>
          </a:stretch>
        </p:blipFill>
        <p:spPr>
          <a:xfrm>
            <a:off x="8028384" y="3140968"/>
            <a:ext cx="868661" cy="1163250"/>
          </a:xfrm>
          <a:prstGeom prst="rect">
            <a:avLst/>
          </a:prstGeom>
        </p:spPr>
      </p:pic>
      <p:sp>
        <p:nvSpPr>
          <p:cNvPr id="11" name="Rectangle 10"/>
          <p:cNvSpPr/>
          <p:nvPr/>
        </p:nvSpPr>
        <p:spPr>
          <a:xfrm>
            <a:off x="539552" y="5157192"/>
            <a:ext cx="7776864" cy="122413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Tree>
    <p:extLst>
      <p:ext uri="{BB962C8B-B14F-4D97-AF65-F5344CB8AC3E}">
        <p14:creationId xmlns:p14="http://schemas.microsoft.com/office/powerpoint/2010/main" val="288324731"/>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8"/>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8"/>
                                        </p:tgtEl>
                                      </p:cBhvr>
                                    </p:animEffect>
                                    <p:set>
                                      <p:cBhvr>
                                        <p:cTn id="7" dur="1" fill="hold">
                                          <p:stCondLst>
                                            <p:cond delay="499"/>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8" restart="whenNotActive" fill="hold" evtFilter="cancelBubble" nodeType="interactiveSeq">
                <p:stCondLst>
                  <p:cond evt="onClick" delay="0">
                    <p:tgtEl>
                      <p:spTgt spid="11"/>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grpId="0" nodeType="clickEffect">
                                  <p:stCondLst>
                                    <p:cond delay="0"/>
                                  </p:stCondLst>
                                  <p:childTnLst>
                                    <p:animEffect transition="out" filter="fade">
                                      <p:cBhvr>
                                        <p:cTn id="12" dur="500"/>
                                        <p:tgtEl>
                                          <p:spTgt spid="11"/>
                                        </p:tgtEl>
                                      </p:cBhvr>
                                    </p:animEffect>
                                    <p:set>
                                      <p:cBhvr>
                                        <p:cTn id="13" dur="1" fill="hold">
                                          <p:stCondLst>
                                            <p:cond delay="499"/>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childTnLst>
        </p:cTn>
      </p:par>
    </p:tnLst>
    <p:bldLst>
      <p:bldP spid="8" grpId="0" animBg="1"/>
      <p:bldP spid="1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7" name="TextBox 6"/>
              <p:cNvSpPr txBox="1"/>
              <p:nvPr/>
            </p:nvSpPr>
            <p:spPr>
              <a:xfrm>
                <a:off x="899592" y="1268760"/>
                <a:ext cx="6120680" cy="4278351"/>
              </a:xfrm>
              <a:prstGeom prst="rect">
                <a:avLst/>
              </a:prstGeom>
              <a:noFill/>
            </p:spPr>
            <p:txBody>
              <a:bodyPr wrap="square" rtlCol="0">
                <a:spAutoFit/>
              </a:bodyPr>
              <a:lstStyle/>
              <a:p>
                <a:pPr lvl="0"/>
                <a:r>
                  <a:rPr lang="en-GB" dirty="0"/>
                  <a:t>[JMC 2015 Q11] What is the smallest prime number that is the sum of three different prime numbers?</a:t>
                </a:r>
                <a:br>
                  <a:rPr lang="en-GB" dirty="0"/>
                </a:br>
                <a:r>
                  <a:rPr lang="en-GB" dirty="0"/>
                  <a:t>A   11		B   15		C   17		</a:t>
                </a:r>
                <a:br>
                  <a:rPr lang="en-GB" dirty="0"/>
                </a:br>
                <a:r>
                  <a:rPr lang="en-GB" dirty="0"/>
                  <a:t>D   19		E   23</a:t>
                </a:r>
                <a:br>
                  <a:rPr lang="en-GB" dirty="0"/>
                </a:br>
                <a:r>
                  <a:rPr lang="en-GB" b="1" dirty="0"/>
                  <a:t>Solution: D</a:t>
                </a:r>
              </a:p>
              <a:p>
                <a:pPr lvl="0"/>
                <a:endParaRPr lang="en-GB" b="1" dirty="0"/>
              </a:p>
              <a:p>
                <a:pPr lvl="0"/>
                <a:r>
                  <a:rPr lang="en-GB" dirty="0"/>
                  <a:t>[JMO 1999 A2] In how many different ways can 50 be written as the sum of two prime numbers? (Note: </a:t>
                </a:r>
                <a14:m>
                  <m:oMath xmlns:m="http://schemas.openxmlformats.org/officeDocument/2006/math">
                    <m:r>
                      <a:rPr lang="en-GB" i="1">
                        <a:latin typeface="Cambria Math" panose="02040503050406030204" pitchFamily="18" charset="0"/>
                      </a:rPr>
                      <m:t>𝑥</m:t>
                    </m:r>
                    <m:r>
                      <a:rPr lang="en-GB" i="1">
                        <a:latin typeface="Cambria Math" panose="02040503050406030204" pitchFamily="18" charset="0"/>
                      </a:rPr>
                      <m:t>+</m:t>
                    </m:r>
                    <m:r>
                      <a:rPr lang="en-GB" i="1">
                        <a:latin typeface="Cambria Math" panose="02040503050406030204" pitchFamily="18" charset="0"/>
                      </a:rPr>
                      <m:t>𝑦</m:t>
                    </m:r>
                  </m:oMath>
                </a14:m>
                <a:r>
                  <a:rPr lang="en-GB" dirty="0"/>
                  <a:t> and </a:t>
                </a:r>
                <a14:m>
                  <m:oMath xmlns:m="http://schemas.openxmlformats.org/officeDocument/2006/math">
                    <m:r>
                      <a:rPr lang="en-GB" i="1">
                        <a:latin typeface="Cambria Math" panose="02040503050406030204" pitchFamily="18" charset="0"/>
                      </a:rPr>
                      <m:t>𝑦</m:t>
                    </m:r>
                    <m:r>
                      <a:rPr lang="en-GB" i="1">
                        <a:latin typeface="Cambria Math" panose="02040503050406030204" pitchFamily="18" charset="0"/>
                      </a:rPr>
                      <m:t>+</m:t>
                    </m:r>
                    <m:r>
                      <a:rPr lang="en-GB" i="1">
                        <a:latin typeface="Cambria Math" panose="02040503050406030204" pitchFamily="18" charset="0"/>
                      </a:rPr>
                      <m:t>𝑥</m:t>
                    </m:r>
                  </m:oMath>
                </a14:m>
                <a:r>
                  <a:rPr lang="en-GB" dirty="0"/>
                  <a:t> do not count as different.)</a:t>
                </a:r>
                <a:br>
                  <a:rPr lang="en-GB" dirty="0"/>
                </a:br>
                <a:r>
                  <a:rPr lang="en-GB" b="1" dirty="0"/>
                  <a:t>Solution: 4 ways (</a:t>
                </a:r>
                <a14:m>
                  <m:oMath xmlns:m="http://schemas.openxmlformats.org/officeDocument/2006/math">
                    <m:r>
                      <a:rPr lang="en-GB" b="1" i="1">
                        <a:latin typeface="Cambria Math" panose="02040503050406030204" pitchFamily="18" charset="0"/>
                      </a:rPr>
                      <m:t>𝟒𝟕</m:t>
                    </m:r>
                    <m:r>
                      <a:rPr lang="en-GB" b="1" i="1">
                        <a:latin typeface="Cambria Math" panose="02040503050406030204" pitchFamily="18" charset="0"/>
                      </a:rPr>
                      <m:t>+</m:t>
                    </m:r>
                    <m:r>
                      <a:rPr lang="en-GB" b="1" i="1">
                        <a:latin typeface="Cambria Math" panose="02040503050406030204" pitchFamily="18" charset="0"/>
                      </a:rPr>
                      <m:t>𝟑</m:t>
                    </m:r>
                    <m:r>
                      <a:rPr lang="en-GB" b="1" i="1">
                        <a:latin typeface="Cambria Math" panose="02040503050406030204" pitchFamily="18" charset="0"/>
                      </a:rPr>
                      <m:t>, </m:t>
                    </m:r>
                    <m:r>
                      <a:rPr lang="en-GB" b="1" i="1">
                        <a:latin typeface="Cambria Math" panose="02040503050406030204" pitchFamily="18" charset="0"/>
                      </a:rPr>
                      <m:t>𝟒𝟑</m:t>
                    </m:r>
                    <m:r>
                      <a:rPr lang="en-GB" b="1" i="1">
                        <a:latin typeface="Cambria Math" panose="02040503050406030204" pitchFamily="18" charset="0"/>
                      </a:rPr>
                      <m:t>+</m:t>
                    </m:r>
                    <m:r>
                      <a:rPr lang="en-GB" b="1" i="1">
                        <a:latin typeface="Cambria Math" panose="02040503050406030204" pitchFamily="18" charset="0"/>
                      </a:rPr>
                      <m:t>𝟕</m:t>
                    </m:r>
                    <m:r>
                      <a:rPr lang="en-GB" b="1" i="1">
                        <a:latin typeface="Cambria Math" panose="02040503050406030204" pitchFamily="18" charset="0"/>
                      </a:rPr>
                      <m:t>, </m:t>
                    </m:r>
                    <m:r>
                      <a:rPr lang="en-GB" b="1" i="1">
                        <a:latin typeface="Cambria Math" panose="02040503050406030204" pitchFamily="18" charset="0"/>
                      </a:rPr>
                      <m:t>𝟑𝟕</m:t>
                    </m:r>
                    <m:r>
                      <a:rPr lang="en-GB" b="1" i="1">
                        <a:latin typeface="Cambria Math" panose="02040503050406030204" pitchFamily="18" charset="0"/>
                      </a:rPr>
                      <m:t>+</m:t>
                    </m:r>
                    <m:r>
                      <a:rPr lang="en-GB" b="1" i="1">
                        <a:latin typeface="Cambria Math" panose="02040503050406030204" pitchFamily="18" charset="0"/>
                      </a:rPr>
                      <m:t>𝟏𝟑</m:t>
                    </m:r>
                    <m:r>
                      <a:rPr lang="en-GB" b="1" i="1">
                        <a:latin typeface="Cambria Math" panose="02040503050406030204" pitchFamily="18" charset="0"/>
                      </a:rPr>
                      <m:t>, </m:t>
                    </m:r>
                    <m:r>
                      <a:rPr lang="en-GB" b="1" i="1">
                        <a:latin typeface="Cambria Math" panose="02040503050406030204" pitchFamily="18" charset="0"/>
                      </a:rPr>
                      <m:t>𝟑𝟏</m:t>
                    </m:r>
                    <m:r>
                      <a:rPr lang="en-GB" b="1" i="1">
                        <a:latin typeface="Cambria Math" panose="02040503050406030204" pitchFamily="18" charset="0"/>
                      </a:rPr>
                      <m:t>+</m:t>
                    </m:r>
                    <m:r>
                      <a:rPr lang="en-GB" b="1" i="1">
                        <a:latin typeface="Cambria Math" panose="02040503050406030204" pitchFamily="18" charset="0"/>
                      </a:rPr>
                      <m:t>𝟏𝟗</m:t>
                    </m:r>
                  </m:oMath>
                </a14:m>
                <a:r>
                  <a:rPr lang="en-GB" b="1" dirty="0"/>
                  <a:t>)</a:t>
                </a:r>
              </a:p>
              <a:p>
                <a:pPr lvl="0"/>
                <a:endParaRPr lang="en-GB" b="1" dirty="0"/>
              </a:p>
              <a:p>
                <a:pPr lvl="0"/>
                <a:r>
                  <a:rPr lang="en-GB" dirty="0"/>
                  <a:t>[JMO 2009 A3] The positive whole numbers </a:t>
                </a:r>
                <a14:m>
                  <m:oMath xmlns:m="http://schemas.openxmlformats.org/officeDocument/2006/math">
                    <m:r>
                      <a:rPr lang="en-GB" i="1">
                        <a:latin typeface="Cambria Math" panose="02040503050406030204" pitchFamily="18" charset="0"/>
                      </a:rPr>
                      <m:t>𝑎</m:t>
                    </m:r>
                    <m:r>
                      <a:rPr lang="en-GB" i="1">
                        <a:latin typeface="Cambria Math" panose="02040503050406030204" pitchFamily="18" charset="0"/>
                      </a:rPr>
                      <m:t>, </m:t>
                    </m:r>
                    <m:r>
                      <a:rPr lang="en-GB" i="1">
                        <a:latin typeface="Cambria Math" panose="02040503050406030204" pitchFamily="18" charset="0"/>
                      </a:rPr>
                      <m:t>𝑏</m:t>
                    </m:r>
                  </m:oMath>
                </a14:m>
                <a:r>
                  <a:rPr lang="en-GB" dirty="0"/>
                  <a:t> and </a:t>
                </a:r>
                <a14:m>
                  <m:oMath xmlns:m="http://schemas.openxmlformats.org/officeDocument/2006/math">
                    <m:r>
                      <a:rPr lang="en-GB" i="1">
                        <a:latin typeface="Cambria Math" panose="02040503050406030204" pitchFamily="18" charset="0"/>
                      </a:rPr>
                      <m:t>𝑐</m:t>
                    </m:r>
                  </m:oMath>
                </a14:m>
                <a:r>
                  <a:rPr lang="en-GB" dirty="0"/>
                  <a:t> are all different and </a:t>
                </a:r>
                <a:br>
                  <a:rPr lang="en-GB" dirty="0"/>
                </a:br>
                <a14:m>
                  <m:oMath xmlns:m="http://schemas.openxmlformats.org/officeDocument/2006/math">
                    <m:sSup>
                      <m:sSupPr>
                        <m:ctrlPr>
                          <a:rPr lang="en-GB" i="1">
                            <a:latin typeface="Cambria Math" panose="02040503050406030204" pitchFamily="18" charset="0"/>
                          </a:rPr>
                        </m:ctrlPr>
                      </m:sSupPr>
                      <m:e>
                        <m:r>
                          <a:rPr lang="en-GB" i="1">
                            <a:latin typeface="Cambria Math" panose="02040503050406030204" pitchFamily="18" charset="0"/>
                          </a:rPr>
                          <m:t>𝑎</m:t>
                        </m:r>
                      </m:e>
                      <m:sup>
                        <m:r>
                          <a:rPr lang="en-GB" i="1">
                            <a:latin typeface="Cambria Math" panose="02040503050406030204" pitchFamily="18" charset="0"/>
                          </a:rPr>
                          <m:t>2</m:t>
                        </m:r>
                      </m:sup>
                    </m:sSup>
                    <m:r>
                      <a:rPr lang="en-GB" i="1">
                        <a:latin typeface="Cambria Math" panose="02040503050406030204" pitchFamily="18" charset="0"/>
                      </a:rPr>
                      <m:t>+</m:t>
                    </m:r>
                    <m:sSup>
                      <m:sSupPr>
                        <m:ctrlPr>
                          <a:rPr lang="en-GB" i="1">
                            <a:latin typeface="Cambria Math" panose="02040503050406030204" pitchFamily="18" charset="0"/>
                          </a:rPr>
                        </m:ctrlPr>
                      </m:sSupPr>
                      <m:e>
                        <m:r>
                          <a:rPr lang="en-GB" i="1">
                            <a:latin typeface="Cambria Math" panose="02040503050406030204" pitchFamily="18" charset="0"/>
                          </a:rPr>
                          <m:t>𝑏</m:t>
                        </m:r>
                      </m:e>
                      <m:sup>
                        <m:r>
                          <a:rPr lang="en-GB" i="1">
                            <a:latin typeface="Cambria Math" panose="02040503050406030204" pitchFamily="18" charset="0"/>
                          </a:rPr>
                          <m:t>2</m:t>
                        </m:r>
                      </m:sup>
                    </m:sSup>
                    <m:r>
                      <a:rPr lang="en-GB" i="1">
                        <a:latin typeface="Cambria Math" panose="02040503050406030204" pitchFamily="18" charset="0"/>
                      </a:rPr>
                      <m:t>+</m:t>
                    </m:r>
                    <m:sSup>
                      <m:sSupPr>
                        <m:ctrlPr>
                          <a:rPr lang="en-GB" i="1">
                            <a:latin typeface="Cambria Math" panose="02040503050406030204" pitchFamily="18" charset="0"/>
                          </a:rPr>
                        </m:ctrlPr>
                      </m:sSupPr>
                      <m:e>
                        <m:r>
                          <a:rPr lang="en-GB" i="1">
                            <a:latin typeface="Cambria Math" panose="02040503050406030204" pitchFamily="18" charset="0"/>
                          </a:rPr>
                          <m:t>𝑐</m:t>
                        </m:r>
                      </m:e>
                      <m:sup>
                        <m:r>
                          <a:rPr lang="en-GB" i="1">
                            <a:latin typeface="Cambria Math" panose="02040503050406030204" pitchFamily="18" charset="0"/>
                          </a:rPr>
                          <m:t>2</m:t>
                        </m:r>
                      </m:sup>
                    </m:sSup>
                    <m:r>
                      <a:rPr lang="en-GB" i="1">
                        <a:latin typeface="Cambria Math" panose="02040503050406030204" pitchFamily="18" charset="0"/>
                      </a:rPr>
                      <m:t>=121</m:t>
                    </m:r>
                  </m:oMath>
                </a14:m>
                <a:r>
                  <a:rPr lang="en-GB" dirty="0"/>
                  <a:t>. What is the value of </a:t>
                </a:r>
                <a14:m>
                  <m:oMath xmlns:m="http://schemas.openxmlformats.org/officeDocument/2006/math">
                    <m:r>
                      <a:rPr lang="en-GB" i="1">
                        <a:latin typeface="Cambria Math" panose="02040503050406030204" pitchFamily="18" charset="0"/>
                      </a:rPr>
                      <m:t>𝑎</m:t>
                    </m:r>
                    <m:r>
                      <a:rPr lang="en-GB" i="1">
                        <a:latin typeface="Cambria Math" panose="02040503050406030204" pitchFamily="18" charset="0"/>
                      </a:rPr>
                      <m:t>+</m:t>
                    </m:r>
                    <m:r>
                      <a:rPr lang="en-GB" i="1">
                        <a:latin typeface="Cambria Math" panose="02040503050406030204" pitchFamily="18" charset="0"/>
                      </a:rPr>
                      <m:t>𝑏</m:t>
                    </m:r>
                    <m:r>
                      <a:rPr lang="en-GB" i="1">
                        <a:latin typeface="Cambria Math" panose="02040503050406030204" pitchFamily="18" charset="0"/>
                      </a:rPr>
                      <m:t>+</m:t>
                    </m:r>
                    <m:r>
                      <a:rPr lang="en-GB" i="1">
                        <a:latin typeface="Cambria Math" panose="02040503050406030204" pitchFamily="18" charset="0"/>
                      </a:rPr>
                      <m:t>𝑐</m:t>
                    </m:r>
                  </m:oMath>
                </a14:m>
                <a:r>
                  <a:rPr lang="en-GB" dirty="0"/>
                  <a:t>?</a:t>
                </a:r>
              </a:p>
              <a:p>
                <a:r>
                  <a:rPr lang="en-GB" b="1" dirty="0"/>
                  <a:t>Solution: 17</a:t>
                </a:r>
                <a:endParaRPr lang="en-GB" dirty="0"/>
              </a:p>
            </p:txBody>
          </p:sp>
        </mc:Choice>
        <mc:Fallback xmlns="">
          <p:sp>
            <p:nvSpPr>
              <p:cNvPr id="7" name="TextBox 6"/>
              <p:cNvSpPr txBox="1">
                <a:spLocks noRot="1" noChangeAspect="1" noMove="1" noResize="1" noEditPoints="1" noAdjustHandles="1" noChangeArrowheads="1" noChangeShapeType="1" noTextEdit="1"/>
              </p:cNvSpPr>
              <p:nvPr/>
            </p:nvSpPr>
            <p:spPr>
              <a:xfrm>
                <a:off x="899592" y="1268760"/>
                <a:ext cx="6120680" cy="4278351"/>
              </a:xfrm>
              <a:prstGeom prst="rect">
                <a:avLst/>
              </a:prstGeom>
              <a:blipFill rotWithShape="0">
                <a:blip r:embed="rId2"/>
                <a:stretch>
                  <a:fillRect l="-896" t="-712" r="-1394" b="-570"/>
                </a:stretch>
              </a:blipFill>
            </p:spPr>
            <p:txBody>
              <a:bodyPr/>
              <a:lstStyle/>
              <a:p>
                <a:r>
                  <a:rPr lang="en-GB">
                    <a:noFill/>
                  </a:rPr>
                  <a:t> </a:t>
                </a:r>
              </a:p>
            </p:txBody>
          </p:sp>
        </mc:Fallback>
      </mc:AlternateContent>
      <p:sp>
        <p:nvSpPr>
          <p:cNvPr id="9" name="Rectangle 8"/>
          <p:cNvSpPr/>
          <p:nvPr/>
        </p:nvSpPr>
        <p:spPr>
          <a:xfrm>
            <a:off x="517285" y="1370360"/>
            <a:ext cx="382307" cy="36004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1</a:t>
            </a:r>
          </a:p>
        </p:txBody>
      </p:sp>
      <p:sp>
        <p:nvSpPr>
          <p:cNvPr id="10" name="Rectangle 9"/>
          <p:cNvSpPr/>
          <p:nvPr/>
        </p:nvSpPr>
        <p:spPr>
          <a:xfrm>
            <a:off x="497192" y="3014178"/>
            <a:ext cx="382307" cy="36004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2</a:t>
            </a:r>
          </a:p>
        </p:txBody>
      </p:sp>
      <p:sp>
        <p:nvSpPr>
          <p:cNvPr id="11" name="Rectangle 10"/>
          <p:cNvSpPr/>
          <p:nvPr/>
        </p:nvSpPr>
        <p:spPr>
          <a:xfrm>
            <a:off x="497191" y="4394696"/>
            <a:ext cx="382307" cy="36004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3</a:t>
            </a:r>
          </a:p>
        </p:txBody>
      </p:sp>
      <p:sp>
        <p:nvSpPr>
          <p:cNvPr id="12" name="Rectangle 11"/>
          <p:cNvSpPr/>
          <p:nvPr/>
        </p:nvSpPr>
        <p:spPr>
          <a:xfrm>
            <a:off x="942865" y="2439280"/>
            <a:ext cx="2714172" cy="39188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3" name="Rectangle 12"/>
          <p:cNvSpPr/>
          <p:nvPr/>
        </p:nvSpPr>
        <p:spPr>
          <a:xfrm>
            <a:off x="942864" y="3780342"/>
            <a:ext cx="5285319" cy="39188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4" name="Rectangle 13"/>
          <p:cNvSpPr/>
          <p:nvPr/>
        </p:nvSpPr>
        <p:spPr>
          <a:xfrm>
            <a:off x="942864" y="5166456"/>
            <a:ext cx="5285319" cy="39188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grpSp>
        <p:nvGrpSpPr>
          <p:cNvPr id="16" name="Group 15"/>
          <p:cNvGrpSpPr/>
          <p:nvPr/>
        </p:nvGrpSpPr>
        <p:grpSpPr>
          <a:xfrm>
            <a:off x="0" y="0"/>
            <a:ext cx="9143074" cy="599127"/>
            <a:chOff x="0" y="13335"/>
            <a:chExt cx="9144218" cy="599127"/>
          </a:xfrm>
        </p:grpSpPr>
        <p:sp>
          <p:nvSpPr>
            <p:cNvPr id="17" name="TextBox 32"/>
            <p:cNvSpPr txBox="1"/>
            <p:nvPr/>
          </p:nvSpPr>
          <p:spPr>
            <a:xfrm>
              <a:off x="0" y="13335"/>
              <a:ext cx="9144000" cy="599127"/>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wrap="square" lIns="324000" rtlCol="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3200" dirty="0"/>
                <a:t>Exercise 1</a:t>
              </a:r>
            </a:p>
          </p:txBody>
        </p:sp>
        <p:cxnSp>
          <p:nvCxnSpPr>
            <p:cNvPr id="18" name="Straight Connector 17"/>
            <p:cNvCxnSpPr/>
            <p:nvPr/>
          </p:nvCxnSpPr>
          <p:spPr>
            <a:xfrm>
              <a:off x="218" y="601079"/>
              <a:ext cx="9144000" cy="0"/>
            </a:xfrm>
            <a:prstGeom prst="line">
              <a:avLst/>
            </a:prstGeom>
            <a:effectLst/>
          </p:spPr>
          <p:style>
            <a:lnRef idx="3">
              <a:schemeClr val="accent3"/>
            </a:lnRef>
            <a:fillRef idx="0">
              <a:schemeClr val="accent3"/>
            </a:fillRef>
            <a:effectRef idx="2">
              <a:schemeClr val="accent3"/>
            </a:effectRef>
            <a:fontRef idx="minor">
              <a:schemeClr val="tx1"/>
            </a:fontRef>
          </p:style>
        </p:cxnSp>
      </p:grpSp>
      <p:sp>
        <p:nvSpPr>
          <p:cNvPr id="20" name="TextBox 19"/>
          <p:cNvSpPr txBox="1"/>
          <p:nvPr/>
        </p:nvSpPr>
        <p:spPr>
          <a:xfrm>
            <a:off x="323528" y="739112"/>
            <a:ext cx="3096344" cy="369332"/>
          </a:xfrm>
          <a:prstGeom prst="rect">
            <a:avLst/>
          </a:prstGeom>
          <a:solidFill>
            <a:schemeClr val="bg1"/>
          </a:solidFill>
          <a:effectLst>
            <a:outerShdw blurRad="63500" sx="102000" sy="102000" algn="ctr" rotWithShape="0">
              <a:prstClr val="black">
                <a:alpha val="40000"/>
              </a:prstClr>
            </a:outerShdw>
          </a:effectLst>
        </p:spPr>
        <p:txBody>
          <a:bodyPr wrap="square" rtlCol="0">
            <a:spAutoFit/>
          </a:bodyPr>
          <a:lstStyle/>
          <a:p>
            <a:r>
              <a:rPr lang="en-GB" dirty="0"/>
              <a:t>(Problems on provided sheet)</a:t>
            </a:r>
          </a:p>
        </p:txBody>
      </p:sp>
      <p:sp>
        <p:nvSpPr>
          <p:cNvPr id="15" name="TextBox 14"/>
          <p:cNvSpPr txBox="1"/>
          <p:nvPr/>
        </p:nvSpPr>
        <p:spPr>
          <a:xfrm>
            <a:off x="7402285" y="1236351"/>
            <a:ext cx="1620259" cy="1077218"/>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r>
              <a:rPr lang="en-GB" sz="1600" b="1" dirty="0"/>
              <a:t>Key Tip</a:t>
            </a:r>
            <a:r>
              <a:rPr lang="en-GB" sz="1600" dirty="0"/>
              <a:t>:  Use your lists of numbers from the starter.</a:t>
            </a:r>
          </a:p>
        </p:txBody>
      </p:sp>
    </p:spTree>
    <p:extLst>
      <p:ext uri="{BB962C8B-B14F-4D97-AF65-F5344CB8AC3E}">
        <p14:creationId xmlns:p14="http://schemas.microsoft.com/office/powerpoint/2010/main" val="891494736"/>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2"/>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12"/>
                                        </p:tgtEl>
                                      </p:cBhvr>
                                    </p:animEffect>
                                    <p:set>
                                      <p:cBhvr>
                                        <p:cTn id="7" dur="1" fill="hold">
                                          <p:stCondLst>
                                            <p:cond delay="499"/>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8" restart="whenNotActive" fill="hold" evtFilter="cancelBubble" nodeType="interactiveSeq">
                <p:stCondLst>
                  <p:cond evt="onClick" delay="0">
                    <p:tgtEl>
                      <p:spTgt spid="13"/>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grpId="0" nodeType="clickEffect">
                                  <p:stCondLst>
                                    <p:cond delay="0"/>
                                  </p:stCondLst>
                                  <p:childTnLst>
                                    <p:animEffect transition="out" filter="fade">
                                      <p:cBhvr>
                                        <p:cTn id="12" dur="500"/>
                                        <p:tgtEl>
                                          <p:spTgt spid="13"/>
                                        </p:tgtEl>
                                      </p:cBhvr>
                                    </p:animEffect>
                                    <p:set>
                                      <p:cBhvr>
                                        <p:cTn id="13" dur="1" fill="hold">
                                          <p:stCondLst>
                                            <p:cond delay="499"/>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14" restart="whenNotActive" fill="hold" evtFilter="cancelBubble" nodeType="interactiveSeq">
                <p:stCondLst>
                  <p:cond evt="onClick" delay="0">
                    <p:tgtEl>
                      <p:spTgt spid="14"/>
                    </p:tgtEl>
                  </p:cond>
                </p:stCondLst>
                <p:endSync evt="end" delay="0">
                  <p:rtn val="all"/>
                </p:endSync>
                <p:childTnLst>
                  <p:par>
                    <p:cTn id="15" fill="hold">
                      <p:stCondLst>
                        <p:cond delay="0"/>
                      </p:stCondLst>
                      <p:childTnLst>
                        <p:par>
                          <p:cTn id="16" fill="hold">
                            <p:stCondLst>
                              <p:cond delay="0"/>
                            </p:stCondLst>
                            <p:childTnLst>
                              <p:par>
                                <p:cTn id="17" presetID="10" presetClass="exit" presetSubtype="0" fill="hold" grpId="0" nodeType="clickEffect">
                                  <p:stCondLst>
                                    <p:cond delay="0"/>
                                  </p:stCondLst>
                                  <p:childTnLst>
                                    <p:animEffect transition="out" filter="fade">
                                      <p:cBhvr>
                                        <p:cTn id="18" dur="500"/>
                                        <p:tgtEl>
                                          <p:spTgt spid="14"/>
                                        </p:tgtEl>
                                      </p:cBhvr>
                                    </p:animEffect>
                                    <p:set>
                                      <p:cBhvr>
                                        <p:cTn id="19" dur="1" fill="hold">
                                          <p:stCondLst>
                                            <p:cond delay="499"/>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childTnLst>
        </p:cTn>
      </p:par>
    </p:tnLst>
    <p:bldLst>
      <p:bldP spid="12" grpId="0" animBg="1"/>
      <p:bldP spid="13" grpId="0" animBg="1"/>
      <p:bldP spid="1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Rectangle 1"/>
              <p:cNvSpPr/>
              <p:nvPr/>
            </p:nvSpPr>
            <p:spPr>
              <a:xfrm>
                <a:off x="1259632" y="721727"/>
                <a:ext cx="7704856" cy="6494085"/>
              </a:xfrm>
              <a:prstGeom prst="rect">
                <a:avLst/>
              </a:prstGeom>
            </p:spPr>
            <p:txBody>
              <a:bodyPr wrap="square">
                <a:spAutoFit/>
              </a:bodyPr>
              <a:lstStyle/>
              <a:p>
                <a:pPr lvl="0"/>
                <a:r>
                  <a:rPr lang="en-GB" sz="1600" dirty="0"/>
                  <a:t>[JMC 2015 Q19] One of the following cubes is the smallest cube that can be written as the sum of three positive cubes. Which is it?</a:t>
                </a:r>
                <a:br>
                  <a:rPr lang="en-GB" sz="1600" dirty="0"/>
                </a:br>
                <a:r>
                  <a:rPr lang="en-GB" sz="1600" dirty="0"/>
                  <a:t>A   27		B   64		C   15		</a:t>
                </a:r>
                <a:br>
                  <a:rPr lang="en-GB" sz="1600" dirty="0"/>
                </a:br>
                <a:r>
                  <a:rPr lang="en-GB" sz="1600" dirty="0"/>
                  <a:t>D   216		E   512</a:t>
                </a:r>
                <a:br>
                  <a:rPr lang="en-GB" sz="1600" dirty="0"/>
                </a:br>
                <a:br>
                  <a:rPr lang="en-GB" sz="1600" dirty="0"/>
                </a:br>
                <a:r>
                  <a:rPr lang="en-GB" sz="1600" b="1" dirty="0"/>
                  <a:t>Solution: D</a:t>
                </a:r>
              </a:p>
              <a:p>
                <a:pPr lvl="0"/>
                <a:endParaRPr lang="en-GB" sz="1600" dirty="0"/>
              </a:p>
              <a:p>
                <a:pPr lvl="0"/>
                <a:r>
                  <a:rPr lang="en-GB" sz="1600" dirty="0"/>
                  <a:t> [JMC 2006 Q20] The sum of three different prime numbers is 40. What is the difference between the two biggest of these numbers?</a:t>
                </a:r>
                <a:br>
                  <a:rPr lang="en-GB" sz="1600" dirty="0"/>
                </a:br>
                <a:r>
                  <a:rPr lang="en-GB" sz="1600" dirty="0"/>
                  <a:t>A   8		B   12		C   16		</a:t>
                </a:r>
                <a:br>
                  <a:rPr lang="en-GB" sz="1600" dirty="0"/>
                </a:br>
                <a:r>
                  <a:rPr lang="en-GB" sz="1600" dirty="0"/>
                  <a:t>D   20		E   24</a:t>
                </a:r>
                <a:br>
                  <a:rPr lang="en-GB" sz="1600" dirty="0"/>
                </a:br>
                <a:br>
                  <a:rPr lang="en-GB" sz="1600" dirty="0"/>
                </a:br>
                <a:r>
                  <a:rPr lang="en-GB" sz="1600" b="1" dirty="0"/>
                  <a:t>Solution: E</a:t>
                </a:r>
              </a:p>
              <a:p>
                <a:pPr lvl="0"/>
                <a:endParaRPr lang="en-GB" sz="1600" dirty="0"/>
              </a:p>
              <a:p>
                <a:pPr lvl="0"/>
                <a:r>
                  <a:rPr lang="en-GB" sz="1600" dirty="0"/>
                  <a:t>[JMC 2010 Q22] Kiran writes down six different prime numbers, </a:t>
                </a:r>
                <a14:m>
                  <m:oMath xmlns:m="http://schemas.openxmlformats.org/officeDocument/2006/math">
                    <m:r>
                      <a:rPr lang="en-GB" sz="1600" i="1">
                        <a:latin typeface="Cambria Math"/>
                      </a:rPr>
                      <m:t>𝑝</m:t>
                    </m:r>
                    <m:r>
                      <a:rPr lang="en-GB" sz="1600" i="1">
                        <a:latin typeface="Cambria Math"/>
                      </a:rPr>
                      <m:t>, </m:t>
                    </m:r>
                    <m:r>
                      <a:rPr lang="en-GB" sz="1600" i="1">
                        <a:latin typeface="Cambria Math"/>
                      </a:rPr>
                      <m:t>𝑞</m:t>
                    </m:r>
                    <m:r>
                      <a:rPr lang="en-GB" sz="1600" i="1">
                        <a:latin typeface="Cambria Math"/>
                      </a:rPr>
                      <m:t>, </m:t>
                    </m:r>
                    <m:r>
                      <a:rPr lang="en-GB" sz="1600" i="1">
                        <a:latin typeface="Cambria Math"/>
                      </a:rPr>
                      <m:t>𝑟</m:t>
                    </m:r>
                    <m:r>
                      <a:rPr lang="en-GB" sz="1600" i="1">
                        <a:latin typeface="Cambria Math"/>
                      </a:rPr>
                      <m:t>, </m:t>
                    </m:r>
                    <m:r>
                      <a:rPr lang="en-GB" sz="1600" i="1">
                        <a:latin typeface="Cambria Math"/>
                      </a:rPr>
                      <m:t>𝑠</m:t>
                    </m:r>
                    <m:r>
                      <a:rPr lang="en-GB" sz="1600" i="1">
                        <a:latin typeface="Cambria Math"/>
                      </a:rPr>
                      <m:t>, </m:t>
                    </m:r>
                    <m:r>
                      <a:rPr lang="en-GB" sz="1600" i="1">
                        <a:latin typeface="Cambria Math"/>
                      </a:rPr>
                      <m:t>𝑡</m:t>
                    </m:r>
                    <m:r>
                      <a:rPr lang="en-GB" sz="1600" i="1">
                        <a:latin typeface="Cambria Math"/>
                      </a:rPr>
                      <m:t>, </m:t>
                    </m:r>
                    <m:r>
                      <a:rPr lang="en-GB" sz="1600" i="1">
                        <a:latin typeface="Cambria Math"/>
                      </a:rPr>
                      <m:t>𝑢</m:t>
                    </m:r>
                  </m:oMath>
                </a14:m>
                <a:r>
                  <a:rPr lang="en-GB" sz="1600" dirty="0"/>
                  <a:t>, all less than 20, such that </a:t>
                </a:r>
                <a14:m>
                  <m:oMath xmlns:m="http://schemas.openxmlformats.org/officeDocument/2006/math">
                    <m:r>
                      <a:rPr lang="en-GB" sz="1600" i="1">
                        <a:latin typeface="Cambria Math"/>
                      </a:rPr>
                      <m:t>𝑝</m:t>
                    </m:r>
                    <m:r>
                      <a:rPr lang="en-GB" sz="1600" i="1">
                        <a:latin typeface="Cambria Math"/>
                      </a:rPr>
                      <m:t>+</m:t>
                    </m:r>
                    <m:r>
                      <a:rPr lang="en-GB" sz="1600" i="1">
                        <a:latin typeface="Cambria Math"/>
                      </a:rPr>
                      <m:t>𝑞</m:t>
                    </m:r>
                    <m:r>
                      <a:rPr lang="en-GB" sz="1600" i="1">
                        <a:latin typeface="Cambria Math"/>
                      </a:rPr>
                      <m:t>=</m:t>
                    </m:r>
                    <m:r>
                      <a:rPr lang="en-GB" sz="1600" i="1">
                        <a:latin typeface="Cambria Math"/>
                      </a:rPr>
                      <m:t>𝑟</m:t>
                    </m:r>
                    <m:r>
                      <a:rPr lang="en-GB" sz="1600" i="1">
                        <a:latin typeface="Cambria Math"/>
                      </a:rPr>
                      <m:t>+</m:t>
                    </m:r>
                    <m:r>
                      <a:rPr lang="en-GB" sz="1600" i="1">
                        <a:latin typeface="Cambria Math"/>
                      </a:rPr>
                      <m:t>𝑠</m:t>
                    </m:r>
                    <m:r>
                      <a:rPr lang="en-GB" sz="1600" i="1">
                        <a:latin typeface="Cambria Math"/>
                      </a:rPr>
                      <m:t>=</m:t>
                    </m:r>
                    <m:r>
                      <a:rPr lang="en-GB" sz="1600" i="1">
                        <a:latin typeface="Cambria Math"/>
                      </a:rPr>
                      <m:t>𝑡</m:t>
                    </m:r>
                    <m:r>
                      <a:rPr lang="en-GB" sz="1600" i="1">
                        <a:latin typeface="Cambria Math"/>
                      </a:rPr>
                      <m:t>+</m:t>
                    </m:r>
                    <m:r>
                      <a:rPr lang="en-GB" sz="1600" i="1">
                        <a:latin typeface="Cambria Math"/>
                      </a:rPr>
                      <m:t>𝑢</m:t>
                    </m:r>
                  </m:oMath>
                </a14:m>
                <a:r>
                  <a:rPr lang="en-GB" sz="1600" dirty="0"/>
                  <a:t>. What is the value of </a:t>
                </a:r>
                <a14:m>
                  <m:oMath xmlns:m="http://schemas.openxmlformats.org/officeDocument/2006/math">
                    <m:r>
                      <a:rPr lang="en-GB" sz="1600" i="1">
                        <a:latin typeface="Cambria Math"/>
                      </a:rPr>
                      <m:t>𝑝</m:t>
                    </m:r>
                    <m:r>
                      <a:rPr lang="en-GB" sz="1600" i="1">
                        <a:latin typeface="Cambria Math"/>
                      </a:rPr>
                      <m:t>+</m:t>
                    </m:r>
                    <m:r>
                      <a:rPr lang="en-GB" sz="1600" i="1">
                        <a:latin typeface="Cambria Math"/>
                      </a:rPr>
                      <m:t>𝑞</m:t>
                    </m:r>
                  </m:oMath>
                </a14:m>
                <a:r>
                  <a:rPr lang="en-GB" sz="1600" dirty="0"/>
                  <a:t>?</a:t>
                </a:r>
                <a:br>
                  <a:rPr lang="en-GB" sz="1600" dirty="0"/>
                </a:br>
                <a:r>
                  <a:rPr lang="en-GB" sz="1600" dirty="0"/>
                  <a:t>A   16		B   18		C   20		</a:t>
                </a:r>
                <a:br>
                  <a:rPr lang="en-GB" sz="1600" dirty="0"/>
                </a:br>
                <a:r>
                  <a:rPr lang="en-GB" sz="1600" dirty="0"/>
                  <a:t>D   22		E   24</a:t>
                </a:r>
                <a:br>
                  <a:rPr lang="en-GB" sz="1600" dirty="0"/>
                </a:br>
                <a:r>
                  <a:rPr lang="en-GB" sz="1600" dirty="0"/>
                  <a:t> </a:t>
                </a:r>
                <a:br>
                  <a:rPr lang="en-GB" sz="1600" dirty="0"/>
                </a:br>
                <a:r>
                  <a:rPr lang="en-GB" sz="1600" b="1" dirty="0"/>
                  <a:t>Solution: E</a:t>
                </a:r>
              </a:p>
              <a:p>
                <a:pPr lvl="0"/>
                <a:br>
                  <a:rPr lang="en-GB" sz="1600" dirty="0"/>
                </a:br>
                <a:r>
                  <a:rPr lang="en-GB" sz="1600" dirty="0"/>
                  <a:t>[TMC Regional 2009 Q9] 12345 can be expressed as the sum of two primes in exactly one way. What is the larger of the two primes?</a:t>
                </a:r>
                <a:br>
                  <a:rPr lang="en-GB" sz="1600" dirty="0"/>
                </a:br>
                <a:br>
                  <a:rPr lang="en-GB" sz="1600" dirty="0"/>
                </a:br>
                <a:r>
                  <a:rPr lang="en-GB" sz="1600" b="1" dirty="0"/>
                  <a:t>Solution: 12343. Note that odd = odd + even only. Thus one of the two primes must be 2.</a:t>
                </a:r>
                <a:endParaRPr lang="en-GB" b="1" dirty="0"/>
              </a:p>
            </p:txBody>
          </p:sp>
        </mc:Choice>
        <mc:Fallback xmlns="">
          <p:sp>
            <p:nvSpPr>
              <p:cNvPr id="2" name="Rectangle 1"/>
              <p:cNvSpPr>
                <a:spLocks noRot="1" noChangeAspect="1" noMove="1" noResize="1" noEditPoints="1" noAdjustHandles="1" noChangeArrowheads="1" noChangeShapeType="1" noTextEdit="1"/>
              </p:cNvSpPr>
              <p:nvPr/>
            </p:nvSpPr>
            <p:spPr>
              <a:xfrm>
                <a:off x="1259632" y="721727"/>
                <a:ext cx="7704856" cy="6494085"/>
              </a:xfrm>
              <a:prstGeom prst="rect">
                <a:avLst/>
              </a:prstGeom>
              <a:blipFill rotWithShape="0">
                <a:blip r:embed="rId2"/>
                <a:stretch>
                  <a:fillRect l="-475" t="-281"/>
                </a:stretch>
              </a:blipFill>
            </p:spPr>
            <p:txBody>
              <a:bodyPr/>
              <a:lstStyle/>
              <a:p>
                <a:r>
                  <a:rPr lang="en-GB">
                    <a:noFill/>
                  </a:rPr>
                  <a:t> </a:t>
                </a:r>
              </a:p>
            </p:txBody>
          </p:sp>
        </mc:Fallback>
      </mc:AlternateContent>
      <p:grpSp>
        <p:nvGrpSpPr>
          <p:cNvPr id="3" name="Group 2"/>
          <p:cNvGrpSpPr/>
          <p:nvPr/>
        </p:nvGrpSpPr>
        <p:grpSpPr>
          <a:xfrm>
            <a:off x="0" y="0"/>
            <a:ext cx="9143074" cy="599127"/>
            <a:chOff x="0" y="13335"/>
            <a:chExt cx="9144218" cy="599127"/>
          </a:xfrm>
        </p:grpSpPr>
        <p:sp>
          <p:nvSpPr>
            <p:cNvPr id="4" name="TextBox 32"/>
            <p:cNvSpPr txBox="1"/>
            <p:nvPr/>
          </p:nvSpPr>
          <p:spPr>
            <a:xfrm>
              <a:off x="0" y="13335"/>
              <a:ext cx="9144000" cy="599127"/>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wrap="square" lIns="324000" rtlCol="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3200" dirty="0"/>
                <a:t>Exercise 1</a:t>
              </a:r>
            </a:p>
          </p:txBody>
        </p:sp>
        <p:cxnSp>
          <p:nvCxnSpPr>
            <p:cNvPr id="5" name="Straight Connector 4"/>
            <p:cNvCxnSpPr/>
            <p:nvPr/>
          </p:nvCxnSpPr>
          <p:spPr>
            <a:xfrm>
              <a:off x="218" y="601079"/>
              <a:ext cx="9144000" cy="0"/>
            </a:xfrm>
            <a:prstGeom prst="line">
              <a:avLst/>
            </a:prstGeom>
            <a:effectLst/>
          </p:spPr>
          <p:style>
            <a:lnRef idx="3">
              <a:schemeClr val="accent3"/>
            </a:lnRef>
            <a:fillRef idx="0">
              <a:schemeClr val="accent3"/>
            </a:fillRef>
            <a:effectRef idx="2">
              <a:schemeClr val="accent3"/>
            </a:effectRef>
            <a:fontRef idx="minor">
              <a:schemeClr val="tx1"/>
            </a:fontRef>
          </p:style>
        </p:cxnSp>
      </p:grpSp>
      <p:sp>
        <p:nvSpPr>
          <p:cNvPr id="6" name="Rectangle 5"/>
          <p:cNvSpPr/>
          <p:nvPr/>
        </p:nvSpPr>
        <p:spPr>
          <a:xfrm>
            <a:off x="807491" y="800879"/>
            <a:ext cx="382307" cy="36004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4</a:t>
            </a:r>
          </a:p>
        </p:txBody>
      </p:sp>
      <p:sp>
        <p:nvSpPr>
          <p:cNvPr id="7" name="Rectangle 6"/>
          <p:cNvSpPr/>
          <p:nvPr/>
        </p:nvSpPr>
        <p:spPr>
          <a:xfrm>
            <a:off x="787398" y="2480530"/>
            <a:ext cx="382307" cy="36004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5</a:t>
            </a:r>
          </a:p>
        </p:txBody>
      </p:sp>
      <p:sp>
        <p:nvSpPr>
          <p:cNvPr id="8" name="Rectangle 7"/>
          <p:cNvSpPr/>
          <p:nvPr/>
        </p:nvSpPr>
        <p:spPr>
          <a:xfrm>
            <a:off x="787397" y="4221088"/>
            <a:ext cx="382307" cy="36004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6</a:t>
            </a:r>
          </a:p>
        </p:txBody>
      </p:sp>
      <p:sp>
        <p:nvSpPr>
          <p:cNvPr id="9" name="Rectangle 8"/>
          <p:cNvSpPr/>
          <p:nvPr/>
        </p:nvSpPr>
        <p:spPr>
          <a:xfrm>
            <a:off x="807491" y="5877272"/>
            <a:ext cx="382307" cy="36004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7</a:t>
            </a:r>
          </a:p>
        </p:txBody>
      </p:sp>
      <p:sp>
        <p:nvSpPr>
          <p:cNvPr id="10" name="Rectangle 9"/>
          <p:cNvSpPr/>
          <p:nvPr/>
        </p:nvSpPr>
        <p:spPr>
          <a:xfrm>
            <a:off x="1259633" y="1844824"/>
            <a:ext cx="2304256" cy="39188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1" name="Rectangle 10"/>
          <p:cNvSpPr/>
          <p:nvPr/>
        </p:nvSpPr>
        <p:spPr>
          <a:xfrm>
            <a:off x="1284289" y="3649716"/>
            <a:ext cx="2304256" cy="39188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2" name="Rectangle 11"/>
          <p:cNvSpPr/>
          <p:nvPr/>
        </p:nvSpPr>
        <p:spPr>
          <a:xfrm>
            <a:off x="1308382" y="5301208"/>
            <a:ext cx="2304256" cy="39188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3" name="Rectangle 12"/>
          <p:cNvSpPr/>
          <p:nvPr/>
        </p:nvSpPr>
        <p:spPr>
          <a:xfrm>
            <a:off x="1335058" y="6525344"/>
            <a:ext cx="7557421" cy="33265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4" name="TextBox 13"/>
          <p:cNvSpPr txBox="1"/>
          <p:nvPr/>
        </p:nvSpPr>
        <p:spPr>
          <a:xfrm>
            <a:off x="4591643" y="3341662"/>
            <a:ext cx="4176464" cy="738664"/>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r>
              <a:rPr lang="en-GB" sz="1400" b="1" dirty="0"/>
              <a:t>Important Note</a:t>
            </a:r>
            <a:r>
              <a:rPr lang="en-GB" sz="1400" dirty="0"/>
              <a:t>: If three numbers sum to an even number, they can’t all be odd. But 2 is the only even number, so must be one of the numbers. </a:t>
            </a:r>
          </a:p>
        </p:txBody>
      </p:sp>
    </p:spTree>
    <p:extLst>
      <p:ext uri="{BB962C8B-B14F-4D97-AF65-F5344CB8AC3E}">
        <p14:creationId xmlns:p14="http://schemas.microsoft.com/office/powerpoint/2010/main" val="858945540"/>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0"/>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10"/>
                                        </p:tgtEl>
                                      </p:cBhvr>
                                    </p:animEffect>
                                    <p:set>
                                      <p:cBhvr>
                                        <p:cTn id="7" dur="1" fill="hold">
                                          <p:stCondLst>
                                            <p:cond delay="499"/>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8" restart="whenNotActive" fill="hold" evtFilter="cancelBubble" nodeType="interactiveSeq">
                <p:stCondLst>
                  <p:cond evt="onClick" delay="0">
                    <p:tgtEl>
                      <p:spTgt spid="11"/>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grpId="0" nodeType="clickEffect">
                                  <p:stCondLst>
                                    <p:cond delay="0"/>
                                  </p:stCondLst>
                                  <p:childTnLst>
                                    <p:animEffect transition="out" filter="fade">
                                      <p:cBhvr>
                                        <p:cTn id="12" dur="500"/>
                                        <p:tgtEl>
                                          <p:spTgt spid="11"/>
                                        </p:tgtEl>
                                      </p:cBhvr>
                                    </p:animEffect>
                                    <p:set>
                                      <p:cBhvr>
                                        <p:cTn id="13" dur="1" fill="hold">
                                          <p:stCondLst>
                                            <p:cond delay="499"/>
                                          </p:stCondLst>
                                        </p:cTn>
                                        <p:tgtEl>
                                          <p:spTgt spid="11"/>
                                        </p:tgtEl>
                                        <p:attrNameLst>
                                          <p:attrName>style.visibility</p:attrName>
                                        </p:attrNameLst>
                                      </p:cBhvr>
                                      <p:to>
                                        <p:strVal val="hidden"/>
                                      </p:to>
                                    </p:set>
                                  </p:childTnLst>
                                </p:cTn>
                              </p:par>
                              <p:par>
                                <p:cTn id="14" presetID="10" presetClass="entr" presetSubtype="0" fill="hold" grpId="0" nodeType="withEffect">
                                  <p:stCondLst>
                                    <p:cond delay="0"/>
                                  </p:stCondLst>
                                  <p:childTnLst>
                                    <p:set>
                                      <p:cBhvr>
                                        <p:cTn id="15" dur="1" fill="hold">
                                          <p:stCondLst>
                                            <p:cond delay="0"/>
                                          </p:stCondLst>
                                        </p:cTn>
                                        <p:tgtEl>
                                          <p:spTgt spid="14"/>
                                        </p:tgtEl>
                                        <p:attrNameLst>
                                          <p:attrName>style.visibility</p:attrName>
                                        </p:attrNameLst>
                                      </p:cBhvr>
                                      <p:to>
                                        <p:strVal val="visible"/>
                                      </p:to>
                                    </p:set>
                                    <p:animEffect transition="in" filter="fade">
                                      <p:cBhvr>
                                        <p:cTn id="16" dur="500"/>
                                        <p:tgtEl>
                                          <p:spTgt spid="14"/>
                                        </p:tgtEl>
                                      </p:cBhvr>
                                    </p:animEffect>
                                  </p:childTnLst>
                                </p:cTn>
                              </p:par>
                            </p:childTnLst>
                          </p:cTn>
                        </p:par>
                      </p:childTnLst>
                    </p:cTn>
                  </p:par>
                </p:childTnLst>
              </p:cTn>
              <p:nextCondLst>
                <p:cond evt="onClick" delay="0">
                  <p:tgtEl>
                    <p:spTgt spid="11"/>
                  </p:tgtEl>
                </p:cond>
              </p:nextCondLst>
            </p:seq>
            <p:seq concurrent="1" nextAc="seek">
              <p:cTn id="17" restart="whenNotActive" fill="hold" evtFilter="cancelBubble" nodeType="interactiveSeq">
                <p:stCondLst>
                  <p:cond evt="onClick" delay="0">
                    <p:tgtEl>
                      <p:spTgt spid="12"/>
                    </p:tgtEl>
                  </p:cond>
                </p:stCondLst>
                <p:endSync evt="end" delay="0">
                  <p:rtn val="all"/>
                </p:endSync>
                <p:childTnLst>
                  <p:par>
                    <p:cTn id="18" fill="hold">
                      <p:stCondLst>
                        <p:cond delay="0"/>
                      </p:stCondLst>
                      <p:childTnLst>
                        <p:par>
                          <p:cTn id="19" fill="hold">
                            <p:stCondLst>
                              <p:cond delay="0"/>
                            </p:stCondLst>
                            <p:childTnLst>
                              <p:par>
                                <p:cTn id="20" presetID="10" presetClass="exit" presetSubtype="0" fill="hold" grpId="0" nodeType="clickEffect">
                                  <p:stCondLst>
                                    <p:cond delay="0"/>
                                  </p:stCondLst>
                                  <p:childTnLst>
                                    <p:animEffect transition="out" filter="fade">
                                      <p:cBhvr>
                                        <p:cTn id="21" dur="500"/>
                                        <p:tgtEl>
                                          <p:spTgt spid="12"/>
                                        </p:tgtEl>
                                      </p:cBhvr>
                                    </p:animEffect>
                                    <p:set>
                                      <p:cBhvr>
                                        <p:cTn id="22" dur="1" fill="hold">
                                          <p:stCondLst>
                                            <p:cond delay="499"/>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23" restart="whenNotActive" fill="hold" evtFilter="cancelBubble" nodeType="interactiveSeq">
                <p:stCondLst>
                  <p:cond evt="onClick" delay="0">
                    <p:tgtEl>
                      <p:spTgt spid="13"/>
                    </p:tgtEl>
                  </p:cond>
                </p:stCondLst>
                <p:endSync evt="end" delay="0">
                  <p:rtn val="all"/>
                </p:endSync>
                <p:childTnLst>
                  <p:par>
                    <p:cTn id="24" fill="hold">
                      <p:stCondLst>
                        <p:cond delay="0"/>
                      </p:stCondLst>
                      <p:childTnLst>
                        <p:par>
                          <p:cTn id="25" fill="hold">
                            <p:stCondLst>
                              <p:cond delay="0"/>
                            </p:stCondLst>
                            <p:childTnLst>
                              <p:par>
                                <p:cTn id="26" presetID="10" presetClass="exit" presetSubtype="0" fill="hold" grpId="0" nodeType="clickEffect">
                                  <p:stCondLst>
                                    <p:cond delay="0"/>
                                  </p:stCondLst>
                                  <p:childTnLst>
                                    <p:animEffect transition="out" filter="fade">
                                      <p:cBhvr>
                                        <p:cTn id="27" dur="500"/>
                                        <p:tgtEl>
                                          <p:spTgt spid="13"/>
                                        </p:tgtEl>
                                      </p:cBhvr>
                                    </p:animEffect>
                                    <p:set>
                                      <p:cBhvr>
                                        <p:cTn id="28" dur="1" fill="hold">
                                          <p:stCondLst>
                                            <p:cond delay="499"/>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childTnLst>
        </p:cTn>
      </p:par>
    </p:tnLst>
    <p:bldLst>
      <p:bldP spid="10" grpId="0" animBg="1"/>
      <p:bldP spid="11" grpId="0" animBg="1"/>
      <p:bldP spid="12" grpId="0" animBg="1"/>
      <p:bldP spid="13" grpId="0" animBg="1"/>
      <p:bldP spid="1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Rectangle 1"/>
              <p:cNvSpPr/>
              <p:nvPr/>
            </p:nvSpPr>
            <p:spPr>
              <a:xfrm>
                <a:off x="1531031" y="1052736"/>
                <a:ext cx="5958408" cy="3693319"/>
              </a:xfrm>
              <a:prstGeom prst="rect">
                <a:avLst/>
              </a:prstGeom>
            </p:spPr>
            <p:txBody>
              <a:bodyPr wrap="square">
                <a:spAutoFit/>
              </a:bodyPr>
              <a:lstStyle/>
              <a:p>
                <a:pPr lvl="0"/>
                <a:r>
                  <a:rPr lang="en-GB" dirty="0"/>
                  <a:t>[JMO 2006 A9] The prime number 11 may be written as the sum of three prime numbers in two different ways: </a:t>
                </a:r>
                <a14:m>
                  <m:oMath xmlns:m="http://schemas.openxmlformats.org/officeDocument/2006/math">
                    <m:r>
                      <a:rPr lang="en-GB" i="1">
                        <a:latin typeface="Cambria Math"/>
                      </a:rPr>
                      <m:t>2+2+7</m:t>
                    </m:r>
                  </m:oMath>
                </a14:m>
                <a:r>
                  <a:rPr lang="en-GB" dirty="0"/>
                  <a:t> and </a:t>
                </a:r>
                <a14:m>
                  <m:oMath xmlns:m="http://schemas.openxmlformats.org/officeDocument/2006/math">
                    <m:r>
                      <a:rPr lang="en-GB" i="1">
                        <a:latin typeface="Cambria Math"/>
                      </a:rPr>
                      <m:t>3+3+5</m:t>
                    </m:r>
                  </m:oMath>
                </a14:m>
                <a:r>
                  <a:rPr lang="en-GB" dirty="0"/>
                  <a:t>. What is the smallest prime number which can be written two different ways as the sum of the three prime numbers </a:t>
                </a:r>
                <a:r>
                  <a:rPr lang="en-GB" i="1" dirty="0"/>
                  <a:t>which are all different</a:t>
                </a:r>
                <a:r>
                  <a:rPr lang="en-GB" dirty="0"/>
                  <a:t>?</a:t>
                </a:r>
                <a:br>
                  <a:rPr lang="en-GB" dirty="0"/>
                </a:br>
                <a:br>
                  <a:rPr lang="en-GB" dirty="0"/>
                </a:br>
                <a:r>
                  <a:rPr lang="en-GB" b="1" dirty="0"/>
                  <a:t>Solution: 23</a:t>
                </a:r>
              </a:p>
              <a:p>
                <a:pPr lvl="0"/>
                <a:endParaRPr lang="en-GB" dirty="0"/>
              </a:p>
              <a:p>
                <a:pPr lvl="0"/>
                <a:r>
                  <a:rPr lang="en-GB" dirty="0"/>
                  <a:t>[JMO 2014 B6] The sum of four different prime numbers is a prime number. The sum of some pair of the numbers is a prime number, as is the sum of some triple of the numbers. What is the smallest possible sum of the four prime numbers?</a:t>
                </a:r>
                <a:br>
                  <a:rPr lang="en-GB" dirty="0"/>
                </a:br>
                <a:endParaRPr lang="en-GB" b="1" dirty="0"/>
              </a:p>
            </p:txBody>
          </p:sp>
        </mc:Choice>
        <mc:Fallback xmlns="">
          <p:sp>
            <p:nvSpPr>
              <p:cNvPr id="2" name="Rectangle 1"/>
              <p:cNvSpPr>
                <a:spLocks noRot="1" noChangeAspect="1" noMove="1" noResize="1" noEditPoints="1" noAdjustHandles="1" noChangeArrowheads="1" noChangeShapeType="1" noTextEdit="1"/>
              </p:cNvSpPr>
              <p:nvPr/>
            </p:nvSpPr>
            <p:spPr>
              <a:xfrm>
                <a:off x="1531031" y="1052736"/>
                <a:ext cx="5958408" cy="3693319"/>
              </a:xfrm>
              <a:prstGeom prst="rect">
                <a:avLst/>
              </a:prstGeom>
              <a:blipFill rotWithShape="0">
                <a:blip r:embed="rId2"/>
                <a:stretch>
                  <a:fillRect l="-818" t="-990" r="-818"/>
                </a:stretch>
              </a:blipFill>
            </p:spPr>
            <p:txBody>
              <a:bodyPr/>
              <a:lstStyle/>
              <a:p>
                <a:r>
                  <a:rPr lang="en-GB">
                    <a:noFill/>
                  </a:rPr>
                  <a:t> </a:t>
                </a:r>
              </a:p>
            </p:txBody>
          </p:sp>
        </mc:Fallback>
      </mc:AlternateContent>
      <p:grpSp>
        <p:nvGrpSpPr>
          <p:cNvPr id="3" name="Group 2"/>
          <p:cNvGrpSpPr/>
          <p:nvPr/>
        </p:nvGrpSpPr>
        <p:grpSpPr>
          <a:xfrm>
            <a:off x="0" y="0"/>
            <a:ext cx="9143074" cy="599127"/>
            <a:chOff x="0" y="13335"/>
            <a:chExt cx="9144218" cy="599127"/>
          </a:xfrm>
        </p:grpSpPr>
        <p:sp>
          <p:nvSpPr>
            <p:cNvPr id="4" name="TextBox 32"/>
            <p:cNvSpPr txBox="1"/>
            <p:nvPr/>
          </p:nvSpPr>
          <p:spPr>
            <a:xfrm>
              <a:off x="0" y="13335"/>
              <a:ext cx="9144000" cy="599127"/>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wrap="square" lIns="324000" rtlCol="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3200" dirty="0"/>
                <a:t>Exercise 1</a:t>
              </a:r>
            </a:p>
          </p:txBody>
        </p:sp>
        <p:cxnSp>
          <p:nvCxnSpPr>
            <p:cNvPr id="5" name="Straight Connector 4"/>
            <p:cNvCxnSpPr/>
            <p:nvPr/>
          </p:nvCxnSpPr>
          <p:spPr>
            <a:xfrm>
              <a:off x="218" y="601079"/>
              <a:ext cx="9144000" cy="0"/>
            </a:xfrm>
            <a:prstGeom prst="line">
              <a:avLst/>
            </a:prstGeom>
            <a:effectLst/>
          </p:spPr>
          <p:style>
            <a:lnRef idx="3">
              <a:schemeClr val="accent3"/>
            </a:lnRef>
            <a:fillRef idx="0">
              <a:schemeClr val="accent3"/>
            </a:fillRef>
            <a:effectRef idx="2">
              <a:schemeClr val="accent3"/>
            </a:effectRef>
            <a:fontRef idx="minor">
              <a:schemeClr val="tx1"/>
            </a:fontRef>
          </p:style>
        </p:cxnSp>
      </p:grpSp>
      <p:sp>
        <p:nvSpPr>
          <p:cNvPr id="6" name="Rectangle 5"/>
          <p:cNvSpPr/>
          <p:nvPr/>
        </p:nvSpPr>
        <p:spPr>
          <a:xfrm>
            <a:off x="1043607" y="1175489"/>
            <a:ext cx="382307" cy="36004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latin typeface="Wingdings" panose="05000000000000000000" pitchFamily="2" charset="2"/>
              </a:rPr>
              <a:t>N</a:t>
            </a:r>
          </a:p>
        </p:txBody>
      </p:sp>
      <p:sp>
        <p:nvSpPr>
          <p:cNvPr id="7" name="Rectangle 6"/>
          <p:cNvSpPr/>
          <p:nvPr/>
        </p:nvSpPr>
        <p:spPr>
          <a:xfrm>
            <a:off x="1043608" y="3314893"/>
            <a:ext cx="382307" cy="36004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latin typeface="Wingdings" panose="05000000000000000000" pitchFamily="2" charset="2"/>
              </a:rPr>
              <a:t>N</a:t>
            </a:r>
          </a:p>
        </p:txBody>
      </p:sp>
      <p:sp>
        <p:nvSpPr>
          <p:cNvPr id="9" name="Rectangle 8"/>
          <p:cNvSpPr/>
          <p:nvPr/>
        </p:nvSpPr>
        <p:spPr>
          <a:xfrm>
            <a:off x="1542863" y="2708920"/>
            <a:ext cx="2304256" cy="39188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pic>
        <p:nvPicPr>
          <p:cNvPr id="8" name="Picture 7"/>
          <p:cNvPicPr>
            <a:picLocks noChangeAspect="1"/>
          </p:cNvPicPr>
          <p:nvPr/>
        </p:nvPicPr>
        <p:blipFill>
          <a:blip r:embed="rId3"/>
          <a:stretch>
            <a:fillRect/>
          </a:stretch>
        </p:blipFill>
        <p:spPr>
          <a:xfrm>
            <a:off x="1619672" y="4425741"/>
            <a:ext cx="5580297" cy="2432259"/>
          </a:xfrm>
          <a:prstGeom prst="rect">
            <a:avLst/>
          </a:prstGeom>
        </p:spPr>
      </p:pic>
      <p:sp>
        <p:nvSpPr>
          <p:cNvPr id="10" name="Rectangle 9"/>
          <p:cNvSpPr/>
          <p:nvPr/>
        </p:nvSpPr>
        <p:spPr>
          <a:xfrm>
            <a:off x="1511140" y="4425741"/>
            <a:ext cx="5954397" cy="2432259"/>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Tree>
    <p:extLst>
      <p:ext uri="{BB962C8B-B14F-4D97-AF65-F5344CB8AC3E}">
        <p14:creationId xmlns:p14="http://schemas.microsoft.com/office/powerpoint/2010/main" val="428856951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9"/>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8" restart="whenNotActive" fill="hold" evtFilter="cancelBubble" nodeType="interactiveSeq">
                <p:stCondLst>
                  <p:cond evt="onClick" delay="0">
                    <p:tgtEl>
                      <p:spTgt spid="10"/>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grpId="0" nodeType="clickEffect">
                                  <p:stCondLst>
                                    <p:cond delay="0"/>
                                  </p:stCondLst>
                                  <p:childTnLst>
                                    <p:animEffect transition="out" filter="fade">
                                      <p:cBhvr>
                                        <p:cTn id="12" dur="500"/>
                                        <p:tgtEl>
                                          <p:spTgt spid="10"/>
                                        </p:tgtEl>
                                      </p:cBhvr>
                                    </p:animEffect>
                                    <p:set>
                                      <p:cBhvr>
                                        <p:cTn id="13" dur="1" fill="hold">
                                          <p:stCondLst>
                                            <p:cond delay="499"/>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childTnLst>
        </p:cTn>
      </p:par>
    </p:tnLst>
    <p:bldLst>
      <p:bldP spid="9" grpId="0" animBg="1"/>
      <p:bldP spid="1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0"/>
            <a:ext cx="9143074" cy="599127"/>
            <a:chOff x="0" y="13335"/>
            <a:chExt cx="9144218" cy="599127"/>
          </a:xfrm>
        </p:grpSpPr>
        <p:sp>
          <p:nvSpPr>
            <p:cNvPr id="3" name="TextBox 32"/>
            <p:cNvSpPr txBox="1"/>
            <p:nvPr/>
          </p:nvSpPr>
          <p:spPr>
            <a:xfrm>
              <a:off x="0" y="13335"/>
              <a:ext cx="9144000" cy="599127"/>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wrap="square" lIns="324000" rtlCol="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3200" dirty="0"/>
                <a:t>Prime Factorisation</a:t>
              </a:r>
            </a:p>
          </p:txBody>
        </p:sp>
        <p:cxnSp>
          <p:nvCxnSpPr>
            <p:cNvPr id="4" name="Straight Connector 3"/>
            <p:cNvCxnSpPr/>
            <p:nvPr/>
          </p:nvCxnSpPr>
          <p:spPr>
            <a:xfrm>
              <a:off x="218" y="601079"/>
              <a:ext cx="9144000" cy="0"/>
            </a:xfrm>
            <a:prstGeom prst="line">
              <a:avLst/>
            </a:prstGeom>
            <a:effectLst/>
          </p:spPr>
          <p:style>
            <a:lnRef idx="3">
              <a:schemeClr val="accent3"/>
            </a:lnRef>
            <a:fillRef idx="0">
              <a:schemeClr val="accent3"/>
            </a:fillRef>
            <a:effectRef idx="2">
              <a:schemeClr val="accent3"/>
            </a:effectRef>
            <a:fontRef idx="minor">
              <a:schemeClr val="tx1"/>
            </a:fontRef>
          </p:style>
        </p:cxnSp>
      </p:grpSp>
      <p:sp>
        <p:nvSpPr>
          <p:cNvPr id="5" name="TextBox 4"/>
          <p:cNvSpPr txBox="1"/>
          <p:nvPr/>
        </p:nvSpPr>
        <p:spPr>
          <a:xfrm>
            <a:off x="265336" y="800380"/>
            <a:ext cx="8352928" cy="707886"/>
          </a:xfrm>
          <a:prstGeom prst="rect">
            <a:avLst/>
          </a:prstGeom>
          <a:noFill/>
        </p:spPr>
        <p:txBody>
          <a:bodyPr wrap="square" rtlCol="0">
            <a:spAutoFit/>
          </a:bodyPr>
          <a:lstStyle/>
          <a:p>
            <a:r>
              <a:rPr lang="en-GB" sz="2000" dirty="0"/>
              <a:t>To find the prime factorisation of a number is to express it as a </a:t>
            </a:r>
            <a:r>
              <a:rPr lang="en-GB" sz="2000" b="1" u="sng" dirty="0"/>
              <a:t>product</a:t>
            </a:r>
            <a:r>
              <a:rPr lang="en-GB" sz="2000" dirty="0"/>
              <a:t> of </a:t>
            </a:r>
            <a:r>
              <a:rPr lang="en-GB" sz="2000" b="1" u="sng" dirty="0"/>
              <a:t>prime numbers</a:t>
            </a:r>
            <a:r>
              <a:rPr lang="en-GB" sz="2000" dirty="0"/>
              <a:t>.</a:t>
            </a:r>
          </a:p>
        </p:txBody>
      </p:sp>
      <mc:AlternateContent xmlns:mc="http://schemas.openxmlformats.org/markup-compatibility/2006" xmlns:a14="http://schemas.microsoft.com/office/drawing/2010/main">
        <mc:Choice Requires="a14">
          <p:sp>
            <p:nvSpPr>
              <p:cNvPr id="6" name="TextBox 5"/>
              <p:cNvSpPr txBox="1"/>
              <p:nvPr/>
            </p:nvSpPr>
            <p:spPr>
              <a:xfrm>
                <a:off x="2137544" y="1628800"/>
                <a:ext cx="4608512" cy="1077218"/>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3200" b="0" i="1" smtClean="0">
                          <a:latin typeface="Cambria Math"/>
                        </a:rPr>
                        <m:t>30=2×3×5</m:t>
                      </m:r>
                    </m:oMath>
                    <m:oMath xmlns:m="http://schemas.openxmlformats.org/officeDocument/2006/math">
                      <m:r>
                        <a:rPr lang="en-GB" sz="3200" b="0" i="1" smtClean="0">
                          <a:latin typeface="Cambria Math"/>
                        </a:rPr>
                        <m:t>12=</m:t>
                      </m:r>
                      <m:sSup>
                        <m:sSupPr>
                          <m:ctrlPr>
                            <a:rPr lang="en-GB" sz="3200" b="0" i="1" smtClean="0">
                              <a:latin typeface="Cambria Math" panose="02040503050406030204" pitchFamily="18" charset="0"/>
                            </a:rPr>
                          </m:ctrlPr>
                        </m:sSupPr>
                        <m:e>
                          <m:r>
                            <a:rPr lang="en-GB" sz="3200" b="0" i="1" smtClean="0">
                              <a:latin typeface="Cambria Math"/>
                            </a:rPr>
                            <m:t>2</m:t>
                          </m:r>
                        </m:e>
                        <m:sup>
                          <m:r>
                            <a:rPr lang="en-GB" sz="3200" b="0" i="1" smtClean="0">
                              <a:latin typeface="Cambria Math"/>
                            </a:rPr>
                            <m:t>2</m:t>
                          </m:r>
                        </m:sup>
                      </m:sSup>
                      <m:r>
                        <a:rPr lang="en-GB" sz="3200" b="0" i="1" smtClean="0">
                          <a:latin typeface="Cambria Math"/>
                        </a:rPr>
                        <m:t>×3</m:t>
                      </m:r>
                    </m:oMath>
                  </m:oMathPara>
                </a14:m>
                <a:endParaRPr lang="en-GB" sz="3200" dirty="0"/>
              </a:p>
            </p:txBody>
          </p:sp>
        </mc:Choice>
        <mc:Fallback xmlns="">
          <p:sp>
            <p:nvSpPr>
              <p:cNvPr id="6" name="TextBox 5"/>
              <p:cNvSpPr txBox="1">
                <a:spLocks noRot="1" noChangeAspect="1" noMove="1" noResize="1" noEditPoints="1" noAdjustHandles="1" noChangeArrowheads="1" noChangeShapeType="1" noTextEdit="1"/>
              </p:cNvSpPr>
              <p:nvPr/>
            </p:nvSpPr>
            <p:spPr>
              <a:xfrm>
                <a:off x="2137544" y="1628800"/>
                <a:ext cx="4608512" cy="1077218"/>
              </a:xfrm>
              <a:prstGeom prst="rect">
                <a:avLst/>
              </a:prstGeom>
              <a:blipFill rotWithShape="1">
                <a:blip r:embed="rId2"/>
                <a:stretch>
                  <a:fillRect/>
                </a:stretch>
              </a:blipFill>
            </p:spPr>
            <p:txBody>
              <a:bodyPr/>
              <a:lstStyle/>
              <a:p>
                <a:r>
                  <a:rPr lang="en-GB">
                    <a:noFill/>
                  </a:rPr>
                  <a:t> </a:t>
                </a:r>
              </a:p>
            </p:txBody>
          </p:sp>
        </mc:Fallback>
      </mc:AlternateContent>
      <p:sp>
        <p:nvSpPr>
          <p:cNvPr id="7" name="Rectangle 6"/>
          <p:cNvSpPr/>
          <p:nvPr/>
        </p:nvSpPr>
        <p:spPr>
          <a:xfrm>
            <a:off x="4139952" y="1543719"/>
            <a:ext cx="2304256" cy="623689"/>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8" name="Rectangle 7"/>
          <p:cNvSpPr/>
          <p:nvPr/>
        </p:nvSpPr>
        <p:spPr>
          <a:xfrm>
            <a:off x="4139952" y="2167409"/>
            <a:ext cx="2304256" cy="623689"/>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mc:AlternateContent xmlns:mc="http://schemas.openxmlformats.org/markup-compatibility/2006" xmlns:a14="http://schemas.microsoft.com/office/drawing/2010/main">
        <mc:Choice Requires="a14">
          <p:sp>
            <p:nvSpPr>
              <p:cNvPr id="9" name="TextBox 8"/>
              <p:cNvSpPr txBox="1"/>
              <p:nvPr/>
            </p:nvSpPr>
            <p:spPr>
              <a:xfrm>
                <a:off x="1187624" y="2872256"/>
                <a:ext cx="6912768" cy="646331"/>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r>
                  <a:rPr lang="en-GB" b="1" dirty="0"/>
                  <a:t>Key Tip</a:t>
                </a:r>
                <a:r>
                  <a:rPr lang="en-GB" dirty="0"/>
                  <a:t>: While </a:t>
                </a:r>
                <a14:m>
                  <m:oMath xmlns:m="http://schemas.openxmlformats.org/officeDocument/2006/math">
                    <m:r>
                      <a:rPr lang="en-GB" b="0" i="1" smtClean="0">
                        <a:latin typeface="Cambria Math"/>
                      </a:rPr>
                      <m:t>12=2×2×3</m:t>
                    </m:r>
                  </m:oMath>
                </a14:m>
                <a:r>
                  <a:rPr lang="en-GB" dirty="0"/>
                  <a:t> is also correct, we can use ‘index notation’ to group prime factors together that are the same.</a:t>
                </a:r>
              </a:p>
            </p:txBody>
          </p:sp>
        </mc:Choice>
        <mc:Fallback xmlns="">
          <p:sp>
            <p:nvSpPr>
              <p:cNvPr id="9" name="TextBox 8"/>
              <p:cNvSpPr txBox="1">
                <a:spLocks noRot="1" noChangeAspect="1" noMove="1" noResize="1" noEditPoints="1" noAdjustHandles="1" noChangeArrowheads="1" noChangeShapeType="1" noTextEdit="1"/>
              </p:cNvSpPr>
              <p:nvPr/>
            </p:nvSpPr>
            <p:spPr>
              <a:xfrm>
                <a:off x="1187624" y="2872256"/>
                <a:ext cx="6912768" cy="646331"/>
              </a:xfrm>
              <a:prstGeom prst="rect">
                <a:avLst/>
              </a:prstGeom>
              <a:blipFill rotWithShape="1">
                <a:blip r:embed="rId3"/>
                <a:stretch>
                  <a:fillRect l="-615" t="-2727" b="-11818"/>
                </a:stretch>
              </a:blipFill>
            </p:spPr>
            <p:txBody>
              <a:bodyPr/>
              <a:lstStyle/>
              <a:p>
                <a:r>
                  <a:rPr lang="en-GB">
                    <a:noFill/>
                  </a:rPr>
                  <a:t> </a:t>
                </a:r>
              </a:p>
            </p:txBody>
          </p:sp>
        </mc:Fallback>
      </mc:AlternateContent>
      <p:sp>
        <p:nvSpPr>
          <p:cNvPr id="10" name="TextBox 9"/>
          <p:cNvSpPr txBox="1"/>
          <p:nvPr/>
        </p:nvSpPr>
        <p:spPr>
          <a:xfrm>
            <a:off x="1597484" y="3712676"/>
            <a:ext cx="1080120" cy="584775"/>
          </a:xfrm>
          <a:prstGeom prst="rect">
            <a:avLst/>
          </a:prstGeom>
          <a:noFill/>
        </p:spPr>
        <p:txBody>
          <a:bodyPr wrap="square" rtlCol="0">
            <a:spAutoFit/>
          </a:bodyPr>
          <a:lstStyle/>
          <a:p>
            <a:pPr algn="ctr"/>
            <a:r>
              <a:rPr lang="en-GB" sz="3200" dirty="0"/>
              <a:t>120</a:t>
            </a:r>
            <a:endParaRPr lang="en-GB" dirty="0"/>
          </a:p>
        </p:txBody>
      </p:sp>
      <p:sp>
        <p:nvSpPr>
          <p:cNvPr id="11" name="TextBox 10"/>
          <p:cNvSpPr txBox="1"/>
          <p:nvPr/>
        </p:nvSpPr>
        <p:spPr>
          <a:xfrm>
            <a:off x="827584" y="4437112"/>
            <a:ext cx="1080120" cy="584775"/>
          </a:xfrm>
          <a:prstGeom prst="rect">
            <a:avLst/>
          </a:prstGeom>
          <a:noFill/>
        </p:spPr>
        <p:txBody>
          <a:bodyPr wrap="square" rtlCol="0">
            <a:spAutoFit/>
          </a:bodyPr>
          <a:lstStyle/>
          <a:p>
            <a:pPr algn="ctr"/>
            <a:r>
              <a:rPr lang="en-GB" sz="3200" dirty="0"/>
              <a:t>20</a:t>
            </a:r>
            <a:endParaRPr lang="en-GB" dirty="0"/>
          </a:p>
        </p:txBody>
      </p:sp>
      <p:sp>
        <p:nvSpPr>
          <p:cNvPr id="12" name="TextBox 11"/>
          <p:cNvSpPr txBox="1"/>
          <p:nvPr/>
        </p:nvSpPr>
        <p:spPr>
          <a:xfrm>
            <a:off x="2555776" y="4477048"/>
            <a:ext cx="1080120" cy="584775"/>
          </a:xfrm>
          <a:prstGeom prst="rect">
            <a:avLst/>
          </a:prstGeom>
          <a:noFill/>
        </p:spPr>
        <p:txBody>
          <a:bodyPr wrap="square" rtlCol="0">
            <a:spAutoFit/>
          </a:bodyPr>
          <a:lstStyle/>
          <a:p>
            <a:pPr algn="ctr"/>
            <a:r>
              <a:rPr lang="en-GB" sz="3200" dirty="0"/>
              <a:t>6</a:t>
            </a:r>
            <a:endParaRPr lang="en-GB" dirty="0"/>
          </a:p>
        </p:txBody>
      </p:sp>
      <p:sp>
        <p:nvSpPr>
          <p:cNvPr id="13" name="TextBox 12"/>
          <p:cNvSpPr txBox="1"/>
          <p:nvPr/>
        </p:nvSpPr>
        <p:spPr>
          <a:xfrm>
            <a:off x="265336" y="5224844"/>
            <a:ext cx="1080120" cy="584775"/>
          </a:xfrm>
          <a:prstGeom prst="rect">
            <a:avLst/>
          </a:prstGeom>
          <a:noFill/>
        </p:spPr>
        <p:txBody>
          <a:bodyPr wrap="square" rtlCol="0">
            <a:spAutoFit/>
          </a:bodyPr>
          <a:lstStyle/>
          <a:p>
            <a:pPr algn="ctr"/>
            <a:r>
              <a:rPr lang="en-GB" sz="3200" dirty="0"/>
              <a:t>4</a:t>
            </a:r>
            <a:endParaRPr lang="en-GB" dirty="0"/>
          </a:p>
        </p:txBody>
      </p:sp>
      <p:cxnSp>
        <p:nvCxnSpPr>
          <p:cNvPr id="18" name="Straight Connector 17"/>
          <p:cNvCxnSpPr/>
          <p:nvPr/>
        </p:nvCxnSpPr>
        <p:spPr>
          <a:xfrm flipH="1">
            <a:off x="1597484" y="4221088"/>
            <a:ext cx="343193" cy="216024"/>
          </a:xfrm>
          <a:prstGeom prst="line">
            <a:avLst/>
          </a:prstGeom>
        </p:spPr>
        <p:style>
          <a:lnRef idx="3">
            <a:schemeClr val="dk1"/>
          </a:lnRef>
          <a:fillRef idx="0">
            <a:schemeClr val="dk1"/>
          </a:fillRef>
          <a:effectRef idx="2">
            <a:schemeClr val="dk1"/>
          </a:effectRef>
          <a:fontRef idx="minor">
            <a:schemeClr val="tx1"/>
          </a:fontRef>
        </p:style>
      </p:cxnSp>
      <p:cxnSp>
        <p:nvCxnSpPr>
          <p:cNvPr id="19" name="Straight Connector 18"/>
          <p:cNvCxnSpPr/>
          <p:nvPr/>
        </p:nvCxnSpPr>
        <p:spPr>
          <a:xfrm>
            <a:off x="2339752" y="4221088"/>
            <a:ext cx="504056" cy="288032"/>
          </a:xfrm>
          <a:prstGeom prst="line">
            <a:avLst/>
          </a:prstGeom>
        </p:spPr>
        <p:style>
          <a:lnRef idx="3">
            <a:schemeClr val="dk1"/>
          </a:lnRef>
          <a:fillRef idx="0">
            <a:schemeClr val="dk1"/>
          </a:fillRef>
          <a:effectRef idx="2">
            <a:schemeClr val="dk1"/>
          </a:effectRef>
          <a:fontRef idx="minor">
            <a:schemeClr val="tx1"/>
          </a:fontRef>
        </p:style>
      </p:cxnSp>
      <p:cxnSp>
        <p:nvCxnSpPr>
          <p:cNvPr id="22" name="Straight Connector 21"/>
          <p:cNvCxnSpPr/>
          <p:nvPr/>
        </p:nvCxnSpPr>
        <p:spPr>
          <a:xfrm>
            <a:off x="1597484" y="4877871"/>
            <a:ext cx="220165" cy="452412"/>
          </a:xfrm>
          <a:prstGeom prst="line">
            <a:avLst/>
          </a:prstGeom>
        </p:spPr>
        <p:style>
          <a:lnRef idx="3">
            <a:schemeClr val="dk1"/>
          </a:lnRef>
          <a:fillRef idx="0">
            <a:schemeClr val="dk1"/>
          </a:fillRef>
          <a:effectRef idx="2">
            <a:schemeClr val="dk1"/>
          </a:effectRef>
          <a:fontRef idx="minor">
            <a:schemeClr val="tx1"/>
          </a:fontRef>
        </p:style>
      </p:cxnSp>
      <p:cxnSp>
        <p:nvCxnSpPr>
          <p:cNvPr id="26" name="Straight Connector 25"/>
          <p:cNvCxnSpPr/>
          <p:nvPr/>
        </p:nvCxnSpPr>
        <p:spPr>
          <a:xfrm flipH="1">
            <a:off x="966676" y="4877871"/>
            <a:ext cx="220948" cy="452412"/>
          </a:xfrm>
          <a:prstGeom prst="line">
            <a:avLst/>
          </a:prstGeom>
        </p:spPr>
        <p:style>
          <a:lnRef idx="3">
            <a:schemeClr val="dk1"/>
          </a:lnRef>
          <a:fillRef idx="0">
            <a:schemeClr val="dk1"/>
          </a:fillRef>
          <a:effectRef idx="2">
            <a:schemeClr val="dk1"/>
          </a:effectRef>
          <a:fontRef idx="minor">
            <a:schemeClr val="tx1"/>
          </a:fontRef>
        </p:style>
      </p:cxnSp>
      <p:cxnSp>
        <p:nvCxnSpPr>
          <p:cNvPr id="29" name="Straight Connector 28"/>
          <p:cNvCxnSpPr/>
          <p:nvPr/>
        </p:nvCxnSpPr>
        <p:spPr>
          <a:xfrm flipH="1">
            <a:off x="546410" y="5750681"/>
            <a:ext cx="137158" cy="404792"/>
          </a:xfrm>
          <a:prstGeom prst="line">
            <a:avLst/>
          </a:prstGeom>
        </p:spPr>
        <p:style>
          <a:lnRef idx="3">
            <a:schemeClr val="dk1"/>
          </a:lnRef>
          <a:fillRef idx="0">
            <a:schemeClr val="dk1"/>
          </a:fillRef>
          <a:effectRef idx="2">
            <a:schemeClr val="dk1"/>
          </a:effectRef>
          <a:fontRef idx="minor">
            <a:schemeClr val="tx1"/>
          </a:fontRef>
        </p:style>
      </p:cxnSp>
      <p:cxnSp>
        <p:nvCxnSpPr>
          <p:cNvPr id="32" name="Straight Connector 31"/>
          <p:cNvCxnSpPr/>
          <p:nvPr/>
        </p:nvCxnSpPr>
        <p:spPr>
          <a:xfrm>
            <a:off x="1025912" y="5675971"/>
            <a:ext cx="245327" cy="457200"/>
          </a:xfrm>
          <a:prstGeom prst="line">
            <a:avLst/>
          </a:prstGeom>
        </p:spPr>
        <p:style>
          <a:lnRef idx="3">
            <a:schemeClr val="dk1"/>
          </a:lnRef>
          <a:fillRef idx="0">
            <a:schemeClr val="dk1"/>
          </a:fillRef>
          <a:effectRef idx="2">
            <a:schemeClr val="dk1"/>
          </a:effectRef>
          <a:fontRef idx="minor">
            <a:schemeClr val="tx1"/>
          </a:fontRef>
        </p:style>
      </p:cxnSp>
      <p:cxnSp>
        <p:nvCxnSpPr>
          <p:cNvPr id="37" name="Straight Connector 36"/>
          <p:cNvCxnSpPr>
            <a:stCxn id="12" idx="2"/>
          </p:cNvCxnSpPr>
          <p:nvPr/>
        </p:nvCxnSpPr>
        <p:spPr>
          <a:xfrm flipH="1">
            <a:off x="2843808" y="5061823"/>
            <a:ext cx="252028" cy="268460"/>
          </a:xfrm>
          <a:prstGeom prst="line">
            <a:avLst/>
          </a:prstGeom>
        </p:spPr>
        <p:style>
          <a:lnRef idx="3">
            <a:schemeClr val="dk1"/>
          </a:lnRef>
          <a:fillRef idx="0">
            <a:schemeClr val="dk1"/>
          </a:fillRef>
          <a:effectRef idx="2">
            <a:schemeClr val="dk1"/>
          </a:effectRef>
          <a:fontRef idx="minor">
            <a:schemeClr val="tx1"/>
          </a:fontRef>
        </p:style>
      </p:cxnSp>
      <p:cxnSp>
        <p:nvCxnSpPr>
          <p:cNvPr id="40" name="Straight Connector 39"/>
          <p:cNvCxnSpPr/>
          <p:nvPr/>
        </p:nvCxnSpPr>
        <p:spPr>
          <a:xfrm>
            <a:off x="3226213" y="5021887"/>
            <a:ext cx="337675" cy="308396"/>
          </a:xfrm>
          <a:prstGeom prst="line">
            <a:avLst/>
          </a:prstGeom>
        </p:spPr>
        <p:style>
          <a:lnRef idx="3">
            <a:schemeClr val="dk1"/>
          </a:lnRef>
          <a:fillRef idx="0">
            <a:schemeClr val="dk1"/>
          </a:fillRef>
          <a:effectRef idx="2">
            <a:schemeClr val="dk1"/>
          </a:effectRef>
          <a:fontRef idx="minor">
            <a:schemeClr val="tx1"/>
          </a:fontRef>
        </p:style>
      </p:cxnSp>
      <p:sp>
        <p:nvSpPr>
          <p:cNvPr id="43" name="Oval 42"/>
          <p:cNvSpPr/>
          <p:nvPr/>
        </p:nvSpPr>
        <p:spPr>
          <a:xfrm>
            <a:off x="204066" y="6155473"/>
            <a:ext cx="504056" cy="455406"/>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2800" dirty="0"/>
              <a:t>2</a:t>
            </a:r>
            <a:endParaRPr lang="en-GB" dirty="0"/>
          </a:p>
        </p:txBody>
      </p:sp>
      <p:sp>
        <p:nvSpPr>
          <p:cNvPr id="44" name="Oval 43"/>
          <p:cNvSpPr/>
          <p:nvPr/>
        </p:nvSpPr>
        <p:spPr>
          <a:xfrm>
            <a:off x="1067671" y="6155473"/>
            <a:ext cx="504056" cy="455406"/>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2800" dirty="0"/>
              <a:t>2</a:t>
            </a:r>
            <a:endParaRPr lang="en-GB" dirty="0"/>
          </a:p>
        </p:txBody>
      </p:sp>
      <p:sp>
        <p:nvSpPr>
          <p:cNvPr id="45" name="Oval 44"/>
          <p:cNvSpPr/>
          <p:nvPr/>
        </p:nvSpPr>
        <p:spPr>
          <a:xfrm>
            <a:off x="1597484" y="5354211"/>
            <a:ext cx="504056" cy="455406"/>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2800" dirty="0"/>
              <a:t>5</a:t>
            </a:r>
            <a:endParaRPr lang="en-GB" dirty="0"/>
          </a:p>
        </p:txBody>
      </p:sp>
      <p:sp>
        <p:nvSpPr>
          <p:cNvPr id="46" name="Oval 45"/>
          <p:cNvSpPr/>
          <p:nvPr/>
        </p:nvSpPr>
        <p:spPr>
          <a:xfrm>
            <a:off x="2555776" y="5360388"/>
            <a:ext cx="504056" cy="455406"/>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2800" dirty="0"/>
              <a:t>2</a:t>
            </a:r>
            <a:endParaRPr lang="en-GB" dirty="0"/>
          </a:p>
        </p:txBody>
      </p:sp>
      <p:sp>
        <p:nvSpPr>
          <p:cNvPr id="47" name="Oval 46"/>
          <p:cNvSpPr/>
          <p:nvPr/>
        </p:nvSpPr>
        <p:spPr>
          <a:xfrm>
            <a:off x="3311860" y="5354211"/>
            <a:ext cx="504056" cy="455406"/>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2800" dirty="0"/>
              <a:t>3</a:t>
            </a:r>
            <a:endParaRPr lang="en-GB" dirty="0"/>
          </a:p>
        </p:txBody>
      </p:sp>
      <mc:AlternateContent xmlns:mc="http://schemas.openxmlformats.org/markup-compatibility/2006" xmlns:a14="http://schemas.microsoft.com/office/drawing/2010/main">
        <mc:Choice Requires="a14">
          <p:sp>
            <p:nvSpPr>
              <p:cNvPr id="48" name="TextBox 47"/>
              <p:cNvSpPr txBox="1"/>
              <p:nvPr/>
            </p:nvSpPr>
            <p:spPr>
              <a:xfrm>
                <a:off x="2869064" y="3743453"/>
                <a:ext cx="2592288" cy="52322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2800" b="0" i="1" smtClean="0">
                          <a:latin typeface="Cambria Math"/>
                        </a:rPr>
                        <m:t>=</m:t>
                      </m:r>
                      <m:sSup>
                        <m:sSupPr>
                          <m:ctrlPr>
                            <a:rPr lang="en-GB" sz="2800" b="0" i="1" smtClean="0">
                              <a:latin typeface="Cambria Math" panose="02040503050406030204" pitchFamily="18" charset="0"/>
                            </a:rPr>
                          </m:ctrlPr>
                        </m:sSupPr>
                        <m:e>
                          <m:r>
                            <a:rPr lang="en-GB" sz="2800" b="0" i="1" smtClean="0">
                              <a:latin typeface="Cambria Math"/>
                            </a:rPr>
                            <m:t>2</m:t>
                          </m:r>
                        </m:e>
                        <m:sup>
                          <m:r>
                            <a:rPr lang="en-GB" sz="2800" b="0" i="1" smtClean="0">
                              <a:latin typeface="Cambria Math"/>
                            </a:rPr>
                            <m:t>3</m:t>
                          </m:r>
                        </m:sup>
                      </m:sSup>
                      <m:r>
                        <a:rPr lang="en-GB" sz="2800" b="0" i="1" smtClean="0">
                          <a:latin typeface="Cambria Math"/>
                        </a:rPr>
                        <m:t>×3×5</m:t>
                      </m:r>
                    </m:oMath>
                  </m:oMathPara>
                </a14:m>
                <a:endParaRPr lang="en-GB" sz="2800" dirty="0"/>
              </a:p>
            </p:txBody>
          </p:sp>
        </mc:Choice>
        <mc:Fallback xmlns="">
          <p:sp>
            <p:nvSpPr>
              <p:cNvPr id="48" name="TextBox 47"/>
              <p:cNvSpPr txBox="1">
                <a:spLocks noRot="1" noChangeAspect="1" noMove="1" noResize="1" noEditPoints="1" noAdjustHandles="1" noChangeArrowheads="1" noChangeShapeType="1" noTextEdit="1"/>
              </p:cNvSpPr>
              <p:nvPr/>
            </p:nvSpPr>
            <p:spPr>
              <a:xfrm>
                <a:off x="2869064" y="3743453"/>
                <a:ext cx="2592288" cy="523220"/>
              </a:xfrm>
              <a:prstGeom prst="rect">
                <a:avLst/>
              </a:prstGeom>
              <a:blipFill rotWithShape="1">
                <a:blip r:embed="rId4"/>
                <a:stretch>
                  <a:fillRect/>
                </a:stretch>
              </a:blipFill>
            </p:spPr>
            <p:txBody>
              <a:bodyPr/>
              <a:lstStyle/>
              <a:p>
                <a:r>
                  <a:rPr lang="en-GB">
                    <a:noFill/>
                  </a:rPr>
                  <a:t> </a:t>
                </a:r>
              </a:p>
            </p:txBody>
          </p:sp>
        </mc:Fallback>
      </mc:AlternateContent>
      <p:sp>
        <p:nvSpPr>
          <p:cNvPr id="49" name="TextBox 48"/>
          <p:cNvSpPr txBox="1"/>
          <p:nvPr/>
        </p:nvSpPr>
        <p:spPr>
          <a:xfrm>
            <a:off x="5683594" y="3712676"/>
            <a:ext cx="2952328" cy="1477328"/>
          </a:xfrm>
          <a:prstGeom prst="rect">
            <a:avLst/>
          </a:prstGeom>
          <a:noFill/>
        </p:spPr>
        <p:txBody>
          <a:bodyPr wrap="square" rtlCol="0">
            <a:spAutoFit/>
          </a:bodyPr>
          <a:lstStyle/>
          <a:p>
            <a:r>
              <a:rPr lang="en-GB" dirty="0"/>
              <a:t>We can use a ‘tree’ to help us with the working.</a:t>
            </a:r>
          </a:p>
          <a:p>
            <a:r>
              <a:rPr lang="en-GB" dirty="0"/>
              <a:t>For each number, find two numbers the multiply to give it.</a:t>
            </a:r>
          </a:p>
        </p:txBody>
      </p:sp>
      <p:sp>
        <p:nvSpPr>
          <p:cNvPr id="50" name="Rectangle 49"/>
          <p:cNvSpPr/>
          <p:nvPr/>
        </p:nvSpPr>
        <p:spPr>
          <a:xfrm>
            <a:off x="3491880" y="3642984"/>
            <a:ext cx="1800200" cy="623689"/>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51" name="TextBox 50"/>
          <p:cNvSpPr txBox="1"/>
          <p:nvPr/>
        </p:nvSpPr>
        <p:spPr>
          <a:xfrm>
            <a:off x="4391980" y="5537228"/>
            <a:ext cx="2952328" cy="1200329"/>
          </a:xfrm>
          <a:prstGeom prst="rect">
            <a:avLst/>
          </a:prstGeom>
          <a:noFill/>
        </p:spPr>
        <p:txBody>
          <a:bodyPr wrap="square" rtlCol="0">
            <a:spAutoFit/>
          </a:bodyPr>
          <a:lstStyle/>
          <a:p>
            <a:r>
              <a:rPr lang="en-GB" dirty="0"/>
              <a:t>If you get to a prime, we can’t branch out further, so we have a ‘</a:t>
            </a:r>
            <a:r>
              <a:rPr lang="en-GB" b="1" u="sng" dirty="0"/>
              <a:t>leaf</a:t>
            </a:r>
            <a:r>
              <a:rPr lang="en-GB" dirty="0"/>
              <a:t>’. It’s helpful to circle the leaves.</a:t>
            </a:r>
          </a:p>
        </p:txBody>
      </p:sp>
    </p:spTree>
    <p:extLst>
      <p:ext uri="{BB962C8B-B14F-4D97-AF65-F5344CB8AC3E}">
        <p14:creationId xmlns:p14="http://schemas.microsoft.com/office/powerpoint/2010/main" val="1189630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9"/>
                                        </p:tgtEl>
                                        <p:attrNameLst>
                                          <p:attrName>style.visibility</p:attrName>
                                        </p:attrNameLst>
                                      </p:cBhvr>
                                      <p:to>
                                        <p:strVal val="visible"/>
                                      </p:to>
                                    </p:set>
                                    <p:animEffect transition="in" filter="fade">
                                      <p:cBhvr>
                                        <p:cTn id="10" dur="500"/>
                                        <p:tgtEl>
                                          <p:spTgt spid="49"/>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8"/>
                                        </p:tgtEl>
                                        <p:attrNameLst>
                                          <p:attrName>style.visibility</p:attrName>
                                        </p:attrNameLst>
                                      </p:cBhvr>
                                      <p:to>
                                        <p:strVal val="visible"/>
                                      </p:to>
                                    </p:set>
                                    <p:animEffect transition="in" filter="fade">
                                      <p:cBhvr>
                                        <p:cTn id="15" dur="500"/>
                                        <p:tgtEl>
                                          <p:spTgt spid="18"/>
                                        </p:tgtEl>
                                      </p:cBhvr>
                                    </p:animEffect>
                                  </p:childTnLst>
                                </p:cTn>
                              </p:par>
                              <p:par>
                                <p:cTn id="16" presetID="10" presetClass="entr" presetSubtype="0" fill="hold" nodeType="withEffect">
                                  <p:stCondLst>
                                    <p:cond delay="0"/>
                                  </p:stCondLst>
                                  <p:childTnLst>
                                    <p:set>
                                      <p:cBhvr>
                                        <p:cTn id="17" dur="1" fill="hold">
                                          <p:stCondLst>
                                            <p:cond delay="0"/>
                                          </p:stCondLst>
                                        </p:cTn>
                                        <p:tgtEl>
                                          <p:spTgt spid="19"/>
                                        </p:tgtEl>
                                        <p:attrNameLst>
                                          <p:attrName>style.visibility</p:attrName>
                                        </p:attrNameLst>
                                      </p:cBhvr>
                                      <p:to>
                                        <p:strVal val="visible"/>
                                      </p:to>
                                    </p:set>
                                    <p:animEffect transition="in" filter="fade">
                                      <p:cBhvr>
                                        <p:cTn id="18" dur="500"/>
                                        <p:tgtEl>
                                          <p:spTgt spid="19"/>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fade">
                                      <p:cBhvr>
                                        <p:cTn id="21" dur="500"/>
                                        <p:tgtEl>
                                          <p:spTgt spid="11"/>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fade">
                                      <p:cBhvr>
                                        <p:cTn id="24" dur="500"/>
                                        <p:tgtEl>
                                          <p:spTgt spid="12"/>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26"/>
                                        </p:tgtEl>
                                        <p:attrNameLst>
                                          <p:attrName>style.visibility</p:attrName>
                                        </p:attrNameLst>
                                      </p:cBhvr>
                                      <p:to>
                                        <p:strVal val="visible"/>
                                      </p:to>
                                    </p:set>
                                    <p:animEffect transition="in" filter="fade">
                                      <p:cBhvr>
                                        <p:cTn id="29" dur="500"/>
                                        <p:tgtEl>
                                          <p:spTgt spid="26"/>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fade">
                                      <p:cBhvr>
                                        <p:cTn id="32" dur="500"/>
                                        <p:tgtEl>
                                          <p:spTgt spid="13"/>
                                        </p:tgtEl>
                                      </p:cBhvr>
                                    </p:animEffect>
                                  </p:childTnLst>
                                </p:cTn>
                              </p:par>
                              <p:par>
                                <p:cTn id="33" presetID="10" presetClass="entr" presetSubtype="0" fill="hold" nodeType="withEffect">
                                  <p:stCondLst>
                                    <p:cond delay="0"/>
                                  </p:stCondLst>
                                  <p:childTnLst>
                                    <p:set>
                                      <p:cBhvr>
                                        <p:cTn id="34" dur="1" fill="hold">
                                          <p:stCondLst>
                                            <p:cond delay="0"/>
                                          </p:stCondLst>
                                        </p:cTn>
                                        <p:tgtEl>
                                          <p:spTgt spid="22"/>
                                        </p:tgtEl>
                                        <p:attrNameLst>
                                          <p:attrName>style.visibility</p:attrName>
                                        </p:attrNameLst>
                                      </p:cBhvr>
                                      <p:to>
                                        <p:strVal val="visible"/>
                                      </p:to>
                                    </p:set>
                                    <p:animEffect transition="in" filter="fade">
                                      <p:cBhvr>
                                        <p:cTn id="35" dur="500"/>
                                        <p:tgtEl>
                                          <p:spTgt spid="22"/>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45"/>
                                        </p:tgtEl>
                                        <p:attrNameLst>
                                          <p:attrName>style.visibility</p:attrName>
                                        </p:attrNameLst>
                                      </p:cBhvr>
                                      <p:to>
                                        <p:strVal val="visible"/>
                                      </p:to>
                                    </p:set>
                                    <p:animEffect transition="in" filter="fade">
                                      <p:cBhvr>
                                        <p:cTn id="38" dur="500"/>
                                        <p:tgtEl>
                                          <p:spTgt spid="45"/>
                                        </p:tgtEl>
                                      </p:cBhvr>
                                    </p:animEffect>
                                  </p:childTnLst>
                                </p:cTn>
                              </p:par>
                            </p:childTnLst>
                          </p:cTn>
                        </p:par>
                        <p:par>
                          <p:cTn id="39" fill="hold">
                            <p:stCondLst>
                              <p:cond delay="500"/>
                            </p:stCondLst>
                            <p:childTnLst>
                              <p:par>
                                <p:cTn id="40" presetID="10" presetClass="entr" presetSubtype="0" fill="hold" grpId="0" nodeType="afterEffect">
                                  <p:stCondLst>
                                    <p:cond delay="0"/>
                                  </p:stCondLst>
                                  <p:childTnLst>
                                    <p:set>
                                      <p:cBhvr>
                                        <p:cTn id="41" dur="1" fill="hold">
                                          <p:stCondLst>
                                            <p:cond delay="0"/>
                                          </p:stCondLst>
                                        </p:cTn>
                                        <p:tgtEl>
                                          <p:spTgt spid="51"/>
                                        </p:tgtEl>
                                        <p:attrNameLst>
                                          <p:attrName>style.visibility</p:attrName>
                                        </p:attrNameLst>
                                      </p:cBhvr>
                                      <p:to>
                                        <p:strVal val="visible"/>
                                      </p:to>
                                    </p:set>
                                    <p:animEffect transition="in" filter="fade">
                                      <p:cBhvr>
                                        <p:cTn id="42" dur="500"/>
                                        <p:tgtEl>
                                          <p:spTgt spid="51"/>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29"/>
                                        </p:tgtEl>
                                        <p:attrNameLst>
                                          <p:attrName>style.visibility</p:attrName>
                                        </p:attrNameLst>
                                      </p:cBhvr>
                                      <p:to>
                                        <p:strVal val="visible"/>
                                      </p:to>
                                    </p:set>
                                    <p:animEffect transition="in" filter="fade">
                                      <p:cBhvr>
                                        <p:cTn id="47" dur="500"/>
                                        <p:tgtEl>
                                          <p:spTgt spid="29"/>
                                        </p:tgtEl>
                                      </p:cBhvr>
                                    </p:animEffect>
                                  </p:childTnLst>
                                </p:cTn>
                              </p:par>
                              <p:par>
                                <p:cTn id="48" presetID="10" presetClass="entr" presetSubtype="0" fill="hold" nodeType="withEffect">
                                  <p:stCondLst>
                                    <p:cond delay="0"/>
                                  </p:stCondLst>
                                  <p:childTnLst>
                                    <p:set>
                                      <p:cBhvr>
                                        <p:cTn id="49" dur="1" fill="hold">
                                          <p:stCondLst>
                                            <p:cond delay="0"/>
                                          </p:stCondLst>
                                        </p:cTn>
                                        <p:tgtEl>
                                          <p:spTgt spid="32"/>
                                        </p:tgtEl>
                                        <p:attrNameLst>
                                          <p:attrName>style.visibility</p:attrName>
                                        </p:attrNameLst>
                                      </p:cBhvr>
                                      <p:to>
                                        <p:strVal val="visible"/>
                                      </p:to>
                                    </p:set>
                                    <p:animEffect transition="in" filter="fade">
                                      <p:cBhvr>
                                        <p:cTn id="50" dur="500"/>
                                        <p:tgtEl>
                                          <p:spTgt spid="32"/>
                                        </p:tgtEl>
                                      </p:cBhvr>
                                    </p:animEffect>
                                  </p:childTnLst>
                                </p:cTn>
                              </p:par>
                              <p:par>
                                <p:cTn id="51" presetID="10" presetClass="entr" presetSubtype="0" fill="hold" grpId="0" nodeType="withEffect">
                                  <p:stCondLst>
                                    <p:cond delay="0"/>
                                  </p:stCondLst>
                                  <p:childTnLst>
                                    <p:set>
                                      <p:cBhvr>
                                        <p:cTn id="52" dur="1" fill="hold">
                                          <p:stCondLst>
                                            <p:cond delay="0"/>
                                          </p:stCondLst>
                                        </p:cTn>
                                        <p:tgtEl>
                                          <p:spTgt spid="43"/>
                                        </p:tgtEl>
                                        <p:attrNameLst>
                                          <p:attrName>style.visibility</p:attrName>
                                        </p:attrNameLst>
                                      </p:cBhvr>
                                      <p:to>
                                        <p:strVal val="visible"/>
                                      </p:to>
                                    </p:set>
                                    <p:animEffect transition="in" filter="fade">
                                      <p:cBhvr>
                                        <p:cTn id="53" dur="500"/>
                                        <p:tgtEl>
                                          <p:spTgt spid="43"/>
                                        </p:tgtEl>
                                      </p:cBhvr>
                                    </p:animEffect>
                                  </p:childTnLst>
                                </p:cTn>
                              </p:par>
                              <p:par>
                                <p:cTn id="54" presetID="10" presetClass="entr" presetSubtype="0" fill="hold" grpId="0" nodeType="withEffect">
                                  <p:stCondLst>
                                    <p:cond delay="0"/>
                                  </p:stCondLst>
                                  <p:childTnLst>
                                    <p:set>
                                      <p:cBhvr>
                                        <p:cTn id="55" dur="1" fill="hold">
                                          <p:stCondLst>
                                            <p:cond delay="0"/>
                                          </p:stCondLst>
                                        </p:cTn>
                                        <p:tgtEl>
                                          <p:spTgt spid="44"/>
                                        </p:tgtEl>
                                        <p:attrNameLst>
                                          <p:attrName>style.visibility</p:attrName>
                                        </p:attrNameLst>
                                      </p:cBhvr>
                                      <p:to>
                                        <p:strVal val="visible"/>
                                      </p:to>
                                    </p:set>
                                    <p:animEffect transition="in" filter="fade">
                                      <p:cBhvr>
                                        <p:cTn id="56" dur="500"/>
                                        <p:tgtEl>
                                          <p:spTgt spid="44"/>
                                        </p:tgtEl>
                                      </p:cBhvr>
                                    </p:animEffect>
                                  </p:childTnLst>
                                </p:cTn>
                              </p:par>
                            </p:childTnLst>
                          </p:cTn>
                        </p:par>
                      </p:childTnLst>
                    </p:cTn>
                  </p:par>
                  <p:par>
                    <p:cTn id="57" fill="hold">
                      <p:stCondLst>
                        <p:cond delay="indefinite"/>
                      </p:stCondLst>
                      <p:childTnLst>
                        <p:par>
                          <p:cTn id="58" fill="hold">
                            <p:stCondLst>
                              <p:cond delay="0"/>
                            </p:stCondLst>
                            <p:childTnLst>
                              <p:par>
                                <p:cTn id="59" presetID="10" presetClass="entr" presetSubtype="0" fill="hold" nodeType="clickEffect">
                                  <p:stCondLst>
                                    <p:cond delay="0"/>
                                  </p:stCondLst>
                                  <p:childTnLst>
                                    <p:set>
                                      <p:cBhvr>
                                        <p:cTn id="60" dur="1" fill="hold">
                                          <p:stCondLst>
                                            <p:cond delay="0"/>
                                          </p:stCondLst>
                                        </p:cTn>
                                        <p:tgtEl>
                                          <p:spTgt spid="37"/>
                                        </p:tgtEl>
                                        <p:attrNameLst>
                                          <p:attrName>style.visibility</p:attrName>
                                        </p:attrNameLst>
                                      </p:cBhvr>
                                      <p:to>
                                        <p:strVal val="visible"/>
                                      </p:to>
                                    </p:set>
                                    <p:animEffect transition="in" filter="fade">
                                      <p:cBhvr>
                                        <p:cTn id="61" dur="500"/>
                                        <p:tgtEl>
                                          <p:spTgt spid="37"/>
                                        </p:tgtEl>
                                      </p:cBhvr>
                                    </p:animEffect>
                                  </p:childTnLst>
                                </p:cTn>
                              </p:par>
                              <p:par>
                                <p:cTn id="62" presetID="10" presetClass="entr" presetSubtype="0" fill="hold" nodeType="withEffect">
                                  <p:stCondLst>
                                    <p:cond delay="0"/>
                                  </p:stCondLst>
                                  <p:childTnLst>
                                    <p:set>
                                      <p:cBhvr>
                                        <p:cTn id="63" dur="1" fill="hold">
                                          <p:stCondLst>
                                            <p:cond delay="0"/>
                                          </p:stCondLst>
                                        </p:cTn>
                                        <p:tgtEl>
                                          <p:spTgt spid="40"/>
                                        </p:tgtEl>
                                        <p:attrNameLst>
                                          <p:attrName>style.visibility</p:attrName>
                                        </p:attrNameLst>
                                      </p:cBhvr>
                                      <p:to>
                                        <p:strVal val="visible"/>
                                      </p:to>
                                    </p:set>
                                    <p:animEffect transition="in" filter="fade">
                                      <p:cBhvr>
                                        <p:cTn id="64" dur="500"/>
                                        <p:tgtEl>
                                          <p:spTgt spid="40"/>
                                        </p:tgtEl>
                                      </p:cBhvr>
                                    </p:animEffect>
                                  </p:childTnLst>
                                </p:cTn>
                              </p:par>
                              <p:par>
                                <p:cTn id="65" presetID="10" presetClass="entr" presetSubtype="0" fill="hold" grpId="0" nodeType="withEffect">
                                  <p:stCondLst>
                                    <p:cond delay="0"/>
                                  </p:stCondLst>
                                  <p:childTnLst>
                                    <p:set>
                                      <p:cBhvr>
                                        <p:cTn id="66" dur="1" fill="hold">
                                          <p:stCondLst>
                                            <p:cond delay="0"/>
                                          </p:stCondLst>
                                        </p:cTn>
                                        <p:tgtEl>
                                          <p:spTgt spid="46"/>
                                        </p:tgtEl>
                                        <p:attrNameLst>
                                          <p:attrName>style.visibility</p:attrName>
                                        </p:attrNameLst>
                                      </p:cBhvr>
                                      <p:to>
                                        <p:strVal val="visible"/>
                                      </p:to>
                                    </p:set>
                                    <p:animEffect transition="in" filter="fade">
                                      <p:cBhvr>
                                        <p:cTn id="67" dur="500"/>
                                        <p:tgtEl>
                                          <p:spTgt spid="46"/>
                                        </p:tgtEl>
                                      </p:cBhvr>
                                    </p:animEffect>
                                  </p:childTnLst>
                                </p:cTn>
                              </p:par>
                              <p:par>
                                <p:cTn id="68" presetID="10" presetClass="entr" presetSubtype="0" fill="hold" grpId="0" nodeType="withEffect">
                                  <p:stCondLst>
                                    <p:cond delay="0"/>
                                  </p:stCondLst>
                                  <p:childTnLst>
                                    <p:set>
                                      <p:cBhvr>
                                        <p:cTn id="69" dur="1" fill="hold">
                                          <p:stCondLst>
                                            <p:cond delay="0"/>
                                          </p:stCondLst>
                                        </p:cTn>
                                        <p:tgtEl>
                                          <p:spTgt spid="47"/>
                                        </p:tgtEl>
                                        <p:attrNameLst>
                                          <p:attrName>style.visibility</p:attrName>
                                        </p:attrNameLst>
                                      </p:cBhvr>
                                      <p:to>
                                        <p:strVal val="visible"/>
                                      </p:to>
                                    </p:set>
                                    <p:animEffect transition="in" filter="fade">
                                      <p:cBhvr>
                                        <p:cTn id="70" dur="500"/>
                                        <p:tgtEl>
                                          <p:spTgt spid="47"/>
                                        </p:tgtEl>
                                      </p:cBhvr>
                                    </p:animEffect>
                                  </p:childTnLst>
                                </p:cTn>
                              </p:par>
                            </p:childTnLst>
                          </p:cTn>
                        </p:par>
                        <p:par>
                          <p:cTn id="71" fill="hold">
                            <p:stCondLst>
                              <p:cond delay="500"/>
                            </p:stCondLst>
                            <p:childTnLst>
                              <p:par>
                                <p:cTn id="72" presetID="1" presetClass="entr" presetSubtype="0" fill="hold" grpId="1" nodeType="afterEffect">
                                  <p:stCondLst>
                                    <p:cond delay="0"/>
                                  </p:stCondLst>
                                  <p:childTnLst>
                                    <p:set>
                                      <p:cBhvr>
                                        <p:cTn id="73" dur="1" fill="hold">
                                          <p:stCondLst>
                                            <p:cond delay="0"/>
                                          </p:stCondLst>
                                        </p:cTn>
                                        <p:tgtEl>
                                          <p:spTgt spid="50"/>
                                        </p:tgtEl>
                                        <p:attrNameLst>
                                          <p:attrName>style.visibility</p:attrName>
                                        </p:attrNameLst>
                                      </p:cBhvr>
                                      <p:to>
                                        <p:strVal val="visible"/>
                                      </p:to>
                                    </p:set>
                                  </p:childTnLst>
                                </p:cTn>
                              </p:par>
                              <p:par>
                                <p:cTn id="74" presetID="1" presetClass="entr" presetSubtype="0" fill="hold" grpId="0" nodeType="withEffect">
                                  <p:stCondLst>
                                    <p:cond delay="0"/>
                                  </p:stCondLst>
                                  <p:childTnLst>
                                    <p:set>
                                      <p:cBhvr>
                                        <p:cTn id="75" dur="1" fill="hold">
                                          <p:stCondLst>
                                            <p:cond delay="0"/>
                                          </p:stCondLst>
                                        </p:cTn>
                                        <p:tgtEl>
                                          <p:spTgt spid="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seq concurrent="1" nextAc="seek">
              <p:cTn id="76" restart="whenNotActive" fill="hold" evtFilter="cancelBubble" nodeType="interactiveSeq">
                <p:stCondLst>
                  <p:cond evt="onClick" delay="0">
                    <p:tgtEl>
                      <p:spTgt spid="7"/>
                    </p:tgtEl>
                  </p:cond>
                </p:stCondLst>
                <p:endSync evt="end" delay="0">
                  <p:rtn val="all"/>
                </p:endSync>
                <p:childTnLst>
                  <p:par>
                    <p:cTn id="77" fill="hold">
                      <p:stCondLst>
                        <p:cond delay="0"/>
                      </p:stCondLst>
                      <p:childTnLst>
                        <p:par>
                          <p:cTn id="78" fill="hold">
                            <p:stCondLst>
                              <p:cond delay="0"/>
                            </p:stCondLst>
                            <p:childTnLst>
                              <p:par>
                                <p:cTn id="79" presetID="10" presetClass="exit" presetSubtype="0" fill="hold" grpId="0" nodeType="clickEffect">
                                  <p:stCondLst>
                                    <p:cond delay="0"/>
                                  </p:stCondLst>
                                  <p:childTnLst>
                                    <p:animEffect transition="out" filter="fade">
                                      <p:cBhvr>
                                        <p:cTn id="80" dur="500"/>
                                        <p:tgtEl>
                                          <p:spTgt spid="7"/>
                                        </p:tgtEl>
                                      </p:cBhvr>
                                    </p:animEffect>
                                    <p:set>
                                      <p:cBhvr>
                                        <p:cTn id="81" dur="1" fill="hold">
                                          <p:stCondLst>
                                            <p:cond delay="499"/>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82" restart="whenNotActive" fill="hold" evtFilter="cancelBubble" nodeType="interactiveSeq">
                <p:stCondLst>
                  <p:cond evt="onClick" delay="0">
                    <p:tgtEl>
                      <p:spTgt spid="8"/>
                    </p:tgtEl>
                  </p:cond>
                </p:stCondLst>
                <p:endSync evt="end" delay="0">
                  <p:rtn val="all"/>
                </p:endSync>
                <p:childTnLst>
                  <p:par>
                    <p:cTn id="83" fill="hold">
                      <p:stCondLst>
                        <p:cond delay="0"/>
                      </p:stCondLst>
                      <p:childTnLst>
                        <p:par>
                          <p:cTn id="84" fill="hold">
                            <p:stCondLst>
                              <p:cond delay="0"/>
                            </p:stCondLst>
                            <p:childTnLst>
                              <p:par>
                                <p:cTn id="85" presetID="10" presetClass="exit" presetSubtype="0" fill="hold" grpId="0" nodeType="clickEffect">
                                  <p:stCondLst>
                                    <p:cond delay="0"/>
                                  </p:stCondLst>
                                  <p:childTnLst>
                                    <p:animEffect transition="out" filter="fade">
                                      <p:cBhvr>
                                        <p:cTn id="86" dur="500"/>
                                        <p:tgtEl>
                                          <p:spTgt spid="8"/>
                                        </p:tgtEl>
                                      </p:cBhvr>
                                    </p:animEffect>
                                    <p:set>
                                      <p:cBhvr>
                                        <p:cTn id="87" dur="1" fill="hold">
                                          <p:stCondLst>
                                            <p:cond delay="499"/>
                                          </p:stCondLst>
                                        </p:cTn>
                                        <p:tgtEl>
                                          <p:spTgt spid="8"/>
                                        </p:tgtEl>
                                        <p:attrNameLst>
                                          <p:attrName>style.visibility</p:attrName>
                                        </p:attrNameLst>
                                      </p:cBhvr>
                                      <p:to>
                                        <p:strVal val="hidden"/>
                                      </p:to>
                                    </p:set>
                                  </p:childTnLst>
                                </p:cTn>
                              </p:par>
                            </p:childTnLst>
                          </p:cTn>
                        </p:par>
                        <p:par>
                          <p:cTn id="88" fill="hold">
                            <p:stCondLst>
                              <p:cond delay="500"/>
                            </p:stCondLst>
                            <p:childTnLst>
                              <p:par>
                                <p:cTn id="89" presetID="10" presetClass="entr" presetSubtype="0" fill="hold" grpId="0" nodeType="afterEffect">
                                  <p:stCondLst>
                                    <p:cond delay="0"/>
                                  </p:stCondLst>
                                  <p:childTnLst>
                                    <p:set>
                                      <p:cBhvr>
                                        <p:cTn id="90" dur="1" fill="hold">
                                          <p:stCondLst>
                                            <p:cond delay="0"/>
                                          </p:stCondLst>
                                        </p:cTn>
                                        <p:tgtEl>
                                          <p:spTgt spid="9"/>
                                        </p:tgtEl>
                                        <p:attrNameLst>
                                          <p:attrName>style.visibility</p:attrName>
                                        </p:attrNameLst>
                                      </p:cBhvr>
                                      <p:to>
                                        <p:strVal val="visible"/>
                                      </p:to>
                                    </p:set>
                                    <p:animEffect transition="in" filter="fade">
                                      <p:cBhvr>
                                        <p:cTn id="91" dur="500"/>
                                        <p:tgtEl>
                                          <p:spTgt spid="9"/>
                                        </p:tgtEl>
                                      </p:cBhvr>
                                    </p:animEffect>
                                  </p:childTnLst>
                                </p:cTn>
                              </p:par>
                            </p:childTnLst>
                          </p:cTn>
                        </p:par>
                      </p:childTnLst>
                    </p:cTn>
                  </p:par>
                </p:childTnLst>
              </p:cTn>
              <p:nextCondLst>
                <p:cond evt="onClick" delay="0">
                  <p:tgtEl>
                    <p:spTgt spid="8"/>
                  </p:tgtEl>
                </p:cond>
              </p:nextCondLst>
            </p:seq>
            <p:seq concurrent="1" nextAc="seek">
              <p:cTn id="92" restart="whenNotActive" fill="hold" evtFilter="cancelBubble" nodeType="interactiveSeq">
                <p:stCondLst>
                  <p:cond evt="onClick" delay="0">
                    <p:tgtEl>
                      <p:spTgt spid="50"/>
                    </p:tgtEl>
                  </p:cond>
                </p:stCondLst>
                <p:endSync evt="end" delay="0">
                  <p:rtn val="all"/>
                </p:endSync>
                <p:childTnLst>
                  <p:par>
                    <p:cTn id="93" fill="hold">
                      <p:stCondLst>
                        <p:cond delay="0"/>
                      </p:stCondLst>
                      <p:childTnLst>
                        <p:par>
                          <p:cTn id="94" fill="hold">
                            <p:stCondLst>
                              <p:cond delay="0"/>
                            </p:stCondLst>
                            <p:childTnLst>
                              <p:par>
                                <p:cTn id="95" presetID="10" presetClass="exit" presetSubtype="0" fill="hold" grpId="0" nodeType="clickEffect">
                                  <p:stCondLst>
                                    <p:cond delay="0"/>
                                  </p:stCondLst>
                                  <p:childTnLst>
                                    <p:animEffect transition="out" filter="fade">
                                      <p:cBhvr>
                                        <p:cTn id="96" dur="500"/>
                                        <p:tgtEl>
                                          <p:spTgt spid="50"/>
                                        </p:tgtEl>
                                      </p:cBhvr>
                                    </p:animEffect>
                                    <p:set>
                                      <p:cBhvr>
                                        <p:cTn id="97" dur="1" fill="hold">
                                          <p:stCondLst>
                                            <p:cond delay="499"/>
                                          </p:stCondLst>
                                        </p:cTn>
                                        <p:tgtEl>
                                          <p:spTgt spid="50"/>
                                        </p:tgtEl>
                                        <p:attrNameLst>
                                          <p:attrName>style.visibility</p:attrName>
                                        </p:attrNameLst>
                                      </p:cBhvr>
                                      <p:to>
                                        <p:strVal val="hidden"/>
                                      </p:to>
                                    </p:set>
                                  </p:childTnLst>
                                </p:cTn>
                              </p:par>
                            </p:childTnLst>
                          </p:cTn>
                        </p:par>
                      </p:childTnLst>
                    </p:cTn>
                  </p:par>
                </p:childTnLst>
              </p:cTn>
              <p:nextCondLst>
                <p:cond evt="onClick" delay="0">
                  <p:tgtEl>
                    <p:spTgt spid="50"/>
                  </p:tgtEl>
                </p:cond>
              </p:nextCondLst>
            </p:seq>
          </p:childTnLst>
        </p:cTn>
      </p:par>
    </p:tnLst>
    <p:bldLst>
      <p:bldP spid="7" grpId="0" animBg="1"/>
      <p:bldP spid="8" grpId="0" animBg="1"/>
      <p:bldP spid="9" grpId="0" animBg="1"/>
      <p:bldP spid="10" grpId="0"/>
      <p:bldP spid="11" grpId="0"/>
      <p:bldP spid="12" grpId="0"/>
      <p:bldP spid="13" grpId="0"/>
      <p:bldP spid="43" grpId="0" animBg="1"/>
      <p:bldP spid="44" grpId="0" animBg="1"/>
      <p:bldP spid="45" grpId="0" animBg="1"/>
      <p:bldP spid="46" grpId="0" animBg="1"/>
      <p:bldP spid="47" grpId="0" animBg="1"/>
      <p:bldP spid="48" grpId="0"/>
      <p:bldP spid="49" grpId="0"/>
      <p:bldP spid="50" grpId="0" animBg="1"/>
      <p:bldP spid="50" grpId="1" animBg="1"/>
      <p:bldP spid="51"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8502</TotalTime>
  <Words>2890</Words>
  <Application>Microsoft Office PowerPoint</Application>
  <PresentationFormat>On-screen Show (4:3)</PresentationFormat>
  <Paragraphs>566</Paragraphs>
  <Slides>26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Arial</vt:lpstr>
      <vt:lpstr>Calibri</vt:lpstr>
      <vt:lpstr>Cambria Math</vt:lpstr>
      <vt:lpstr>Times New Roman</vt:lpstr>
      <vt:lpstr>Wingdings</vt:lpstr>
      <vt:lpstr>Office Theme</vt:lpstr>
      <vt:lpstr>Number: Number Theory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Number: Divisibility Rules</vt:lpstr>
      <vt:lpstr>PowerPoint Presentation</vt:lpstr>
      <vt:lpstr>PowerPoint Presentation</vt:lpstr>
      <vt:lpstr>PowerPoint Presentation</vt:lpstr>
      <vt:lpstr>PowerPoint Presentation</vt:lpstr>
    </vt:vector>
  </TitlesOfParts>
  <Company>RM plc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Frost J</dc:creator>
  <cp:lastModifiedBy>Mr Jeremy Barker</cp:lastModifiedBy>
  <cp:revision>299</cp:revision>
  <cp:lastPrinted>2016-10-05T08:57:24Z</cp:lastPrinted>
  <dcterms:created xsi:type="dcterms:W3CDTF">2013-02-28T07:36:55Z</dcterms:created>
  <dcterms:modified xsi:type="dcterms:W3CDTF">2016-11-13T19:15:08Z</dcterms:modified>
</cp:coreProperties>
</file>