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74" r:id="rId3"/>
    <p:sldId id="275" r:id="rId4"/>
    <p:sldId id="289" r:id="rId5"/>
    <p:sldId id="277" r:id="rId6"/>
    <p:sldId id="279" r:id="rId7"/>
    <p:sldId id="300" r:id="rId8"/>
    <p:sldId id="280" r:id="rId9"/>
    <p:sldId id="281" r:id="rId10"/>
    <p:sldId id="282" r:id="rId11"/>
    <p:sldId id="283" r:id="rId12"/>
    <p:sldId id="284" r:id="rId13"/>
    <p:sldId id="301" r:id="rId14"/>
    <p:sldId id="285" r:id="rId15"/>
    <p:sldId id="288" r:id="rId16"/>
    <p:sldId id="286" r:id="rId17"/>
    <p:sldId id="297" r:id="rId18"/>
    <p:sldId id="295" r:id="rId19"/>
    <p:sldId id="296" r:id="rId20"/>
    <p:sldId id="298" r:id="rId21"/>
    <p:sldId id="29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0CB14-54D5-4426-85F3-4B15011691D6}" type="datetimeFigureOut">
              <a:rPr lang="en-GB" smtClean="0"/>
              <a:pPr/>
              <a:t>19/11/2016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9D90B-9EE2-40D8-97AF-6A4AE24F14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94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45DD-A53C-4664-8F3C-A74BAD11D949}" type="datetimeFigureOut">
              <a:rPr lang="en-GB" smtClean="0"/>
              <a:pPr/>
              <a:t>19/11/2016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5425-222E-4159-9990-E1EB796F64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61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45DD-A53C-4664-8F3C-A74BAD11D949}" type="datetimeFigureOut">
              <a:rPr lang="en-GB" smtClean="0"/>
              <a:pPr/>
              <a:t>19/11/2016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5425-222E-4159-9990-E1EB796F64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578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45DD-A53C-4664-8F3C-A74BAD11D949}" type="datetimeFigureOut">
              <a:rPr lang="en-GB" smtClean="0"/>
              <a:pPr/>
              <a:t>19/11/2016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5425-222E-4159-9990-E1EB796F64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10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45DD-A53C-4664-8F3C-A74BAD11D949}" type="datetimeFigureOut">
              <a:rPr lang="en-GB" smtClean="0"/>
              <a:pPr/>
              <a:t>19/11/2016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5425-222E-4159-9990-E1EB796F64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28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45DD-A53C-4664-8F3C-A74BAD11D949}" type="datetimeFigureOut">
              <a:rPr lang="en-GB" smtClean="0"/>
              <a:pPr/>
              <a:t>19/11/2016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5425-222E-4159-9990-E1EB796F64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29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45DD-A53C-4664-8F3C-A74BAD11D949}" type="datetimeFigureOut">
              <a:rPr lang="en-GB" smtClean="0"/>
              <a:pPr/>
              <a:t>19/11/2016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5425-222E-4159-9990-E1EB796F64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81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45DD-A53C-4664-8F3C-A74BAD11D949}" type="datetimeFigureOut">
              <a:rPr lang="en-GB" smtClean="0"/>
              <a:pPr/>
              <a:t>19/11/2016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5425-222E-4159-9990-E1EB796F64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88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45DD-A53C-4664-8F3C-A74BAD11D949}" type="datetimeFigureOut">
              <a:rPr lang="en-GB" smtClean="0"/>
              <a:pPr/>
              <a:t>19/11/2016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5425-222E-4159-9990-E1EB796F64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34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45DD-A53C-4664-8F3C-A74BAD11D949}" type="datetimeFigureOut">
              <a:rPr lang="en-GB" smtClean="0"/>
              <a:pPr/>
              <a:t>19/11/2016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5425-222E-4159-9990-E1EB796F64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3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45DD-A53C-4664-8F3C-A74BAD11D949}" type="datetimeFigureOut">
              <a:rPr lang="en-GB" smtClean="0"/>
              <a:pPr/>
              <a:t>19/11/2016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5425-222E-4159-9990-E1EB796F64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88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45DD-A53C-4664-8F3C-A74BAD11D949}" type="datetimeFigureOut">
              <a:rPr lang="en-GB" smtClean="0"/>
              <a:pPr/>
              <a:t>19/11/2016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5425-222E-4159-9990-E1EB796F64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64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F45DD-A53C-4664-8F3C-A74BAD11D949}" type="datetimeFigureOut">
              <a:rPr lang="en-GB" smtClean="0"/>
              <a:pPr/>
              <a:t>19/11/2016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85425-222E-4159-9990-E1EB796F64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0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GCSE: </a:t>
            </a:r>
            <a:r>
              <a:rPr lang="en-GB" dirty="0"/>
              <a:t>Percentages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Skipton Girls’ High School</a:t>
            </a:r>
          </a:p>
        </p:txBody>
      </p:sp>
    </p:spTree>
    <p:extLst>
      <p:ext uri="{BB962C8B-B14F-4D97-AF65-F5344CB8AC3E}">
        <p14:creationId xmlns:p14="http://schemas.microsoft.com/office/powerpoint/2010/main" val="4282613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B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8494" y="599127"/>
                <a:ext cx="4464496" cy="62590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£1000 is invested for 2 years at 5% per annum </a:t>
                </a:r>
                <a:r>
                  <a:rPr lang="en-GB" sz="1600" b="1" dirty="0"/>
                  <a:t>compound interest</a:t>
                </a:r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Work out the total amount in the account after 2 years.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£</m:t>
                      </m:r>
                      <m:r>
                        <a:rPr lang="en-GB" sz="1600" b="1" i="1" smtClean="0">
                          <a:latin typeface="Cambria Math"/>
                        </a:rPr>
                        <m:t>𝟏𝟎𝟎𝟎</m:t>
                      </m:r>
                      <m:r>
                        <a:rPr lang="en-GB" sz="1600" b="1" i="1" smtClean="0">
                          <a:latin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.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𝟎𝟓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=£</m:t>
                      </m:r>
                      <m:r>
                        <a:rPr lang="en-GB" sz="1600" b="1" i="1" smtClean="0">
                          <a:latin typeface="Cambria Math"/>
                        </a:rPr>
                        <m:t>𝟏𝟏𝟎𝟐</m:t>
                      </m:r>
                      <m:r>
                        <a:rPr lang="en-GB" sz="1600" b="1" i="1" smtClean="0">
                          <a:latin typeface="Cambria Math"/>
                        </a:rPr>
                        <m:t>.</m:t>
                      </m:r>
                      <m:r>
                        <a:rPr lang="en-GB" sz="1600" b="1" i="1" smtClean="0">
                          <a:latin typeface="Cambria Math"/>
                        </a:rPr>
                        <m:t>𝟓𝟎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600" dirty="0"/>
              </a:p>
              <a:p>
                <a:r>
                  <a:rPr lang="en-GB" sz="1600" dirty="0"/>
                  <a:t>A motorbike is worth £6500. Each year the value of the motorbike depreciates by 35%. Work out the value of the motorbike at the end of the three years.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£</m:t>
                      </m:r>
                      <m:r>
                        <a:rPr lang="en-GB" sz="1600" b="1" i="1" smtClean="0">
                          <a:latin typeface="Cambria Math"/>
                        </a:rPr>
                        <m:t>𝟔𝟓𝟎𝟎</m:t>
                      </m:r>
                      <m:r>
                        <a:rPr lang="en-GB" sz="1600" b="1" i="1" smtClean="0">
                          <a:latin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.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𝟔𝟓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=£</m:t>
                      </m:r>
                      <m:r>
                        <a:rPr lang="en-GB" sz="1600" b="1" i="1" smtClean="0">
                          <a:latin typeface="Cambria Math"/>
                        </a:rPr>
                        <m:t>𝟏𝟕𝟖𝟓</m:t>
                      </m:r>
                      <m:r>
                        <a:rPr lang="en-GB" sz="1600" b="1" i="1" smtClean="0">
                          <a:latin typeface="Cambria Math"/>
                        </a:rPr>
                        <m:t>.</m:t>
                      </m:r>
                      <m:r>
                        <a:rPr lang="en-GB" sz="1600" b="1" i="1" smtClean="0">
                          <a:latin typeface="Cambria Math"/>
                        </a:rPr>
                        <m:t>𝟎𝟔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600" dirty="0"/>
              </a:p>
              <a:p>
                <a:r>
                  <a:rPr lang="en-GB" sz="1600" dirty="0"/>
                  <a:t>A house is worth £175000. Its value increases by 6% each year. Work out the value of the house after: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3 years           b) 10 years	c) 25 years.</a:t>
                </a:r>
              </a:p>
              <a:p>
                <a:r>
                  <a:rPr lang="en-GB" sz="1600" dirty="0"/>
                  <a:t>Give your answers to the nearest pound.</a:t>
                </a:r>
              </a:p>
              <a:p>
                <a:pPr marL="342900" indent="-342900">
                  <a:buAutoNum type="alphaLcParenR"/>
                </a:pPr>
                <a:r>
                  <a:rPr lang="en-GB" sz="1600" b="1" dirty="0"/>
                  <a:t>£208428       b) £313398	c) £751077</a:t>
                </a:r>
              </a:p>
              <a:p>
                <a:pPr marL="342900" indent="-342900">
                  <a:buAutoNum type="alphaLcParenR"/>
                </a:pPr>
                <a:endParaRPr lang="en-GB" sz="1600" dirty="0"/>
              </a:p>
              <a:p>
                <a:r>
                  <a:rPr lang="en-GB" sz="1600" dirty="0"/>
                  <a:t>£500 is invested in a savings account. Compound interest is paid at a rate of 5.5% per annum. Calculate the least number of years it will take for the original investment to double in value.</a:t>
                </a:r>
              </a:p>
              <a:p>
                <a:r>
                  <a:rPr lang="en-GB" sz="1600" b="1" dirty="0"/>
                  <a:t>13 years (using the ANS button on the calculator to keep multiplying helps! Given A Level knowledge you could also do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𝒍𝒐</m:t>
                    </m:r>
                    <m:sSub>
                      <m:sSub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</m:e>
                      <m:sub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𝟎𝟓𝟓</m:t>
                        </m:r>
                      </m:sub>
                    </m:sSub>
                    <m:d>
                      <m:d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</m:oMath>
                </a14:m>
                <a:r>
                  <a:rPr lang="en-GB" sz="1600" b="1" dirty="0"/>
                  <a:t>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94" y="599127"/>
                <a:ext cx="4464496" cy="6259021"/>
              </a:xfrm>
              <a:prstGeom prst="rect">
                <a:avLst/>
              </a:prstGeom>
              <a:blipFill rotWithShape="0">
                <a:blip r:embed="rId2"/>
                <a:stretch>
                  <a:fillRect l="-682" t="-292" r="-1774" b="-2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0073" y="677112"/>
            <a:ext cx="295308" cy="2636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55148" y="2187829"/>
            <a:ext cx="259817" cy="29393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2</a:t>
            </a:r>
          </a:p>
        </p:txBody>
      </p:sp>
      <p:sp>
        <p:nvSpPr>
          <p:cNvPr id="9" name="Rectangle 8"/>
          <p:cNvSpPr/>
          <p:nvPr/>
        </p:nvSpPr>
        <p:spPr>
          <a:xfrm>
            <a:off x="40932" y="3618792"/>
            <a:ext cx="274033" cy="26980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3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014" y="5084290"/>
            <a:ext cx="298100" cy="34759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16173" y="1567800"/>
            <a:ext cx="3024336" cy="3516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08177" y="3066549"/>
            <a:ext cx="3024336" cy="3516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5381" y="4567002"/>
            <a:ext cx="3977132" cy="36852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6682" y="6043405"/>
            <a:ext cx="4258912" cy="75190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82896" y="587744"/>
                <a:ext cx="4067018" cy="6393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You have £1000 to save. Bank Frost offers 2% interest on your savings in the first year followed by 4% the second. Bank </a:t>
                </a:r>
                <a:r>
                  <a:rPr lang="en-GB" sz="1600" dirty="0" err="1"/>
                  <a:t>Cheeseright</a:t>
                </a:r>
                <a:r>
                  <a:rPr lang="en-GB" sz="1600" dirty="0"/>
                  <a:t> offers 3% both years. Which bank would be better to save with?</a:t>
                </a:r>
              </a:p>
              <a:p>
                <a:r>
                  <a:rPr lang="en-GB" sz="1600" b="1" dirty="0"/>
                  <a:t>£1060.80 vs £1060.90, so bank </a:t>
                </a:r>
                <a:r>
                  <a:rPr lang="en-GB" sz="1600" b="1" dirty="0" err="1"/>
                  <a:t>Cheeseright</a:t>
                </a:r>
                <a:r>
                  <a:rPr lang="en-GB" sz="1600" b="1" dirty="0"/>
                  <a:t> better.</a:t>
                </a:r>
              </a:p>
              <a:p>
                <a:endParaRPr lang="en-GB" sz="500" dirty="0"/>
              </a:p>
              <a:p>
                <a:r>
                  <a:rPr lang="en-GB" sz="1600" dirty="0"/>
                  <a:t>One year shares in </a:t>
                </a:r>
                <a:r>
                  <a:rPr lang="en-GB" sz="1600" dirty="0" err="1"/>
                  <a:t>NeogiCorp</a:t>
                </a:r>
                <a:r>
                  <a:rPr lang="en-GB" sz="1600" dirty="0"/>
                  <a:t> increase by 10%. The year after they increase by 20%. What is the average percentage increase each year?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𝟒𝟖𝟗𝟏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𝟒𝟖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𝟗𝟏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(We have found the ‘geometric mean’!)</a:t>
                </a:r>
              </a:p>
              <a:p>
                <a:endParaRPr lang="en-GB" sz="900" dirty="0"/>
              </a:p>
              <a:p>
                <a:r>
                  <a:rPr lang="en-GB" sz="1600" dirty="0"/>
                  <a:t>Across 10 years, a bagel increases in value by 100%. Presuming compound increases, what is the percentage rise in value each year?</a:t>
                </a:r>
              </a:p>
              <a:p>
                <a:r>
                  <a:rPr lang="en-GB" sz="1600" b="1" dirty="0"/>
                  <a:t>Suppose bagel is £1.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deg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𝟎𝟕𝟏𝟕𝟕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So 7.18% increase each year.</a:t>
                </a:r>
              </a:p>
              <a:p>
                <a:endParaRPr lang="en-GB" sz="1000" dirty="0"/>
              </a:p>
              <a:p>
                <a:r>
                  <a:rPr lang="en-GB" sz="1600" dirty="0"/>
                  <a:t>I save £100. A bank account offers 5% interest p.a. Given that interest is added daily, how much will I have after half a year? (Assume a year is 366 days)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£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𝟏𝟎𝟎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ctrlP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𝟔𝟔</m:t>
                                </m:r>
                              </m:deg>
                              <m:e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𝟎𝟓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𝟏𝟖𝟑</m:t>
                        </m:r>
                      </m:sup>
                    </m:sSup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=£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𝟏𝟎𝟐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𝟒𝟕</m:t>
                    </m:r>
                  </m:oMath>
                </a14:m>
                <a:r>
                  <a:rPr lang="en-GB" sz="1600" b="1" dirty="0"/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896" y="587744"/>
                <a:ext cx="4067018" cy="6393994"/>
              </a:xfrm>
              <a:prstGeom prst="rect">
                <a:avLst/>
              </a:prstGeom>
              <a:blipFill rotWithShape="0">
                <a:blip r:embed="rId3"/>
                <a:stretch>
                  <a:fillRect l="-900" t="-286" r="-16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4727588" y="669550"/>
            <a:ext cx="280192" cy="271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17357" y="2424330"/>
            <a:ext cx="424054" cy="2782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Wingdings" panose="05000000000000000000" pitchFamily="2" charset="2"/>
              </a:rPr>
              <a:t>N</a:t>
            </a:r>
            <a:r>
              <a:rPr lang="en-GB" b="1" baseline="-25000" dirty="0"/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61738" y="3863166"/>
            <a:ext cx="424054" cy="2782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Wingdings" panose="05000000000000000000" pitchFamily="2" charset="2"/>
              </a:rPr>
              <a:t>N</a:t>
            </a:r>
            <a:r>
              <a:rPr lang="en-GB" b="1" baseline="-25000" dirty="0"/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151642" y="1917438"/>
            <a:ext cx="3812846" cy="43144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1642" y="3166180"/>
            <a:ext cx="3812846" cy="5041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53992" y="4569840"/>
            <a:ext cx="3812846" cy="7313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151642" y="6453336"/>
            <a:ext cx="3812846" cy="3419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650122" y="5446979"/>
            <a:ext cx="424054" cy="2782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Wingdings" panose="05000000000000000000" pitchFamily="2" charset="2"/>
              </a:rPr>
              <a:t>N</a:t>
            </a:r>
            <a:r>
              <a:rPr lang="en-GB" b="1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7829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Reverse Percentages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58636" y="1173608"/>
                <a:ext cx="6048672" cy="52322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original value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×</m:t>
                    </m:r>
                  </m:oMath>
                </a14:m>
                <a:r>
                  <a:rPr lang="en-GB" sz="2800" dirty="0"/>
                  <a:t> multiplier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GB" sz="2800" dirty="0"/>
                  <a:t> new value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636" y="1173608"/>
                <a:ext cx="6048672" cy="523220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t="-7865" b="-303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67544" y="2060848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We’ve so far always </a:t>
            </a:r>
            <a:r>
              <a:rPr lang="en-GB" sz="2400" b="1" dirty="0"/>
              <a:t>multiplied </a:t>
            </a:r>
            <a:r>
              <a:rPr lang="en-GB" sz="2400" dirty="0"/>
              <a:t>by the multiplier in order to find the new value. But what if we wanted to find the original value </a:t>
            </a:r>
            <a:r>
              <a:rPr lang="en-GB" sz="2400" b="1" dirty="0"/>
              <a:t>before</a:t>
            </a:r>
            <a:r>
              <a:rPr lang="en-GB" sz="2400" dirty="0"/>
              <a:t> the percentage change?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73382" y="3789040"/>
                <a:ext cx="6048672" cy="85574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original value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/>
                          </a:rPr>
                          <m:t>𝑛𝑒𝑤</m:t>
                        </m:r>
                        <m:r>
                          <a:rPr lang="en-GB" sz="3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3200" b="0" i="1" smtClean="0">
                            <a:latin typeface="Cambria Math"/>
                          </a:rPr>
                          <m:t>𝑣𝑎𝑙𝑢𝑒</m:t>
                        </m:r>
                      </m:num>
                      <m:den>
                        <m:r>
                          <a:rPr lang="en-GB" sz="3200" b="0" i="1" smtClean="0">
                            <a:latin typeface="Cambria Math"/>
                          </a:rPr>
                          <m:t>𝑚𝑢𝑙𝑡𝑖𝑝𝑙𝑖𝑒𝑟</m:t>
                        </m:r>
                      </m:den>
                    </m:f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382" y="3789040"/>
                <a:ext cx="6048672" cy="85574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34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932040" y="3789040"/>
            <a:ext cx="2490014" cy="8557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3988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7524" y="695987"/>
            <a:ext cx="8280920" cy="138499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800" dirty="0"/>
              <a:t>After a bloody fight with George, </a:t>
            </a:r>
            <a:r>
              <a:rPr lang="en-GB" sz="2800" dirty="0" err="1"/>
              <a:t>Fareed</a:t>
            </a:r>
            <a:r>
              <a:rPr lang="en-GB" sz="2800" dirty="0"/>
              <a:t> lost 30% of his body’s blood. He now only had 5.6 pints of blood left. How much blood did he originally have?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7544" y="3717032"/>
                <a:ext cx="2825216" cy="151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𝑥</m:t>
                      </m:r>
                      <m:r>
                        <a:rPr lang="en-GB" sz="3200" b="0" i="1" smtClean="0">
                          <a:latin typeface="Cambria Math"/>
                        </a:rPr>
                        <m:t>×0.7=5.6</m:t>
                      </m:r>
                    </m:oMath>
                  </m:oMathPara>
                </a14:m>
                <a:endParaRPr lang="en-GB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𝑥</m:t>
                      </m:r>
                      <m:r>
                        <a:rPr lang="en-GB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.6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/>
                            </a:rPr>
                            <m:t>0.7</m:t>
                          </m:r>
                        </m:den>
                      </m:f>
                      <m:r>
                        <a:rPr lang="en-GB" sz="3200" b="0" i="1" smtClean="0">
                          <a:latin typeface="Cambria Math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717032"/>
                <a:ext cx="2825216" cy="15199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87524" y="3613086"/>
            <a:ext cx="3884488" cy="191697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7524" y="3212976"/>
            <a:ext cx="3884488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b="1" dirty="0"/>
              <a:t>Method 1</a:t>
            </a:r>
            <a:r>
              <a:rPr lang="en-GB" sz="2000" dirty="0"/>
              <a:t>: Using multipliers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3212976"/>
            <a:ext cx="3884488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b="1" dirty="0"/>
              <a:t>Method 2</a:t>
            </a:r>
            <a:r>
              <a:rPr lang="en-GB" sz="2000" dirty="0"/>
              <a:t>: Aiming for 100%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72000" y="3868067"/>
                <a:ext cx="3708908" cy="1661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70% is 5.6 pints</a:t>
                </a: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∴ </m:t>
                    </m:r>
                  </m:oMath>
                </a14:m>
                <a:r>
                  <a:rPr lang="en-GB" sz="2800" dirty="0"/>
                  <a:t>10% is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0.8</m:t>
                    </m:r>
                  </m:oMath>
                </a14:m>
                <a:r>
                  <a:rPr lang="en-GB" sz="2800" dirty="0"/>
                  <a:t> pints</a:t>
                </a:r>
              </a:p>
              <a:p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∴ </m:t>
                    </m:r>
                  </m:oMath>
                </a14:m>
                <a:r>
                  <a:rPr lang="en-GB" sz="2800" dirty="0"/>
                  <a:t>100% is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2800" dirty="0"/>
                  <a:t> pints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68067"/>
                <a:ext cx="3708908" cy="1661993"/>
              </a:xfrm>
              <a:prstGeom prst="rect">
                <a:avLst/>
              </a:prstGeom>
              <a:blipFill rotWithShape="0">
                <a:blip r:embed="rId3"/>
                <a:stretch>
                  <a:fillRect l="-3289" t="-3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572000" y="3613086"/>
            <a:ext cx="3884488" cy="191697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ight Arrow 11"/>
          <p:cNvSpPr/>
          <p:nvPr/>
        </p:nvSpPr>
        <p:spPr>
          <a:xfrm rot="7583287">
            <a:off x="3252384" y="2388060"/>
            <a:ext cx="936104" cy="43204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 rot="3589044">
            <a:off x="4742026" y="2420746"/>
            <a:ext cx="936104" cy="43204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81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836712"/>
            <a:ext cx="7560840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chemeClr val="bg1">
                    <a:lumMod val="75000"/>
                  </a:schemeClr>
                </a:solidFill>
              </a:rPr>
              <a:t>[Edexcel GCSE June 2013] </a:t>
            </a:r>
            <a:r>
              <a:rPr lang="en-GB" sz="2400" dirty="0"/>
              <a:t>The normal price of a television is reduced by 30% in a sale. The sale price of the television is £350. Work out the normal price of the television.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43608" y="2274626"/>
                <a:ext cx="2376264" cy="1292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 dirty="0"/>
                  <a:t>Method 1: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×0.7=350</m:t>
                      </m:r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350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0.7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=£500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274626"/>
                <a:ext cx="2376264" cy="1292405"/>
              </a:xfrm>
              <a:prstGeom prst="rect">
                <a:avLst/>
              </a:prstGeom>
              <a:blipFill rotWithShape="0">
                <a:blip r:embed="rId2"/>
                <a:stretch>
                  <a:fillRect l="-2564" t="-23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355976" y="2274626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Method 2:</a:t>
            </a:r>
          </a:p>
          <a:p>
            <a:r>
              <a:rPr lang="en-GB" sz="2000" dirty="0"/>
              <a:t>70% is £350</a:t>
            </a:r>
          </a:p>
          <a:p>
            <a:r>
              <a:rPr lang="en-GB" sz="2000" dirty="0"/>
              <a:t>10% is £50</a:t>
            </a:r>
          </a:p>
          <a:p>
            <a:r>
              <a:rPr lang="en-GB" sz="2000" dirty="0"/>
              <a:t>100% is £500</a:t>
            </a:r>
          </a:p>
        </p:txBody>
      </p:sp>
      <p:sp>
        <p:nvSpPr>
          <p:cNvPr id="8" name="Rectangle 7"/>
          <p:cNvSpPr/>
          <p:nvPr/>
        </p:nvSpPr>
        <p:spPr>
          <a:xfrm>
            <a:off x="767284" y="2308286"/>
            <a:ext cx="7189092" cy="14963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3916" y="3962553"/>
            <a:ext cx="7560840" cy="156966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chemeClr val="bg1">
                    <a:lumMod val="75000"/>
                  </a:schemeClr>
                </a:solidFill>
              </a:rPr>
              <a:t>[Edexcel GCSE Nov 2013] </a:t>
            </a:r>
            <a:r>
              <a:rPr lang="en-US" sz="2400" dirty="0"/>
              <a:t>In a sale normal prices are reduced by 20%. A washing machine has a sale price of £464. By how much money is the normal price of the washing machine reduced?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627784" y="5554909"/>
                <a:ext cx="2508572" cy="1166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𝟒𝟔𝟒</m:t>
                      </m:r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𝟒𝟔𝟒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=£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𝟓𝟖𝟎</m:t>
                      </m:r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£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𝟓𝟖𝟎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−£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𝟒𝟔𝟒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=£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𝟏𝟏𝟔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554909"/>
                <a:ext cx="2508572" cy="11667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761430" y="5661657"/>
            <a:ext cx="7194946" cy="105998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8051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To reverse or not to reverse? That is the question.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51520" y="836712"/>
            <a:ext cx="5325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Shakespeare bought 375 quills this year. This was 25% less than last year. How many did he previously buy?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2348880"/>
            <a:ext cx="53253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Last year a performance of The Merchant of Venice took in 60 farthings. This year it took in 15% less. How much was made this year?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3530" y="4094486"/>
            <a:ext cx="5325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 cutlass with 20% VAT costs £162. What was the cost without VAT?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346" y="5157192"/>
            <a:ext cx="5939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err="1"/>
              <a:t>Mecrutio</a:t>
            </a:r>
            <a:r>
              <a:rPr lang="en-GB" sz="2200" dirty="0"/>
              <a:t> sues Romeo for 150 farthings for mortal injuries inflicted. However, after realising he’s being a bit of a douche, he decides to lower this amount by 36%. How much did he sue Romeo for?</a:t>
            </a:r>
          </a:p>
        </p:txBody>
      </p:sp>
      <p:sp>
        <p:nvSpPr>
          <p:cNvPr id="9" name="Rectangle 8"/>
          <p:cNvSpPr/>
          <p:nvPr/>
        </p:nvSpPr>
        <p:spPr>
          <a:xfrm>
            <a:off x="7668344" y="980728"/>
            <a:ext cx="1296144" cy="7200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ym typeface="Wingdings"/>
              </a:rPr>
              <a:t></a:t>
            </a:r>
            <a:endParaRPr lang="en-GB" sz="2800" dirty="0"/>
          </a:p>
        </p:txBody>
      </p:sp>
      <p:sp>
        <p:nvSpPr>
          <p:cNvPr id="10" name="Rectangle 9"/>
          <p:cNvSpPr/>
          <p:nvPr/>
        </p:nvSpPr>
        <p:spPr>
          <a:xfrm>
            <a:off x="6156175" y="980728"/>
            <a:ext cx="1198271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ym typeface="Symbol"/>
              </a:rPr>
              <a:t></a:t>
            </a:r>
            <a:r>
              <a:rPr lang="en-GB" sz="2800" dirty="0">
                <a:sym typeface="Wingdings"/>
              </a:rPr>
              <a:t></a:t>
            </a:r>
            <a:endParaRPr lang="en-GB" sz="2800" dirty="0"/>
          </a:p>
        </p:txBody>
      </p:sp>
      <p:sp>
        <p:nvSpPr>
          <p:cNvPr id="11" name="Rectangle 10"/>
          <p:cNvSpPr/>
          <p:nvPr/>
        </p:nvSpPr>
        <p:spPr>
          <a:xfrm>
            <a:off x="6156176" y="980728"/>
            <a:ext cx="1232876" cy="7200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Don’t Reverse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668344" y="980728"/>
            <a:ext cx="1296144" cy="7200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Reverse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31977" y="2514417"/>
            <a:ext cx="1296144" cy="7200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ym typeface="Wingdings"/>
              </a:rPr>
              <a:t></a:t>
            </a:r>
            <a:endParaRPr lang="en-GB" sz="2800" dirty="0"/>
          </a:p>
        </p:txBody>
      </p:sp>
      <p:sp>
        <p:nvSpPr>
          <p:cNvPr id="14" name="Rectangle 13"/>
          <p:cNvSpPr/>
          <p:nvPr/>
        </p:nvSpPr>
        <p:spPr>
          <a:xfrm>
            <a:off x="7717280" y="2479602"/>
            <a:ext cx="1198271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ym typeface="Symbol"/>
              </a:rPr>
              <a:t></a:t>
            </a:r>
            <a:r>
              <a:rPr lang="en-GB" sz="2800" dirty="0">
                <a:sym typeface="Wingdings"/>
              </a:rPr>
              <a:t></a:t>
            </a:r>
            <a:endParaRPr lang="en-GB" sz="2800" dirty="0"/>
          </a:p>
        </p:txBody>
      </p:sp>
      <p:sp>
        <p:nvSpPr>
          <p:cNvPr id="15" name="Rectangle 14"/>
          <p:cNvSpPr/>
          <p:nvPr/>
        </p:nvSpPr>
        <p:spPr>
          <a:xfrm>
            <a:off x="6151365" y="2514417"/>
            <a:ext cx="1276756" cy="7200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Don’t Reverse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717281" y="2479603"/>
            <a:ext cx="1293470" cy="75489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Reverse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68344" y="3948832"/>
            <a:ext cx="1296144" cy="7200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ym typeface="Wingdings"/>
              </a:rPr>
              <a:t></a:t>
            </a:r>
            <a:endParaRPr lang="en-GB" sz="2800" dirty="0"/>
          </a:p>
        </p:txBody>
      </p:sp>
      <p:sp>
        <p:nvSpPr>
          <p:cNvPr id="18" name="Rectangle 17"/>
          <p:cNvSpPr/>
          <p:nvPr/>
        </p:nvSpPr>
        <p:spPr>
          <a:xfrm>
            <a:off x="6156175" y="3948832"/>
            <a:ext cx="1198271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ym typeface="Symbol"/>
              </a:rPr>
              <a:t></a:t>
            </a:r>
            <a:r>
              <a:rPr lang="en-GB" sz="2800" dirty="0">
                <a:sym typeface="Wingdings"/>
              </a:rPr>
              <a:t></a:t>
            </a:r>
            <a:endParaRPr lang="en-GB" sz="2800" dirty="0"/>
          </a:p>
        </p:txBody>
      </p:sp>
      <p:sp>
        <p:nvSpPr>
          <p:cNvPr id="19" name="Rectangle 18"/>
          <p:cNvSpPr/>
          <p:nvPr/>
        </p:nvSpPr>
        <p:spPr>
          <a:xfrm>
            <a:off x="6156176" y="3948832"/>
            <a:ext cx="1232876" cy="7200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Don’t Reverse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668344" y="3948832"/>
            <a:ext cx="1296144" cy="7200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Reverse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108550" y="5408031"/>
            <a:ext cx="1296144" cy="7200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ym typeface="Wingdings"/>
              </a:rPr>
              <a:t></a:t>
            </a:r>
            <a:endParaRPr lang="en-GB" sz="2800" dirty="0"/>
          </a:p>
        </p:txBody>
      </p:sp>
      <p:sp>
        <p:nvSpPr>
          <p:cNvPr id="26" name="Rectangle 25"/>
          <p:cNvSpPr/>
          <p:nvPr/>
        </p:nvSpPr>
        <p:spPr>
          <a:xfrm>
            <a:off x="7693853" y="5373216"/>
            <a:ext cx="1198271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ym typeface="Symbol"/>
              </a:rPr>
              <a:t></a:t>
            </a:r>
            <a:r>
              <a:rPr lang="en-GB" sz="2800" dirty="0">
                <a:sym typeface="Wingdings"/>
              </a:rPr>
              <a:t></a:t>
            </a:r>
            <a:endParaRPr lang="en-GB" sz="2800" dirty="0"/>
          </a:p>
        </p:txBody>
      </p:sp>
      <p:sp>
        <p:nvSpPr>
          <p:cNvPr id="27" name="Rectangle 26"/>
          <p:cNvSpPr/>
          <p:nvPr/>
        </p:nvSpPr>
        <p:spPr>
          <a:xfrm>
            <a:off x="6127938" y="5408031"/>
            <a:ext cx="1276756" cy="7200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Don’t Reverse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693854" y="5373217"/>
            <a:ext cx="1293470" cy="75489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Reverse</a:t>
            </a:r>
          </a:p>
        </p:txBody>
      </p:sp>
    </p:spTree>
    <p:extLst>
      <p:ext uri="{BB962C8B-B14F-4D97-AF65-F5344CB8AC3E}">
        <p14:creationId xmlns:p14="http://schemas.microsoft.com/office/powerpoint/2010/main" val="227670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16" grpId="0" animBg="1"/>
      <p:bldP spid="19" grpId="0" animBg="1"/>
      <p:bldP spid="20" grpId="0" animBg="1"/>
      <p:bldP spid="27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telegraph.co.uk/multimedia/archive/01964/BBX8JM_1964794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152" y="3573015"/>
            <a:ext cx="2394993" cy="14942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More examples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99592" y="908720"/>
                <a:ext cx="7704856" cy="5509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My take home salary after 20% tax is £24000. What is my full salary?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×0.8=24000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24000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0.8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=£30000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After a 26% pay rise, Syed is earning £44,100. What was he earning before the pay rise?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44100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1.26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=£35000</m:t>
                      </m:r>
                    </m:oMath>
                  </m:oMathPara>
                </a14:m>
                <a:endParaRPr lang="en-GB" b="0" dirty="0"/>
              </a:p>
              <a:p>
                <a:endParaRPr lang="en-GB" dirty="0"/>
              </a:p>
              <a:p>
                <a:r>
                  <a:rPr lang="en-GB" dirty="0"/>
                  <a:t>The polar bear population dwindles by 25% for 2 years until there’s only 2250 bears left. How many bears were there?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2250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0.75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=4000 </m:t>
                      </m:r>
                      <m:r>
                        <a:rPr lang="en-GB" b="0" i="1" smtClean="0">
                          <a:latin typeface="Cambria Math"/>
                        </a:rPr>
                        <m:t>𝑏𝑒𝑎𝑟𝑠</m:t>
                      </m:r>
                    </m:oMath>
                  </m:oMathPara>
                </a14:m>
                <a:endParaRPr lang="en-GB" i="1" dirty="0"/>
              </a:p>
              <a:p>
                <a:endParaRPr lang="en-GB" dirty="0"/>
              </a:p>
              <a:p>
                <a:r>
                  <a:rPr lang="en-GB" dirty="0"/>
                  <a:t>In the series finale of ‘Breaking Wind’, ratings were up 125% from last year’s season finale. 10.5 million people watched this year. How many people watched last year?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10500000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2.25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=4,666,667 </m:t>
                      </m:r>
                      <m:r>
                        <a:rPr lang="en-GB" b="0" i="1" smtClean="0">
                          <a:latin typeface="Cambria Math"/>
                        </a:rPr>
                        <m:t>𝑝𝑒𝑜𝑝𝑙𝑒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908720"/>
                <a:ext cx="7704856" cy="550920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713" t="-553" r="-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491880" y="1196752"/>
            <a:ext cx="2448272" cy="8640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3491880" y="2708920"/>
            <a:ext cx="2448272" cy="8640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3527884" y="4149081"/>
            <a:ext cx="2448272" cy="7200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3131840" y="5666435"/>
            <a:ext cx="3168352" cy="7200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68898" y="3937173"/>
            <a:ext cx="539405" cy="6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299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 descr="http://i.telegraph.co.uk/multimedia/archive/01964/BBX8JM_1964794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7" y="2698467"/>
            <a:ext cx="2394993" cy="14942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C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55211" y="692696"/>
                <a:ext cx="4667209" cy="64633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In a sale all the prices are reduced by 25%. The sale price of a dress is £30. Work out the normal price of the dress.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𝟑𝟎</m:t>
                      </m:r>
                      <m:r>
                        <a:rPr lang="en-GB" sz="1600" b="1" i="1" smtClean="0">
                          <a:latin typeface="Cambria Math"/>
                        </a:rPr>
                        <m:t>÷</m:t>
                      </m:r>
                      <m:r>
                        <a:rPr lang="en-GB" sz="1600" b="1" i="1" smtClean="0">
                          <a:latin typeface="Cambria Math"/>
                        </a:rPr>
                        <m:t>𝟎</m:t>
                      </m:r>
                      <m:r>
                        <a:rPr lang="en-GB" sz="1600" b="1" i="1" smtClean="0">
                          <a:latin typeface="Cambria Math"/>
                        </a:rPr>
                        <m:t>.</m:t>
                      </m:r>
                      <m:r>
                        <a:rPr lang="en-GB" sz="1600" b="1" i="1" smtClean="0">
                          <a:latin typeface="Cambria Math"/>
                        </a:rPr>
                        <m:t>𝟕𝟓</m:t>
                      </m:r>
                      <m:r>
                        <a:rPr lang="en-GB" sz="1600" b="1" i="1" smtClean="0">
                          <a:latin typeface="Cambria Math"/>
                        </a:rPr>
                        <m:t>=£</m:t>
                      </m:r>
                      <m:r>
                        <a:rPr lang="en-GB" sz="1600" b="1" i="1" smtClean="0">
                          <a:latin typeface="Cambria Math"/>
                        </a:rPr>
                        <m:t>𝟒𝟎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600" dirty="0"/>
              </a:p>
              <a:p>
                <a:r>
                  <a:rPr lang="en-GB" sz="1600" dirty="0"/>
                  <a:t>The price of a new television set is £329. This price included VAT at 17.5%. Work out the cost of the television set before VAT was added.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𝟑𝟐𝟗</m:t>
                      </m:r>
                      <m:r>
                        <a:rPr lang="en-GB" sz="1600" b="1" i="1" smtClean="0">
                          <a:latin typeface="Cambria Math"/>
                        </a:rPr>
                        <m:t>÷</m:t>
                      </m:r>
                      <m:r>
                        <a:rPr lang="en-GB" sz="1600" b="1" i="1" smtClean="0">
                          <a:latin typeface="Cambria Math"/>
                        </a:rPr>
                        <m:t>𝟏</m:t>
                      </m:r>
                      <m:r>
                        <a:rPr lang="en-GB" sz="1600" b="1" i="1" smtClean="0">
                          <a:latin typeface="Cambria Math"/>
                        </a:rPr>
                        <m:t>.</m:t>
                      </m:r>
                      <m:r>
                        <a:rPr lang="en-GB" sz="1600" b="1" i="1" smtClean="0">
                          <a:latin typeface="Cambria Math"/>
                        </a:rPr>
                        <m:t>𝟏𝟕𝟓</m:t>
                      </m:r>
                      <m:r>
                        <a:rPr lang="en-GB" sz="1600" b="1" i="1" smtClean="0">
                          <a:latin typeface="Cambria Math"/>
                        </a:rPr>
                        <m:t>=£</m:t>
                      </m:r>
                      <m:r>
                        <a:rPr lang="en-GB" sz="1600" b="1" i="1" smtClean="0">
                          <a:latin typeface="Cambria Math"/>
                        </a:rPr>
                        <m:t>𝟐𝟖𝟎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600" dirty="0"/>
              </a:p>
              <a:p>
                <a:r>
                  <a:rPr lang="en-GB" sz="1600" dirty="0"/>
                  <a:t>A holiday is advertised at a price of £403. This represents a 35% saving on the brochure price. </a:t>
                </a:r>
              </a:p>
              <a:p>
                <a:r>
                  <a:rPr lang="en-GB" sz="1600" dirty="0"/>
                  <a:t>Work out the brochure price of the holiday.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𝟒𝟎𝟑</m:t>
                      </m:r>
                      <m:r>
                        <a:rPr lang="en-GB" sz="1600" b="1" i="1" smtClean="0">
                          <a:latin typeface="Cambria Math"/>
                        </a:rPr>
                        <m:t>÷</m:t>
                      </m:r>
                      <m:r>
                        <a:rPr lang="en-GB" sz="1600" b="1" i="1" smtClean="0">
                          <a:latin typeface="Cambria Math"/>
                        </a:rPr>
                        <m:t>𝟎</m:t>
                      </m:r>
                      <m:r>
                        <a:rPr lang="en-GB" sz="1600" b="1" i="1" smtClean="0">
                          <a:latin typeface="Cambria Math"/>
                        </a:rPr>
                        <m:t>.</m:t>
                      </m:r>
                      <m:r>
                        <a:rPr lang="en-GB" sz="1600" b="1" i="1" smtClean="0">
                          <a:latin typeface="Cambria Math"/>
                        </a:rPr>
                        <m:t>𝟔𝟓</m:t>
                      </m:r>
                      <m:r>
                        <a:rPr lang="en-GB" sz="1600" b="1" i="1" smtClean="0">
                          <a:latin typeface="Cambria Math"/>
                        </a:rPr>
                        <m:t>=£</m:t>
                      </m:r>
                      <m:r>
                        <a:rPr lang="en-GB" sz="1600" b="1" i="1" smtClean="0">
                          <a:latin typeface="Cambria Math"/>
                        </a:rPr>
                        <m:t>𝟔𝟐𝟎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600" dirty="0"/>
              </a:p>
              <a:p>
                <a:r>
                  <a:rPr lang="en-GB" sz="1600" dirty="0"/>
                  <a:t>A large firm hires 3% more workers which brings its total number of workers to 12772. How many workers did the firm have before the increase?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𝟏𝟐𝟕𝟕𝟐</m:t>
                      </m:r>
                      <m:r>
                        <a:rPr lang="en-GB" sz="1600" b="1" i="1" smtClean="0">
                          <a:latin typeface="Cambria Math"/>
                        </a:rPr>
                        <m:t>÷</m:t>
                      </m:r>
                      <m:r>
                        <a:rPr lang="en-GB" sz="1600" b="1" i="1" smtClean="0">
                          <a:latin typeface="Cambria Math"/>
                        </a:rPr>
                        <m:t>𝟏</m:t>
                      </m:r>
                      <m:r>
                        <a:rPr lang="en-GB" sz="1600" b="1" i="1" smtClean="0">
                          <a:latin typeface="Cambria Math"/>
                        </a:rPr>
                        <m:t>.</m:t>
                      </m:r>
                      <m:r>
                        <a:rPr lang="en-GB" sz="1600" b="1" i="1" smtClean="0">
                          <a:latin typeface="Cambria Math"/>
                        </a:rPr>
                        <m:t>𝟎𝟑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𝟏𝟐𝟒𝟎𝟎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600" dirty="0"/>
              </a:p>
              <a:p>
                <a:r>
                  <a:rPr lang="en-GB" sz="1600" dirty="0"/>
                  <a:t>Tasha invests some money in a bank account. Interest is paid at a rate of 8% per annum. After 1 year there is £291.60 in the account. How much money did Tasha invest.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𝟐𝟗𝟏</m:t>
                      </m:r>
                      <m:r>
                        <a:rPr lang="en-GB" sz="1600" b="1" i="1" smtClean="0">
                          <a:latin typeface="Cambria Math"/>
                        </a:rPr>
                        <m:t>.</m:t>
                      </m:r>
                      <m:r>
                        <a:rPr lang="en-GB" sz="1600" b="1" i="1" smtClean="0">
                          <a:latin typeface="Cambria Math"/>
                        </a:rPr>
                        <m:t>𝟔𝟎</m:t>
                      </m:r>
                      <m:r>
                        <a:rPr lang="en-GB" sz="1600" b="1" i="1" smtClean="0">
                          <a:latin typeface="Cambria Math"/>
                        </a:rPr>
                        <m:t>÷</m:t>
                      </m:r>
                      <m:r>
                        <a:rPr lang="en-GB" sz="1600" b="1" i="1" smtClean="0">
                          <a:latin typeface="Cambria Math"/>
                        </a:rPr>
                        <m:t>𝟏</m:t>
                      </m:r>
                      <m:r>
                        <a:rPr lang="en-GB" sz="1600" b="1" i="1" smtClean="0">
                          <a:latin typeface="Cambria Math"/>
                        </a:rPr>
                        <m:t>.</m:t>
                      </m:r>
                      <m:r>
                        <a:rPr lang="en-GB" sz="1600" b="1" i="1" smtClean="0">
                          <a:latin typeface="Cambria Math"/>
                        </a:rPr>
                        <m:t>𝟎𝟖</m:t>
                      </m:r>
                      <m:r>
                        <a:rPr lang="en-GB" sz="1600" b="1" i="1" smtClean="0">
                          <a:latin typeface="Cambria Math"/>
                        </a:rPr>
                        <m:t>=£</m:t>
                      </m:r>
                      <m:r>
                        <a:rPr lang="en-GB" sz="1600" b="1" i="1" smtClean="0">
                          <a:latin typeface="Cambria Math"/>
                        </a:rPr>
                        <m:t>𝟐𝟕𝟎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211" y="692696"/>
                <a:ext cx="4667209" cy="6463308"/>
              </a:xfrm>
              <a:prstGeom prst="rect">
                <a:avLst/>
              </a:prstGeom>
              <a:blipFill rotWithShape="0">
                <a:blip r:embed="rId4"/>
                <a:stretch>
                  <a:fillRect l="-653" t="-283" r="-13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80490" y="805078"/>
            <a:ext cx="274721" cy="31791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44699" y="1401757"/>
            <a:ext cx="2088232" cy="43204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44699" y="2692366"/>
            <a:ext cx="2309727" cy="43204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44699" y="3929097"/>
            <a:ext cx="2309727" cy="43204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00683" y="5110503"/>
            <a:ext cx="2453743" cy="43204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61943" y="6392527"/>
            <a:ext cx="2453743" cy="43204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0490" y="1958960"/>
            <a:ext cx="274721" cy="31791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0490" y="3219907"/>
            <a:ext cx="274721" cy="31791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80489" y="4404654"/>
            <a:ext cx="274721" cy="31791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0488" y="5602683"/>
            <a:ext cx="274721" cy="31791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497141" y="621404"/>
                <a:ext cx="3645715" cy="59221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/>
                  <a:t>After a 26% pay rise, Bob is earning £44,100. What was he earning before the pay rise?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𝟒𝟒𝟏𝟎𝟎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  <m:r>
                            <a:rPr lang="en-GB" sz="1600" b="1" i="1">
                              <a:latin typeface="Cambria Math"/>
                            </a:rPr>
                            <m:t>.</m:t>
                          </m:r>
                          <m:r>
                            <a:rPr lang="en-GB" sz="1600" b="1" i="1">
                              <a:latin typeface="Cambria Math"/>
                            </a:rPr>
                            <m:t>𝟐𝟔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=£</m:t>
                      </m:r>
                      <m:r>
                        <a:rPr lang="en-GB" sz="1600" b="1" i="1">
                          <a:latin typeface="Cambria Math"/>
                        </a:rPr>
                        <m:t>𝟑𝟓𝟎𝟎𝟎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600" dirty="0"/>
              </a:p>
              <a:p>
                <a:r>
                  <a:rPr lang="en-GB" sz="1600" dirty="0"/>
                  <a:t>The polar bear population dwindles by 25% for 2 years until there’s only 2250 bears left. How many bears were there?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𝟐𝟐𝟓𝟎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1" i="1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GB" sz="1600" b="1" i="1">
                                  <a:latin typeface="Cambria Math"/>
                                </a:rPr>
                                <m:t>.</m:t>
                              </m:r>
                              <m:r>
                                <a:rPr lang="en-GB" sz="1600" b="1" i="1">
                                  <a:latin typeface="Cambria Math"/>
                                </a:rPr>
                                <m:t>𝟕𝟓</m:t>
                              </m:r>
                            </m:e>
                            <m:sup>
                              <m:r>
                                <a:rPr lang="en-GB" sz="16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𝟒𝟎𝟎𝟎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𝒃𝒆𝒂𝒓𝒔</m:t>
                      </m:r>
                    </m:oMath>
                  </m:oMathPara>
                </a14:m>
                <a:endParaRPr lang="en-GB" sz="1600" b="1" i="1" dirty="0"/>
              </a:p>
              <a:p>
                <a:endParaRPr lang="en-GB" sz="1600" dirty="0"/>
              </a:p>
              <a:p>
                <a:r>
                  <a:rPr lang="en-GB" sz="1600" dirty="0"/>
                  <a:t>In the series finale of ‘Breaking Wind’, ratings were up 125% from last year’s season finale. 10.5 million people watched this year. How many people watched last year?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𝟏𝟎𝟓𝟎𝟎𝟎𝟎𝟎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  <m:r>
                            <a:rPr lang="en-GB" sz="1600" b="1" i="1">
                              <a:latin typeface="Cambria Math"/>
                            </a:rPr>
                            <m:t>.</m:t>
                          </m:r>
                          <m:r>
                            <a:rPr lang="en-GB" sz="1600" b="1" i="1">
                              <a:latin typeface="Cambria Math"/>
                            </a:rPr>
                            <m:t>𝟐𝟓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𝟒</m:t>
                      </m:r>
                      <m:r>
                        <a:rPr lang="en-GB" sz="1600" b="1" i="1">
                          <a:latin typeface="Cambria Math"/>
                        </a:rPr>
                        <m:t>,</m:t>
                      </m:r>
                      <m:r>
                        <a:rPr lang="en-GB" sz="1600" b="1" i="1">
                          <a:latin typeface="Cambria Math"/>
                        </a:rPr>
                        <m:t>𝟔𝟔𝟔</m:t>
                      </m:r>
                      <m:r>
                        <a:rPr lang="en-GB" sz="1600" b="1" i="1">
                          <a:latin typeface="Cambria Math"/>
                        </a:rPr>
                        <m:t>,</m:t>
                      </m:r>
                      <m:r>
                        <a:rPr lang="en-GB" sz="1600" b="1" i="1">
                          <a:latin typeface="Cambria Math"/>
                        </a:rPr>
                        <m:t>𝟔𝟔𝟕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𝒑𝒆𝒐𝒑𝒍𝒆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600" dirty="0"/>
              </a:p>
              <a:p>
                <a:r>
                  <a:rPr lang="en-GB" sz="1600" dirty="0"/>
                  <a:t>A rabbit population increases by 20% each year until it reaches 32197 ten years later. What was the original population?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𝟓𝟐𝟎𝟎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7141" y="621404"/>
                <a:ext cx="3645715" cy="5922199"/>
              </a:xfrm>
              <a:prstGeom prst="rect">
                <a:avLst/>
              </a:prstGeom>
              <a:blipFill rotWithShape="0">
                <a:blip r:embed="rId5"/>
                <a:stretch>
                  <a:fillRect l="-1003" t="-309" r="-1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6488244" y="1401757"/>
            <a:ext cx="1896518" cy="5572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371739" y="2845811"/>
            <a:ext cx="1896518" cy="5572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96136" y="4782235"/>
            <a:ext cx="3168352" cy="5572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244473" y="6226289"/>
            <a:ext cx="2176057" cy="55957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222419" y="691952"/>
            <a:ext cx="274721" cy="31791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6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222418" y="2135489"/>
            <a:ext cx="274721" cy="31791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222417" y="3617777"/>
            <a:ext cx="274721" cy="31791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8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162537" y="5529900"/>
            <a:ext cx="274721" cy="31791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28134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275856" y="5229200"/>
            <a:ext cx="2736304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ORANGE</a:t>
            </a:r>
            <a:endParaRPr lang="en-GB" sz="4000" baseline="30000" dirty="0"/>
          </a:p>
        </p:txBody>
      </p:sp>
      <p:sp>
        <p:nvSpPr>
          <p:cNvPr id="10" name="Rectangle 9"/>
          <p:cNvSpPr/>
          <p:nvPr/>
        </p:nvSpPr>
        <p:spPr>
          <a:xfrm>
            <a:off x="539552" y="5229200"/>
            <a:ext cx="2736304" cy="12961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RED</a:t>
            </a:r>
            <a:endParaRPr lang="en-GB" sz="4000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539552" y="548680"/>
            <a:ext cx="8064896" cy="46805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Recap Quiz</a:t>
            </a:r>
          </a:p>
          <a:p>
            <a:pPr algn="ctr"/>
            <a:r>
              <a:rPr lang="en-GB" sz="3600" dirty="0"/>
              <a:t>Red Orange or Green?</a:t>
            </a:r>
            <a:endParaRPr lang="en-GB" sz="6000" baseline="30000" dirty="0"/>
          </a:p>
        </p:txBody>
      </p:sp>
      <p:sp>
        <p:nvSpPr>
          <p:cNvPr id="12" name="Rectangle 11"/>
          <p:cNvSpPr/>
          <p:nvPr/>
        </p:nvSpPr>
        <p:spPr>
          <a:xfrm>
            <a:off x="6012160" y="5229200"/>
            <a:ext cx="2592288" cy="12961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GREEN</a:t>
            </a:r>
            <a:endParaRPr lang="en-GB" sz="4000" baseline="30000" dirty="0"/>
          </a:p>
        </p:txBody>
      </p:sp>
    </p:spTree>
    <p:extLst>
      <p:ext uri="{BB962C8B-B14F-4D97-AF65-F5344CB8AC3E}">
        <p14:creationId xmlns:p14="http://schemas.microsoft.com/office/powerpoint/2010/main" val="761049017"/>
      </p:ext>
    </p:extLst>
  </p:cSld>
  <p:clrMapOvr>
    <a:masterClrMapping/>
  </p:clrMapOvr>
  <p:transition>
    <p:pull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275856" y="5229200"/>
            <a:ext cx="2736304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£26,878</a:t>
            </a:r>
            <a:endParaRPr lang="en-GB" sz="4000" baseline="30000" dirty="0"/>
          </a:p>
        </p:txBody>
      </p:sp>
      <p:sp>
        <p:nvSpPr>
          <p:cNvPr id="10" name="Rectangle 9"/>
          <p:cNvSpPr/>
          <p:nvPr/>
        </p:nvSpPr>
        <p:spPr>
          <a:xfrm>
            <a:off x="539552" y="5229200"/>
            <a:ext cx="2736304" cy="12961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£26,000</a:t>
            </a:r>
            <a:endParaRPr lang="en-GB" sz="4000" baseline="30000" dirty="0"/>
          </a:p>
        </p:txBody>
      </p:sp>
      <p:grpSp>
        <p:nvGrpSpPr>
          <p:cNvPr id="3" name="Group 2"/>
          <p:cNvGrpSpPr/>
          <p:nvPr/>
        </p:nvGrpSpPr>
        <p:grpSpPr>
          <a:xfrm>
            <a:off x="3275856" y="5229200"/>
            <a:ext cx="2689200" cy="1296144"/>
            <a:chOff x="2699792" y="5229200"/>
            <a:chExt cx="2088232" cy="1296144"/>
          </a:xfrm>
        </p:grpSpPr>
        <p:sp>
          <p:nvSpPr>
            <p:cNvPr id="2" name="Rectangle 1"/>
            <p:cNvSpPr/>
            <p:nvPr/>
          </p:nvSpPr>
          <p:spPr>
            <a:xfrm>
              <a:off x="2699792" y="5229200"/>
              <a:ext cx="2088232" cy="1296144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Isosceles Triangle 14"/>
            <p:cNvSpPr/>
            <p:nvPr/>
          </p:nvSpPr>
          <p:spPr>
            <a:xfrm rot="10800000">
              <a:off x="2915816" y="5229200"/>
              <a:ext cx="1656184" cy="36004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Rectangle 8"/>
          <p:cNvSpPr/>
          <p:nvPr/>
        </p:nvSpPr>
        <p:spPr>
          <a:xfrm>
            <a:off x="539552" y="548680"/>
            <a:ext cx="8064896" cy="46805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A bank account accrues 3% (compound) interest for 10 years. The principal is £20,000. How much do you have at maturity?</a:t>
            </a:r>
            <a:endParaRPr lang="en-GB" sz="6000" baseline="30000" dirty="0"/>
          </a:p>
        </p:txBody>
      </p:sp>
      <p:sp>
        <p:nvSpPr>
          <p:cNvPr id="12" name="Rectangle 11"/>
          <p:cNvSpPr/>
          <p:nvPr/>
        </p:nvSpPr>
        <p:spPr>
          <a:xfrm>
            <a:off x="6012160" y="5229200"/>
            <a:ext cx="2592288" cy="12961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£26,978</a:t>
            </a:r>
            <a:endParaRPr lang="en-GB" sz="4000" baseline="30000" dirty="0"/>
          </a:p>
        </p:txBody>
      </p:sp>
    </p:spTree>
    <p:extLst>
      <p:ext uri="{BB962C8B-B14F-4D97-AF65-F5344CB8AC3E}">
        <p14:creationId xmlns:p14="http://schemas.microsoft.com/office/powerpoint/2010/main" val="76104901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275856" y="5229200"/>
            <a:ext cx="2736304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-20%</a:t>
            </a:r>
            <a:endParaRPr lang="en-GB" sz="4000" baseline="30000" dirty="0"/>
          </a:p>
        </p:txBody>
      </p:sp>
      <p:sp>
        <p:nvSpPr>
          <p:cNvPr id="10" name="Rectangle 9"/>
          <p:cNvSpPr/>
          <p:nvPr/>
        </p:nvSpPr>
        <p:spPr>
          <a:xfrm>
            <a:off x="539552" y="5229200"/>
            <a:ext cx="2736304" cy="12961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-16.7%</a:t>
            </a:r>
            <a:endParaRPr lang="en-GB" sz="4000" baseline="30000" dirty="0"/>
          </a:p>
        </p:txBody>
      </p:sp>
      <p:grpSp>
        <p:nvGrpSpPr>
          <p:cNvPr id="3" name="Group 2"/>
          <p:cNvGrpSpPr/>
          <p:nvPr/>
        </p:nvGrpSpPr>
        <p:grpSpPr>
          <a:xfrm>
            <a:off x="539552" y="5229200"/>
            <a:ext cx="2689200" cy="1296144"/>
            <a:chOff x="2699792" y="5229200"/>
            <a:chExt cx="2088232" cy="1296144"/>
          </a:xfrm>
        </p:grpSpPr>
        <p:sp>
          <p:nvSpPr>
            <p:cNvPr id="2" name="Rectangle 1"/>
            <p:cNvSpPr/>
            <p:nvPr/>
          </p:nvSpPr>
          <p:spPr>
            <a:xfrm>
              <a:off x="2699792" y="5229200"/>
              <a:ext cx="2088232" cy="1296144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Isosceles Triangle 14"/>
            <p:cNvSpPr/>
            <p:nvPr/>
          </p:nvSpPr>
          <p:spPr>
            <a:xfrm rot="10800000">
              <a:off x="2915816" y="5229200"/>
              <a:ext cx="1656184" cy="36004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Rectangle 8"/>
          <p:cNvSpPr/>
          <p:nvPr/>
        </p:nvSpPr>
        <p:spPr>
          <a:xfrm>
            <a:off x="539552" y="548680"/>
            <a:ext cx="8064896" cy="46805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A </a:t>
            </a:r>
            <a:r>
              <a:rPr lang="en-GB" sz="3600" dirty="0" err="1"/>
              <a:t>smurf</a:t>
            </a:r>
            <a:r>
              <a:rPr lang="en-GB" sz="3600" dirty="0"/>
              <a:t> population falls from 240 to 200. What percentage change is that?</a:t>
            </a:r>
            <a:endParaRPr lang="en-GB" sz="6000" baseline="30000" dirty="0"/>
          </a:p>
        </p:txBody>
      </p:sp>
      <p:sp>
        <p:nvSpPr>
          <p:cNvPr id="12" name="Rectangle 11"/>
          <p:cNvSpPr/>
          <p:nvPr/>
        </p:nvSpPr>
        <p:spPr>
          <a:xfrm>
            <a:off x="6012160" y="5229200"/>
            <a:ext cx="2592288" cy="12961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-24%</a:t>
            </a:r>
            <a:endParaRPr lang="en-GB" sz="4000" baseline="30000" dirty="0"/>
          </a:p>
        </p:txBody>
      </p:sp>
    </p:spTree>
    <p:extLst>
      <p:ext uri="{BB962C8B-B14F-4D97-AF65-F5344CB8AC3E}">
        <p14:creationId xmlns:p14="http://schemas.microsoft.com/office/powerpoint/2010/main" val="76104901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Overview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87624" y="980728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27% of 420</a:t>
            </a:r>
          </a:p>
          <a:p>
            <a:r>
              <a:rPr lang="en-GB" sz="2400" dirty="0"/>
              <a:t>(using a calculator and without using a calculator)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278" y="2132856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The cost of car originally worth £15,000 but after losing 15% of its value.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3667" y="3284984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The value of saving account BEFORE it increased by 35% to £16,000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7624" y="4437112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The value of an ISA with a principal of £1000, after accruing 5 years of interest at 3% p.a.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980728"/>
            <a:ext cx="432048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7544" y="2132856"/>
            <a:ext cx="432048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7544" y="3284984"/>
            <a:ext cx="432048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7544" y="4559576"/>
            <a:ext cx="432048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10637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275856" y="5229200"/>
            <a:ext cx="2736304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£6</a:t>
            </a:r>
            <a:endParaRPr lang="en-GB" sz="4000" baseline="30000" dirty="0"/>
          </a:p>
        </p:txBody>
      </p:sp>
      <p:sp>
        <p:nvSpPr>
          <p:cNvPr id="10" name="Rectangle 9"/>
          <p:cNvSpPr/>
          <p:nvPr/>
        </p:nvSpPr>
        <p:spPr>
          <a:xfrm>
            <a:off x="539552" y="5229200"/>
            <a:ext cx="2736304" cy="12961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£100,000</a:t>
            </a:r>
            <a:endParaRPr lang="en-GB" sz="4000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539552" y="548680"/>
            <a:ext cx="8064896" cy="46805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After tax of 20%, Kyle earns £5 a year. What was his earnings before tax? </a:t>
            </a:r>
            <a:endParaRPr lang="en-GB" sz="6000" baseline="30000" dirty="0"/>
          </a:p>
        </p:txBody>
      </p:sp>
      <p:sp>
        <p:nvSpPr>
          <p:cNvPr id="12" name="Rectangle 11"/>
          <p:cNvSpPr/>
          <p:nvPr/>
        </p:nvSpPr>
        <p:spPr>
          <a:xfrm>
            <a:off x="6012160" y="5229200"/>
            <a:ext cx="2592288" cy="12961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£6.25</a:t>
            </a:r>
            <a:endParaRPr lang="en-GB" sz="4000" baseline="30000" dirty="0"/>
          </a:p>
        </p:txBody>
      </p:sp>
      <p:grpSp>
        <p:nvGrpSpPr>
          <p:cNvPr id="3" name="Group 2"/>
          <p:cNvGrpSpPr/>
          <p:nvPr/>
        </p:nvGrpSpPr>
        <p:grpSpPr>
          <a:xfrm>
            <a:off x="5940152" y="5229200"/>
            <a:ext cx="2689200" cy="1296144"/>
            <a:chOff x="2699792" y="5229200"/>
            <a:chExt cx="2088232" cy="1296144"/>
          </a:xfrm>
        </p:grpSpPr>
        <p:sp>
          <p:nvSpPr>
            <p:cNvPr id="2" name="Rectangle 1"/>
            <p:cNvSpPr/>
            <p:nvPr/>
          </p:nvSpPr>
          <p:spPr>
            <a:xfrm>
              <a:off x="2699792" y="5229200"/>
              <a:ext cx="2088232" cy="1296144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Isosceles Triangle 14"/>
            <p:cNvSpPr/>
            <p:nvPr/>
          </p:nvSpPr>
          <p:spPr>
            <a:xfrm rot="10800000">
              <a:off x="2915816" y="5229200"/>
              <a:ext cx="1656184" cy="36004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6104901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275856" y="5229200"/>
            <a:ext cx="2736304" cy="12961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£67,556</a:t>
            </a:r>
            <a:endParaRPr lang="en-GB" sz="4000" baseline="30000" dirty="0"/>
          </a:p>
        </p:txBody>
      </p:sp>
      <p:sp>
        <p:nvSpPr>
          <p:cNvPr id="10" name="Rectangle 9"/>
          <p:cNvSpPr/>
          <p:nvPr/>
        </p:nvSpPr>
        <p:spPr>
          <a:xfrm>
            <a:off x="539552" y="5229200"/>
            <a:ext cx="2736304" cy="12961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£66,556</a:t>
            </a:r>
            <a:endParaRPr lang="en-GB" sz="4000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539552" y="548680"/>
            <a:ext cx="8064896" cy="46805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James Bond’s Aston Martin, originally worth £150,000, depreciates by 15% each year. What is its value after 5 years?</a:t>
            </a:r>
            <a:endParaRPr lang="en-GB" sz="6000" baseline="30000" dirty="0"/>
          </a:p>
        </p:txBody>
      </p:sp>
      <p:sp>
        <p:nvSpPr>
          <p:cNvPr id="12" name="Rectangle 11"/>
          <p:cNvSpPr/>
          <p:nvPr/>
        </p:nvSpPr>
        <p:spPr>
          <a:xfrm>
            <a:off x="6012160" y="5229200"/>
            <a:ext cx="2592288" cy="12961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£68,556</a:t>
            </a:r>
            <a:endParaRPr lang="en-GB" sz="4000" baseline="30000" dirty="0"/>
          </a:p>
        </p:txBody>
      </p:sp>
      <p:grpSp>
        <p:nvGrpSpPr>
          <p:cNvPr id="3" name="Group 2"/>
          <p:cNvGrpSpPr/>
          <p:nvPr/>
        </p:nvGrpSpPr>
        <p:grpSpPr>
          <a:xfrm>
            <a:off x="539552" y="5229200"/>
            <a:ext cx="2689200" cy="1296144"/>
            <a:chOff x="2699792" y="5229200"/>
            <a:chExt cx="2088232" cy="1296144"/>
          </a:xfrm>
        </p:grpSpPr>
        <p:sp>
          <p:nvSpPr>
            <p:cNvPr id="2" name="Rectangle 1"/>
            <p:cNvSpPr/>
            <p:nvPr/>
          </p:nvSpPr>
          <p:spPr>
            <a:xfrm>
              <a:off x="2699792" y="5229200"/>
              <a:ext cx="2088232" cy="1296144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Isosceles Triangle 14"/>
            <p:cNvSpPr/>
            <p:nvPr/>
          </p:nvSpPr>
          <p:spPr>
            <a:xfrm rot="10800000">
              <a:off x="2915816" y="5229200"/>
              <a:ext cx="1656184" cy="36004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6104901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Key to Percentages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395536" y="764704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It’s all about identifying a </a:t>
            </a:r>
            <a:r>
              <a:rPr lang="en-GB" sz="2400" b="1" dirty="0"/>
              <a:t>decimal multiplier</a:t>
            </a:r>
            <a:r>
              <a:rPr lang="en-GB" sz="2400" dirty="0"/>
              <a:t>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31640" y="1696828"/>
                <a:ext cx="6048672" cy="52322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original value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×</m:t>
                    </m:r>
                  </m:oMath>
                </a14:m>
                <a:r>
                  <a:rPr lang="en-GB" sz="2800" dirty="0"/>
                  <a:t> multiplier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GB" sz="2800" dirty="0"/>
                  <a:t> new value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1696828"/>
                <a:ext cx="6048672" cy="523220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t="-7778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21302" y="2424482"/>
            <a:ext cx="5646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would you multiply by in order to: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55576" y="3170783"/>
                <a:ext cx="51125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20% of the value.	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×0.2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170783"/>
                <a:ext cx="5112568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907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433082" y="3789040"/>
                <a:ext cx="58833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Increase value by 37%.	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×1.37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3082" y="3789040"/>
                <a:ext cx="5883334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554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60334" y="4509120"/>
                <a:ext cx="58833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Decrease value by 10%.	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×0.9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334" y="4509120"/>
                <a:ext cx="5883334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1658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23728" y="5229200"/>
                <a:ext cx="58833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Increase value by 101%.	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×2.01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5229200"/>
                <a:ext cx="5883334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l="-1554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>
            <a:off x="395536" y="2996952"/>
            <a:ext cx="828092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383329" y="3087007"/>
            <a:ext cx="1224136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960426" y="3731840"/>
            <a:ext cx="1224136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256075" y="4464559"/>
            <a:ext cx="1224136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768244" y="5172000"/>
            <a:ext cx="1224136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080503" y="6021288"/>
                <a:ext cx="759595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Decrease value by 25%, then by 25% again.	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0.75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503" y="6021288"/>
                <a:ext cx="7595953" cy="46166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l="-1204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7486809" y="5906889"/>
            <a:ext cx="1224136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0246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err="1"/>
                <a:t>Quickfire</a:t>
              </a:r>
              <a:r>
                <a:rPr lang="en-GB" sz="3200" dirty="0"/>
                <a:t> Exercises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187011"/>
              </p:ext>
            </p:extLst>
          </p:nvPr>
        </p:nvGraphicFramePr>
        <p:xfrm>
          <a:off x="1403648" y="908720"/>
          <a:ext cx="6096000" cy="3134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Effect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Multiplier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Increase by 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 1.47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Depreciate by 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 0.64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Find</a:t>
                      </a:r>
                      <a:r>
                        <a:rPr lang="en-GB" baseline="0" dirty="0"/>
                        <a:t> 30% of the value.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 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Increase by 110%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 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Decrease</a:t>
                      </a:r>
                      <a:r>
                        <a:rPr lang="en-GB" baseline="0" dirty="0"/>
                        <a:t> by 10%, then increase by 10%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 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*Increase by 25%, then decrease by 20%.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/>
                        <a:t>x 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427984" y="1255714"/>
            <a:ext cx="3024336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4427984" y="1628800"/>
            <a:ext cx="3024336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4427984" y="1988840"/>
            <a:ext cx="3024336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4427984" y="2348880"/>
            <a:ext cx="3024336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27984" y="2780928"/>
            <a:ext cx="3024336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27984" y="3429000"/>
            <a:ext cx="3024336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32040" y="4365105"/>
                <a:ext cx="4032448" cy="2671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Usain Bolt increases his speed by 25%. What happens to his time?</a:t>
                </a:r>
                <a:r>
                  <a:rPr lang="en-GB" sz="1600" b="1" dirty="0"/>
                  <a:t> </a:t>
                </a:r>
              </a:p>
              <a:p>
                <a:r>
                  <a:rPr lang="en-GB" sz="1600" b="1" dirty="0"/>
                  <a:t>Suppose distance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/>
                  <a:t>, old speed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600" b="1" dirty="0"/>
                  <a:t> and time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1600" b="1" dirty="0"/>
                  <a:t>, where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𝒅</m:t>
                        </m:r>
                      </m:num>
                      <m:den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𝒔</m:t>
                        </m:r>
                      </m:den>
                    </m:f>
                  </m:oMath>
                </a14:m>
                <a:endParaRPr lang="en-GB" sz="1600" b="1" dirty="0"/>
              </a:p>
              <a:p>
                <a:r>
                  <a:rPr lang="en-GB" sz="1600" b="1" dirty="0"/>
                  <a:t>If speed now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GB" sz="16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600" b="1" dirty="0"/>
                  <a:t>, time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𝒅</m:t>
                        </m:r>
                      </m:num>
                      <m:den>
                        <m:f>
                          <m:fPr>
                            <m:ctrlPr>
                              <a:rPr lang="en-GB" sz="16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GB" sz="16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𝒔</m:t>
                        </m:r>
                      </m:den>
                    </m:f>
                    <m:r>
                      <a:rPr lang="en-GB" sz="16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GB" sz="1600" b="1" i="1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𝒅</m:t>
                        </m:r>
                      </m:num>
                      <m:den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𝒔</m:t>
                        </m:r>
                      </m:den>
                    </m:f>
                    <m:r>
                      <a:rPr lang="en-GB" sz="16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GB" sz="1600" b="1" i="1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1600" b="1" dirty="0"/>
                  <a:t>, i.e. a decrease of 20%.</a:t>
                </a:r>
              </a:p>
              <a:p>
                <a:r>
                  <a:rPr lang="en-GB" sz="1600" b="1" dirty="0"/>
                  <a:t>Much easier to see if you pick some distance (say 100m) and some time (say 10s).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365105"/>
                <a:ext cx="4032448" cy="2671116"/>
              </a:xfrm>
              <a:prstGeom prst="rect">
                <a:avLst/>
              </a:prstGeom>
              <a:blipFill rotWithShape="1">
                <a:blip r:embed="rId2"/>
                <a:stretch>
                  <a:fillRect l="-755" t="-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025752" y="4914024"/>
            <a:ext cx="3938736" cy="17553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8728" y="4287916"/>
            <a:ext cx="36004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Wingdings" panose="05000000000000000000" pitchFamily="2" charset="2"/>
              </a:rPr>
              <a:t>N</a:t>
            </a:r>
          </a:p>
        </p:txBody>
      </p:sp>
      <p:pic>
        <p:nvPicPr>
          <p:cNvPr id="15" name="Picture 2" descr="http://babysimpson.co.uk/gallery/frames/6/2f10/1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4188995"/>
            <a:ext cx="3568128" cy="2676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239572" y="4177243"/>
                <a:ext cx="3188412" cy="13234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What is Homer Simpson’s donut count, if it starts at 25,000,000, and he loses 46% due to radiation exposure from the Nuclear Plant.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𝟐𝟓</m:t>
                      </m:r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r>
                        <a:rPr lang="en-GB" sz="1600" b="1" i="1" smtClean="0">
                          <a:latin typeface="Cambria Math"/>
                        </a:rPr>
                        <m:t>×</m:t>
                      </m:r>
                      <m:r>
                        <a:rPr lang="en-GB" sz="1600" b="1" i="1" smtClean="0">
                          <a:latin typeface="Cambria Math"/>
                        </a:rPr>
                        <m:t>𝟎</m:t>
                      </m:r>
                      <m:r>
                        <a:rPr lang="en-GB" sz="1600" b="1" i="1" smtClean="0">
                          <a:latin typeface="Cambria Math"/>
                        </a:rPr>
                        <m:t>.</m:t>
                      </m:r>
                      <m:r>
                        <a:rPr lang="en-GB" sz="1600" b="1" i="1" smtClean="0">
                          <a:latin typeface="Cambria Math"/>
                        </a:rPr>
                        <m:t>𝟓𝟒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𝟏𝟑</m:t>
                      </m:r>
                      <m:r>
                        <a:rPr lang="en-GB" sz="1600" b="1" i="1" smtClean="0">
                          <a:latin typeface="Cambria Math"/>
                        </a:rPr>
                        <m:t>.</m:t>
                      </m:r>
                      <m:r>
                        <a:rPr lang="en-GB" sz="1600" b="1" i="1" smtClean="0">
                          <a:latin typeface="Cambria Math"/>
                        </a:rPr>
                        <m:t>𝟓</m:t>
                      </m:r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572" y="4177243"/>
                <a:ext cx="3188412" cy="1323439"/>
              </a:xfrm>
              <a:prstGeom prst="rect">
                <a:avLst/>
              </a:prstGeom>
              <a:blipFill rotWithShape="1">
                <a:blip r:embed="rId4"/>
                <a:stretch>
                  <a:fillRect l="-569" t="-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827584" y="895674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79246" y="4158604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187624" y="5571441"/>
                <a:ext cx="3585286" cy="107721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What is the value of your Apple shares, which were initially worth $35,000, and increased by 3%.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𝟑𝟓</m:t>
                      </m:r>
                      <m:r>
                        <a:rPr lang="en-GB" sz="1600" b="1" i="1">
                          <a:latin typeface="Cambria Math"/>
                        </a:rPr>
                        <m:t>,</m:t>
                      </m:r>
                      <m:r>
                        <a:rPr lang="en-GB" sz="1600" b="1" i="1">
                          <a:latin typeface="Cambria Math"/>
                        </a:rPr>
                        <m:t>𝟎𝟎𝟎</m:t>
                      </m:r>
                      <m:r>
                        <a:rPr lang="en-GB" sz="1600" b="1" i="1">
                          <a:latin typeface="Cambria Math"/>
                        </a:rPr>
                        <m:t>×</m:t>
                      </m:r>
                      <m:r>
                        <a:rPr lang="en-GB" sz="1600" b="1" i="1"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latin typeface="Cambria Math"/>
                        </a:rPr>
                        <m:t>.</m:t>
                      </m:r>
                      <m:r>
                        <a:rPr lang="en-GB" sz="1600" b="1" i="1">
                          <a:latin typeface="Cambria Math"/>
                        </a:rPr>
                        <m:t>𝟎𝟑</m:t>
                      </m:r>
                      <m:r>
                        <a:rPr lang="en-GB" sz="1600" b="1" i="1">
                          <a:latin typeface="Cambria Math"/>
                        </a:rPr>
                        <m:t>=$</m:t>
                      </m:r>
                      <m:r>
                        <a:rPr lang="en-GB" sz="1600" b="1" i="1">
                          <a:latin typeface="Cambria Math"/>
                        </a:rPr>
                        <m:t>𝟑𝟔</m:t>
                      </m:r>
                      <m:r>
                        <a:rPr lang="en-GB" sz="1600" b="1" i="1">
                          <a:latin typeface="Cambria Math"/>
                        </a:rPr>
                        <m:t>,</m:t>
                      </m:r>
                      <m:r>
                        <a:rPr lang="en-GB" sz="1600" b="1" i="1">
                          <a:latin typeface="Cambria Math"/>
                        </a:rPr>
                        <m:t>𝟎𝟓𝟎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571441"/>
                <a:ext cx="3585286" cy="1077218"/>
              </a:xfrm>
              <a:prstGeom prst="rect">
                <a:avLst/>
              </a:prstGeom>
              <a:blipFill rotWithShape="0">
                <a:blip r:embed="rId5"/>
                <a:stretch>
                  <a:fillRect l="-676" t="-5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827584" y="5571441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27995" y="6339179"/>
            <a:ext cx="2555973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694111" y="5188068"/>
            <a:ext cx="2555973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7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WITHOUT a calculator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807450" y="1211035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35% of £64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39026" y="2356342"/>
                <a:ext cx="6865240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/>
                  <a:t>10%:		£6.40</a:t>
                </a:r>
              </a:p>
              <a:p>
                <a:r>
                  <a:rPr lang="en-GB" sz="3200" b="1" dirty="0"/>
                  <a:t>10%:		£6.40</a:t>
                </a:r>
              </a:p>
              <a:p>
                <a:r>
                  <a:rPr lang="en-GB" sz="3200" b="1" dirty="0"/>
                  <a:t>10%:		£6.40</a:t>
                </a:r>
              </a:p>
              <a:p>
                <a:r>
                  <a:rPr lang="en-GB" sz="3200" b="1" dirty="0"/>
                  <a:t>5%:		</a:t>
                </a:r>
                <a:r>
                  <a:rPr lang="en-GB" sz="3200" b="1" u="sng" dirty="0"/>
                  <a:t>£3.20_</a:t>
                </a:r>
              </a:p>
              <a:p>
                <a:r>
                  <a:rPr lang="en-GB" sz="3200" b="1" dirty="0"/>
                  <a:t>		£22.40</a:t>
                </a:r>
              </a:p>
              <a:p>
                <a:endParaRPr lang="en-GB" sz="3200" dirty="0"/>
              </a:p>
              <a:p>
                <a:r>
                  <a:rPr lang="en-GB" sz="3200" dirty="0"/>
                  <a:t>(Or just use decimal multiplication to find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0.35×64</m:t>
                    </m:r>
                  </m:oMath>
                </a14:m>
                <a:r>
                  <a:rPr lang="en-GB" sz="3200" dirty="0"/>
                  <a:t>)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026" y="2356342"/>
                <a:ext cx="6865240" cy="4031873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2309" t="-1967" b="-42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797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Finding the percentage change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23274" y="1484784"/>
                <a:ext cx="6696744" cy="1241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/>
                            </a:rPr>
                            <m:t>𝑐h𝑎𝑛𝑔𝑒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/>
                            </a:rPr>
                            <m:t>𝑜𝑟𝑖𝑔𝑖𝑛𝑎𝑙</m:t>
                          </m:r>
                          <m:r>
                            <a:rPr lang="en-GB" sz="3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/>
                            </a:rPr>
                            <m:t>𝑣𝑎𝑙𝑢𝑒</m:t>
                          </m:r>
                        </m:den>
                      </m:f>
                      <m:r>
                        <a:rPr lang="en-GB" sz="3600" b="0" i="1" smtClean="0">
                          <a:latin typeface="Cambria Math"/>
                        </a:rPr>
                        <m:t>×100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274" y="1484784"/>
                <a:ext cx="6696744" cy="1241237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11560" y="3433355"/>
                <a:ext cx="792088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	</a:t>
                </a:r>
              </a:p>
              <a:p>
                <a:r>
                  <a:rPr lang="en-GB" sz="3200" dirty="0"/>
                  <a:t>An increase from £80 to £100:	</a:t>
                </a:r>
                <a14:m>
                  <m:oMath xmlns:m="http://schemas.openxmlformats.org/officeDocument/2006/math">
                    <m:r>
                      <a:rPr lang="en-GB" sz="3200" b="0" i="0" smtClean="0">
                        <a:latin typeface="Cambria Math"/>
                      </a:rPr>
                      <m:t>+</m:t>
                    </m:r>
                    <m:r>
                      <a:rPr lang="en-GB" sz="3200" b="0" i="1" smtClean="0">
                        <a:latin typeface="Cambria Math"/>
                      </a:rPr>
                      <m:t>25%</m:t>
                    </m:r>
                  </m:oMath>
                </a14:m>
                <a:endParaRPr lang="en-GB" sz="3200" dirty="0"/>
              </a:p>
              <a:p>
                <a:r>
                  <a:rPr lang="en-GB" sz="3200" dirty="0"/>
                  <a:t>A decrease from £100 to £80:	</a:t>
                </a:r>
                <a14:m>
                  <m:oMath xmlns:m="http://schemas.openxmlformats.org/officeDocument/2006/math">
                    <m:r>
                      <a:rPr lang="en-GB" sz="3200" b="0" i="0" smtClean="0">
                        <a:latin typeface="Cambria Math"/>
                      </a:rPr>
                      <m:t>−</m:t>
                    </m:r>
                    <m:r>
                      <a:rPr lang="en-GB" sz="3200" b="0" i="1" smtClean="0">
                        <a:latin typeface="Cambria Math"/>
                      </a:rPr>
                      <m:t>20%</m:t>
                    </m:r>
                  </m:oMath>
                </a14:m>
                <a:endParaRPr lang="en-GB" sz="3200" dirty="0"/>
              </a:p>
              <a:p>
                <a:r>
                  <a:rPr lang="en-GB" sz="3200" dirty="0"/>
                  <a:t>An increase from £50 to £68:	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+36%</m:t>
                    </m:r>
                  </m:oMath>
                </a14:m>
                <a:endParaRPr lang="en-GB" sz="3200" dirty="0"/>
              </a:p>
              <a:p>
                <a:r>
                  <a:rPr lang="en-GB" sz="3200" dirty="0"/>
                  <a:t>A decrease from £68 to £50:	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−26.47%</m:t>
                    </m:r>
                  </m:oMath>
                </a14:m>
                <a:endParaRPr lang="en-GB" sz="3200" dirty="0"/>
              </a:p>
              <a:p>
                <a:r>
                  <a:rPr lang="en-GB" sz="3200" dirty="0"/>
                  <a:t>An increase from £78 to £100:	</a:t>
                </a:r>
                <a14:m>
                  <m:oMath xmlns:m="http://schemas.openxmlformats.org/officeDocument/2006/math">
                    <m:r>
                      <a:rPr lang="en-GB" sz="3200" b="0" i="0" smtClean="0">
                        <a:latin typeface="Cambria Math"/>
                      </a:rPr>
                      <m:t>+</m:t>
                    </m:r>
                    <m:r>
                      <a:rPr lang="en-GB" sz="3200" b="0" i="1" smtClean="0">
                        <a:latin typeface="Cambria Math"/>
                      </a:rPr>
                      <m:t>28.21%</m:t>
                    </m:r>
                  </m:oMath>
                </a14:m>
                <a:endParaRPr lang="en-GB" sz="3200" dirty="0"/>
              </a:p>
              <a:p>
                <a:endParaRPr lang="en-GB" sz="3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433355"/>
                <a:ext cx="7920880" cy="3539430"/>
              </a:xfrm>
              <a:prstGeom prst="rect">
                <a:avLst/>
              </a:prstGeom>
              <a:blipFill rotWithShape="1">
                <a:blip r:embed="rId3"/>
                <a:stretch>
                  <a:fillRect l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95536" y="90872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Formula: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95536" y="2996952"/>
            <a:ext cx="828092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156177" y="3956241"/>
            <a:ext cx="2088232" cy="5228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56177" y="4479128"/>
            <a:ext cx="2088232" cy="5228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56177" y="5002015"/>
            <a:ext cx="2088232" cy="44320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156177" y="5445224"/>
            <a:ext cx="2088232" cy="44320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56177" y="5888433"/>
            <a:ext cx="2088232" cy="44320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9512" y="4001660"/>
            <a:ext cx="432048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2236" y="4479128"/>
            <a:ext cx="432048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9512" y="4987046"/>
            <a:ext cx="432048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9512" y="5462970"/>
            <a:ext cx="432048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4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9512" y="5932172"/>
            <a:ext cx="432048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4169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41776" y="626498"/>
            <a:ext cx="430222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[IMC] A shop advertised “Everything half price in our sale”, but also now advertises that there is “An additional 15% off sale prices”. Overall, this is equivalent to what reduction on the original prices?</a:t>
            </a:r>
            <a:b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57.5%</a:t>
            </a:r>
            <a:b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/>
              <a:t>[IMC] Inspector Remorse had a difficult year in 2004. A crime wave in </a:t>
            </a:r>
            <a:r>
              <a:rPr lang="en-GB" sz="1600" dirty="0" err="1"/>
              <a:t>Camford</a:t>
            </a:r>
            <a:r>
              <a:rPr lang="en-GB" sz="1600" dirty="0"/>
              <a:t> meant that he had 20% more cases to solve than in 2003, but his success rate dropped. In 2003, he solved 80% of his cases, but in 2004 he solved only 60% of them. What was the percentage change in the number of cases he solved in 2004 compared with 2003?</a:t>
            </a:r>
            <a:br>
              <a:rPr lang="en-GB" sz="1600" dirty="0"/>
            </a:br>
            <a:r>
              <a:rPr lang="en-GB" sz="1600" b="1" dirty="0"/>
              <a:t>Down by 8%</a:t>
            </a:r>
          </a:p>
          <a:p>
            <a:endParaRPr lang="en-GB" sz="1600" dirty="0"/>
          </a:p>
          <a:p>
            <a:r>
              <a:rPr lang="en-GB" sz="1600" dirty="0"/>
              <a:t>[STMC] In a sale, the price of a computer is reduced by 20%. At this reduced price the shopkeeper still makes a profit of 20%. What would have been his percentage profit if the computer had been sold at full price?</a:t>
            </a:r>
          </a:p>
          <a:p>
            <a:r>
              <a:rPr lang="en-GB" sz="1600" b="1" dirty="0"/>
              <a:t>50%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A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67544" y="599127"/>
                <a:ext cx="4248254" cy="62478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/>
                  <a:t>Find the value of my shares if they were worth £25,000 yesterday and increased in value by 3%.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𝟐𝟓𝟎𝟎𝟎</m:t>
                      </m:r>
                      <m:r>
                        <a:rPr lang="en-GB" sz="1600" b="1" i="1">
                          <a:latin typeface="Cambria Math"/>
                        </a:rPr>
                        <m:t>×</m:t>
                      </m:r>
                      <m:r>
                        <a:rPr lang="en-GB" sz="1600" b="1" i="1"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latin typeface="Cambria Math"/>
                        </a:rPr>
                        <m:t>.</m:t>
                      </m:r>
                      <m:r>
                        <a:rPr lang="en-GB" sz="1600" b="1" i="1">
                          <a:latin typeface="Cambria Math"/>
                        </a:rPr>
                        <m:t>𝟎𝟑</m:t>
                      </m:r>
                      <m:r>
                        <a:rPr lang="en-GB" sz="1600" b="1" i="1">
                          <a:latin typeface="Cambria Math"/>
                        </a:rPr>
                        <m:t>=£</m:t>
                      </m:r>
                      <m:r>
                        <a:rPr lang="en-GB" sz="1600" b="1" i="1">
                          <a:latin typeface="Cambria Math"/>
                        </a:rPr>
                        <m:t>𝟐𝟓</m:t>
                      </m:r>
                      <m:r>
                        <a:rPr lang="en-GB" sz="1600" b="1" i="1">
                          <a:latin typeface="Cambria Math"/>
                        </a:rPr>
                        <m:t>,</m:t>
                      </m:r>
                      <m:r>
                        <a:rPr lang="en-GB" sz="1600" b="1" i="1">
                          <a:latin typeface="Cambria Math"/>
                        </a:rPr>
                        <m:t>𝟕𝟓𝟎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600" b="1" dirty="0"/>
              </a:p>
              <a:p>
                <a:r>
                  <a:rPr lang="en-GB" sz="1600" dirty="0"/>
                  <a:t>Find the cost of a car in a sale with 27% off, if its full price is £9000.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𝟗𝟎𝟎𝟎</m:t>
                      </m:r>
                      <m:r>
                        <a:rPr lang="en-GB" sz="1600" b="1" i="1">
                          <a:latin typeface="Cambria Math"/>
                        </a:rPr>
                        <m:t>×</m:t>
                      </m:r>
                      <m:r>
                        <a:rPr lang="en-GB" sz="1600" b="1" i="1">
                          <a:latin typeface="Cambria Math"/>
                        </a:rPr>
                        <m:t>𝟎</m:t>
                      </m:r>
                      <m:r>
                        <a:rPr lang="en-GB" sz="1600" b="1" i="1">
                          <a:latin typeface="Cambria Math"/>
                        </a:rPr>
                        <m:t>.</m:t>
                      </m:r>
                      <m:r>
                        <a:rPr lang="en-GB" sz="1600" b="1" i="1">
                          <a:latin typeface="Cambria Math"/>
                        </a:rPr>
                        <m:t>𝟕𝟑</m:t>
                      </m:r>
                      <m:r>
                        <a:rPr lang="en-GB" sz="1600" b="1" i="1">
                          <a:latin typeface="Cambria Math"/>
                        </a:rPr>
                        <m:t>=£</m:t>
                      </m:r>
                      <m:r>
                        <a:rPr lang="en-GB" sz="1600" b="1" i="1">
                          <a:latin typeface="Cambria Math"/>
                        </a:rPr>
                        <m:t>𝟔𝟓𝟕𝟎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600" b="1" dirty="0"/>
              </a:p>
              <a:p>
                <a:r>
                  <a:rPr lang="en-GB" sz="1600" dirty="0"/>
                  <a:t>The polar bear population was 2500 last year. This year it dwindled by 53%. How many polar bears are there now?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𝟐𝟓𝟎𝟎</m:t>
                      </m:r>
                      <m:r>
                        <a:rPr lang="en-GB" sz="1600" b="1" i="1">
                          <a:latin typeface="Cambria Math"/>
                        </a:rPr>
                        <m:t>×</m:t>
                      </m:r>
                      <m:r>
                        <a:rPr lang="en-GB" sz="1600" b="1" i="1">
                          <a:latin typeface="Cambria Math"/>
                        </a:rPr>
                        <m:t>𝟎</m:t>
                      </m:r>
                      <m:r>
                        <a:rPr lang="en-GB" sz="1600" b="1" i="1">
                          <a:latin typeface="Cambria Math"/>
                        </a:rPr>
                        <m:t>.</m:t>
                      </m:r>
                      <m:r>
                        <a:rPr lang="en-GB" sz="1600" b="1" i="1">
                          <a:latin typeface="Cambria Math"/>
                        </a:rPr>
                        <m:t>𝟒𝟕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𝟏𝟏𝟕𝟓</m:t>
                      </m:r>
                      <m:r>
                        <a:rPr lang="en-GB" sz="1600" b="1" i="1">
                          <a:latin typeface="Cambria Math"/>
                        </a:rPr>
                        <m:t> </m:t>
                      </m:r>
                      <m:r>
                        <a:rPr lang="en-GB" sz="1600" b="1" i="1">
                          <a:latin typeface="Cambria Math"/>
                        </a:rPr>
                        <m:t>𝒃𝒆𝒂𝒓𝒔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600" b="1" dirty="0"/>
              </a:p>
              <a:p>
                <a:r>
                  <a:rPr lang="en-GB" sz="1600" b="1" dirty="0"/>
                  <a:t>Without a calculator:</a:t>
                </a:r>
              </a:p>
              <a:p>
                <a:r>
                  <a:rPr lang="en-GB" sz="1600" dirty="0"/>
                  <a:t>Find 35% of £12.80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=£</m:t>
                      </m:r>
                      <m:r>
                        <a:rPr lang="en-GB" sz="1600" b="1" i="1">
                          <a:latin typeface="Cambria Math"/>
                        </a:rPr>
                        <m:t>𝟒</m:t>
                      </m:r>
                      <m:r>
                        <a:rPr lang="en-GB" sz="1600" b="1" i="1">
                          <a:latin typeface="Cambria Math"/>
                        </a:rPr>
                        <m:t>.</m:t>
                      </m:r>
                      <m:r>
                        <a:rPr lang="en-GB" sz="1600" b="1" i="1">
                          <a:latin typeface="Cambria Math"/>
                        </a:rPr>
                        <m:t>𝟒𝟖</m:t>
                      </m:r>
                    </m:oMath>
                  </m:oMathPara>
                </a14:m>
                <a:endParaRPr lang="en-GB" sz="1600" b="1" dirty="0"/>
              </a:p>
              <a:p>
                <a:r>
                  <a:rPr lang="en-GB" sz="1600" dirty="0"/>
                  <a:t>Find 56% of £14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=£</m:t>
                      </m:r>
                      <m:r>
                        <a:rPr lang="en-GB" sz="1600" b="1" i="1">
                          <a:latin typeface="Cambria Math"/>
                        </a:rPr>
                        <m:t>𝟕</m:t>
                      </m:r>
                      <m:r>
                        <a:rPr lang="en-GB" sz="1600" b="1" i="1">
                          <a:latin typeface="Cambria Math"/>
                        </a:rPr>
                        <m:t>.</m:t>
                      </m:r>
                      <m:r>
                        <a:rPr lang="en-GB" sz="1600" b="1" i="1">
                          <a:latin typeface="Cambria Math"/>
                        </a:rPr>
                        <m:t>𝟖𝟒</m:t>
                      </m:r>
                    </m:oMath>
                  </m:oMathPara>
                </a14:m>
                <a:endParaRPr lang="en-GB" sz="1600" b="1" dirty="0"/>
              </a:p>
              <a:p>
                <a:r>
                  <a:rPr lang="en-GB" sz="1600" dirty="0"/>
                  <a:t>Find 17.5% of £30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=£</m:t>
                      </m:r>
                      <m:r>
                        <a:rPr lang="en-GB" sz="1600" b="1" i="1">
                          <a:latin typeface="Cambria Math"/>
                        </a:rPr>
                        <m:t>𝟓</m:t>
                      </m:r>
                      <m:r>
                        <a:rPr lang="en-GB" sz="1600" b="1" i="1">
                          <a:latin typeface="Cambria Math"/>
                        </a:rPr>
                        <m:t>.</m:t>
                      </m:r>
                      <m:r>
                        <a:rPr lang="en-GB" sz="1600" b="1" i="1">
                          <a:latin typeface="Cambria Math"/>
                        </a:rPr>
                        <m:t>𝟐𝟓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600" b="1" dirty="0"/>
              </a:p>
              <a:p>
                <a:r>
                  <a:rPr lang="en-GB" sz="1600" dirty="0"/>
                  <a:t>The price of a cat falls from £40 to £15. What percentage change is this? </a:t>
                </a:r>
                <a:r>
                  <a:rPr lang="en-GB" sz="1600" b="1" dirty="0"/>
                  <a:t>62.5% fall</a:t>
                </a:r>
              </a:p>
              <a:p>
                <a:r>
                  <a:rPr lang="en-GB" sz="1600" dirty="0"/>
                  <a:t>Frost </a:t>
                </a:r>
                <a:r>
                  <a:rPr lang="en-GB" sz="1600" dirty="0" err="1"/>
                  <a:t>Co’s</a:t>
                </a:r>
                <a:r>
                  <a:rPr lang="en-GB" sz="1600" dirty="0"/>
                  <a:t> annual profits increase from £320m to £475m. What percentage increase is this? </a:t>
                </a:r>
                <a:r>
                  <a:rPr lang="en-GB" sz="1600" b="1" dirty="0"/>
                  <a:t>48.4%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99127"/>
                <a:ext cx="4248254" cy="6247864"/>
              </a:xfrm>
              <a:prstGeom prst="rect">
                <a:avLst/>
              </a:prstGeom>
              <a:blipFill rotWithShape="0">
                <a:blip r:embed="rId2"/>
                <a:stretch>
                  <a:fillRect l="-861" t="-293" r="-287" b="-2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24738" y="681393"/>
            <a:ext cx="342806" cy="2993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/>
              <a:t>1a</a:t>
            </a:r>
          </a:p>
        </p:txBody>
      </p:sp>
      <p:sp>
        <p:nvSpPr>
          <p:cNvPr id="8" name="Rectangle 7"/>
          <p:cNvSpPr/>
          <p:nvPr/>
        </p:nvSpPr>
        <p:spPr>
          <a:xfrm>
            <a:off x="124738" y="1628800"/>
            <a:ext cx="342806" cy="2993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/>
              <a:t>b</a:t>
            </a:r>
          </a:p>
        </p:txBody>
      </p:sp>
      <p:sp>
        <p:nvSpPr>
          <p:cNvPr id="9" name="Rectangle 8"/>
          <p:cNvSpPr/>
          <p:nvPr/>
        </p:nvSpPr>
        <p:spPr>
          <a:xfrm>
            <a:off x="124738" y="2632687"/>
            <a:ext cx="342806" cy="2993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/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4738" y="4005064"/>
            <a:ext cx="342806" cy="2993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/>
              <a:t>2a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4738" y="4509120"/>
            <a:ext cx="342806" cy="2993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/>
              <a:t>b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4738" y="5024331"/>
            <a:ext cx="342806" cy="2993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/>
              <a:t>c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4738" y="5785993"/>
            <a:ext cx="342806" cy="2993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/>
              <a:t>3a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4738" y="6263029"/>
            <a:ext cx="342806" cy="2993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/>
              <a:t>b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44395" y="691366"/>
            <a:ext cx="342806" cy="2993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/>
              <a:t>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47982" y="2404456"/>
            <a:ext cx="342806" cy="2993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98970" y="4873354"/>
            <a:ext cx="342806" cy="2993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3568" y="1183858"/>
            <a:ext cx="2831132" cy="3401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83568" y="2108730"/>
            <a:ext cx="2831132" cy="3401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3568" y="3349526"/>
            <a:ext cx="2831132" cy="3401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59550" y="4304399"/>
            <a:ext cx="2804338" cy="2622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62998" y="4760802"/>
            <a:ext cx="2804338" cy="2622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59550" y="5282976"/>
            <a:ext cx="2804338" cy="2622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743200" y="5981700"/>
            <a:ext cx="1905000" cy="30525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46179" y="6460111"/>
            <a:ext cx="1046521" cy="37248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890277" y="1905634"/>
            <a:ext cx="1046521" cy="37248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942939" y="4344789"/>
            <a:ext cx="1226185" cy="3286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958715" y="6021964"/>
            <a:ext cx="1226185" cy="3286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6825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Compound changes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58960" y="836712"/>
            <a:ext cx="84249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 put £1000 into an account with 3% interest p.a. How much is there in the account after 7 years?</a:t>
            </a:r>
          </a:p>
          <a:p>
            <a:r>
              <a:rPr lang="en-GB" i="1" dirty="0"/>
              <a:t>(Hint: again, it’s all about the appropriate multiplier!)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64359" y="2240114"/>
                <a:ext cx="583300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£1000×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1.03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/>
                            </a:rPr>
                            <m:t>7</m:t>
                          </m:r>
                        </m:sup>
                      </m:sSup>
                      <m:r>
                        <a:rPr lang="en-GB" sz="3600" b="0" i="1" smtClean="0">
                          <a:latin typeface="Cambria Math"/>
                        </a:rPr>
                        <m:t>=£1229.87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359" y="2240114"/>
                <a:ext cx="5833002" cy="646331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491880" y="2301835"/>
            <a:ext cx="3805481" cy="5228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9178" y="357301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My house is worth £250,000. However, due to the economic crisis, the value depreciates by 10% each year. How much is it worth 5 years later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7979" y="5095471"/>
                <a:ext cx="6810405" cy="652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£250,000×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0.90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3600" b="0" i="1" smtClean="0">
                          <a:latin typeface="Cambria Math"/>
                        </a:rPr>
                        <m:t>=£147622.50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979" y="5095471"/>
                <a:ext cx="6810405" cy="652679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347864" y="5160366"/>
            <a:ext cx="4680520" cy="5228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2472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Compound </a:t>
              </a:r>
              <a:r>
                <a:rPr lang="en-GB" sz="3200" dirty="0" err="1"/>
                <a:t>vs</a:t>
              </a:r>
              <a:r>
                <a:rPr lang="en-GB" sz="3200" dirty="0"/>
                <a:t> ‘Simple’ interest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58960" y="836712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This rarely comes up in GCSE exams, but you should appreciate the difference between </a:t>
            </a:r>
            <a:r>
              <a:rPr lang="en-GB" sz="2400" b="1" dirty="0"/>
              <a:t>compound </a:t>
            </a:r>
            <a:r>
              <a:rPr lang="en-GB" sz="2400" dirty="0"/>
              <a:t> and </a:t>
            </a:r>
            <a:r>
              <a:rPr lang="en-GB" sz="2400" b="1" dirty="0"/>
              <a:t>simple interest</a:t>
            </a:r>
            <a:r>
              <a:rPr lang="en-GB" sz="2400" dirty="0"/>
              <a:t>.</a:t>
            </a:r>
          </a:p>
          <a:p>
            <a:endParaRPr lang="en-GB" sz="2400" dirty="0"/>
          </a:p>
          <a:p>
            <a:r>
              <a:rPr lang="en-GB" sz="2400" dirty="0"/>
              <a:t>If the principal of a bond is £1000, and the interest rate 10% p.a., find the value after 5 years using: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7544" y="3142597"/>
            <a:ext cx="8208912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Compound interest: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907704" y="3604262"/>
                <a:ext cx="6192688" cy="959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+mj-lt"/>
                  </a:rPr>
                  <a:t>Increase based on </a:t>
                </a:r>
                <a:r>
                  <a:rPr lang="en-GB" sz="2400" b="1" dirty="0">
                    <a:latin typeface="+mj-lt"/>
                  </a:rPr>
                  <a:t>new</a:t>
                </a:r>
                <a:r>
                  <a:rPr lang="en-GB" sz="2400" dirty="0">
                    <a:latin typeface="+mj-lt"/>
                  </a:rPr>
                  <a:t> value each year.</a:t>
                </a:r>
                <a:endParaRPr lang="en-GB" sz="2400" b="0" dirty="0"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£1000×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/>
                            </a:rPr>
                            <m:t>1.1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3200" b="0" i="1" smtClean="0">
                          <a:latin typeface="Cambria Math"/>
                        </a:rPr>
                        <m:t>=£1610.51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604262"/>
                <a:ext cx="6192688" cy="959750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575" t="-5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67544" y="4883968"/>
            <a:ext cx="8208912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Simple interest: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74783" y="5344252"/>
                <a:ext cx="6793726" cy="14521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latin typeface="+mj-lt"/>
                  </a:rPr>
                  <a:t>Increase based on </a:t>
                </a:r>
                <a:r>
                  <a:rPr lang="en-GB" sz="2400" b="1" dirty="0">
                    <a:latin typeface="+mj-lt"/>
                  </a:rPr>
                  <a:t>original</a:t>
                </a:r>
                <a:r>
                  <a:rPr lang="en-GB" sz="2400" dirty="0">
                    <a:latin typeface="+mj-lt"/>
                  </a:rPr>
                  <a:t> value each year.</a:t>
                </a:r>
                <a:endParaRPr lang="en-GB" sz="2400" b="0" dirty="0"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10%</m:t>
                    </m:r>
                  </m:oMath>
                </a14:m>
                <a:r>
                  <a:rPr lang="en-GB" sz="3200" b="0" i="1" dirty="0">
                    <a:latin typeface="Cambria Math"/>
                  </a:rPr>
                  <a:t> </a:t>
                </a:r>
                <a:r>
                  <a:rPr lang="en-GB" sz="3200" dirty="0"/>
                  <a:t>of £1000 is £100, so:</a:t>
                </a:r>
                <a:endParaRPr lang="en-GB" sz="3200" b="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£1000+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/>
                            </a:rPr>
                            <m:t>5×£100</m:t>
                          </m:r>
                        </m:e>
                      </m:d>
                      <m:r>
                        <a:rPr lang="en-GB" sz="3200" b="0" i="1" smtClean="0">
                          <a:latin typeface="Cambria Math"/>
                        </a:rPr>
                        <m:t>=£1500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783" y="5344252"/>
                <a:ext cx="6793726" cy="145219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3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467544" y="3604262"/>
            <a:ext cx="8208912" cy="9597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6972" y="5344252"/>
            <a:ext cx="8208912" cy="14521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7572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4415</TotalTime>
  <Words>2062</Words>
  <Application>Microsoft Office PowerPoint</Application>
  <PresentationFormat>On-screen Show (4:3)</PresentationFormat>
  <Paragraphs>334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Symbol</vt:lpstr>
      <vt:lpstr>Times New Roman</vt:lpstr>
      <vt:lpstr>Wingdings</vt:lpstr>
      <vt:lpstr>Office Theme</vt:lpstr>
      <vt:lpstr>GCSE: Percentages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GCSE: Fractions &amp; Percentages</dc:title>
  <dc:creator>rm</dc:creator>
  <cp:lastModifiedBy>Mr Jeremy Barker</cp:lastModifiedBy>
  <cp:revision>83</cp:revision>
  <dcterms:created xsi:type="dcterms:W3CDTF">2013-08-23T16:32:09Z</dcterms:created>
  <dcterms:modified xsi:type="dcterms:W3CDTF">2016-11-19T20:48:28Z</dcterms:modified>
</cp:coreProperties>
</file>