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1" r:id="rId2"/>
    <p:sldId id="390" r:id="rId3"/>
    <p:sldId id="396" r:id="rId4"/>
    <p:sldId id="397" r:id="rId5"/>
    <p:sldId id="398" r:id="rId6"/>
    <p:sldId id="399" r:id="rId7"/>
    <p:sldId id="400" r:id="rId8"/>
    <p:sldId id="401" r:id="rId9"/>
    <p:sldId id="402" r:id="rId10"/>
    <p:sldId id="405" r:id="rId11"/>
    <p:sldId id="406" r:id="rId12"/>
    <p:sldId id="403" r:id="rId13"/>
    <p:sldId id="404" r:id="rId14"/>
    <p:sldId id="407" r:id="rId15"/>
    <p:sldId id="408" r:id="rId16"/>
    <p:sldId id="409" r:id="rId17"/>
    <p:sldId id="410" r:id="rId18"/>
    <p:sldId id="411" r:id="rId19"/>
    <p:sldId id="412" r:id="rId20"/>
    <p:sldId id="413" r:id="rId21"/>
    <p:sldId id="414" r:id="rId22"/>
    <p:sldId id="415" r:id="rId23"/>
    <p:sldId id="416" r:id="rId24"/>
    <p:sldId id="418" r:id="rId25"/>
    <p:sldId id="417" r:id="rId26"/>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6161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01" autoAdjust="0"/>
    <p:restoredTop sz="94660"/>
  </p:normalViewPr>
  <p:slideViewPr>
    <p:cSldViewPr>
      <p:cViewPr varScale="1">
        <p:scale>
          <a:sx n="68" d="100"/>
          <a:sy n="68" d="100"/>
        </p:scale>
        <p:origin x="14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B4E87F4A-DD11-41AF-8B76-F2E5B6202836}" type="datetimeFigureOut">
              <a:rPr lang="en-GB" smtClean="0"/>
              <a:pPr/>
              <a:t>19/11/2016</a:t>
            </a:fld>
            <a:endParaRPr lang="en-GB"/>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19/11/2016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19/11/2016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 Id="rId5" Type="http://schemas.openxmlformats.org/officeDocument/2006/relationships/image" Target="../media/image26.png"/><Relationship Id="rId4" Type="http://schemas.openxmlformats.org/officeDocument/2006/relationships/image" Target="../media/image25.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5" Type="http://schemas.openxmlformats.org/officeDocument/2006/relationships/image" Target="../media/image34.png"/><Relationship Id="rId4" Type="http://schemas.openxmlformats.org/officeDocument/2006/relationships/image" Target="../media/image33.png"/></Relationships>
</file>

<file path=ppt/slides/_rels/slide1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1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7.xml"/><Relationship Id="rId4" Type="http://schemas.openxmlformats.org/officeDocument/2006/relationships/image" Target="../media/image42.png"/></Relationships>
</file>

<file path=ppt/slides/_rels/slide19.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3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image" Target="../media/image110.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Number: </a:t>
            </a:r>
            <a:r>
              <a:rPr lang="en-GB" dirty="0"/>
              <a:t>Rounding &amp; Approximation</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Skipton Girls’ High School</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115616" y="4365104"/>
            <a:ext cx="7056784" cy="1477328"/>
          </a:xfrm>
          <a:prstGeom prst="rect">
            <a:avLst/>
          </a:prstGeom>
          <a:noFill/>
        </p:spPr>
        <p:txBody>
          <a:bodyPr wrap="square" rtlCol="0">
            <a:spAutoFit/>
          </a:bodyPr>
          <a:lstStyle/>
          <a:p>
            <a:r>
              <a:rPr lang="en-GB" b="1" dirty="0"/>
              <a:t>Objectives: </a:t>
            </a:r>
            <a:r>
              <a:rPr lang="en-GB" dirty="0"/>
              <a:t>Round a number to a given number of decimal places or significant figures.</a:t>
            </a:r>
          </a:p>
          <a:p>
            <a:r>
              <a:rPr lang="en-GB" dirty="0"/>
              <a:t>Approximate the value to a multiplication/division by rounding each number to 1 significant figure.</a:t>
            </a:r>
          </a:p>
          <a:p>
            <a:endParaRPr lang="en-GB" dirty="0"/>
          </a:p>
        </p:txBody>
      </p:sp>
    </p:spTree>
    <p:extLst>
      <p:ext uri="{BB962C8B-B14F-4D97-AF65-F5344CB8AC3E}">
        <p14:creationId xmlns:p14="http://schemas.microsoft.com/office/powerpoint/2010/main" val="162930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3560</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3550</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3556</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3555.556</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6804248" y="5229200"/>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3555.5555 to 3 </a:t>
            </a:r>
            <a:r>
              <a:rPr lang="en-GB" sz="4400" dirty="0" err="1">
                <a:solidFill>
                  <a:schemeClr val="bg1"/>
                </a:solidFill>
              </a:rPr>
              <a:t>dp</a:t>
            </a:r>
            <a:r>
              <a:rPr lang="en-GB" sz="4400" dirty="0">
                <a:solidFill>
                  <a:schemeClr val="bg1"/>
                </a:solidFill>
              </a:rPr>
              <a:t>.</a:t>
            </a:r>
          </a:p>
        </p:txBody>
      </p:sp>
    </p:spTree>
    <p:extLst>
      <p:ext uri="{BB962C8B-B14F-4D97-AF65-F5344CB8AC3E}">
        <p14:creationId xmlns:p14="http://schemas.microsoft.com/office/powerpoint/2010/main" val="1277765078"/>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541</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541 000</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54 700</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540 000</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2735908" y="5229200"/>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540 693 to 3 sf.</a:t>
            </a:r>
          </a:p>
        </p:txBody>
      </p:sp>
    </p:spTree>
    <p:extLst>
      <p:ext uri="{BB962C8B-B14F-4D97-AF65-F5344CB8AC3E}">
        <p14:creationId xmlns:p14="http://schemas.microsoft.com/office/powerpoint/2010/main" val="231781649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0.040</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0.041</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2735460" y="5192337"/>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0.04046 to 2 </a:t>
            </a:r>
            <a:r>
              <a:rPr lang="en-GB" sz="4400" dirty="0" err="1">
                <a:solidFill>
                  <a:schemeClr val="bg1"/>
                </a:solidFill>
              </a:rPr>
              <a:t>dp</a:t>
            </a:r>
            <a:r>
              <a:rPr lang="en-GB" sz="4400" dirty="0">
                <a:solidFill>
                  <a:schemeClr val="bg1"/>
                </a:solidFill>
              </a:rPr>
              <a:t>.</a:t>
            </a:r>
          </a:p>
        </p:txBody>
      </p:sp>
    </p:spTree>
    <p:extLst>
      <p:ext uri="{BB962C8B-B14F-4D97-AF65-F5344CB8AC3E}">
        <p14:creationId xmlns:p14="http://schemas.microsoft.com/office/powerpoint/2010/main" val="2839365576"/>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0.040</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0.041</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0</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719908" y="5229200"/>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0.04046 to 2 sf.</a:t>
            </a:r>
          </a:p>
        </p:txBody>
      </p:sp>
    </p:spTree>
    <p:extLst>
      <p:ext uri="{BB962C8B-B14F-4D97-AF65-F5344CB8AC3E}">
        <p14:creationId xmlns:p14="http://schemas.microsoft.com/office/powerpoint/2010/main" val="3900360556"/>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69 000</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69 311</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70 000</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4751908" y="5221075"/>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69311 to 1 sf.</a:t>
            </a:r>
          </a:p>
        </p:txBody>
      </p:sp>
    </p:spTree>
    <p:extLst>
      <p:ext uri="{BB962C8B-B14F-4D97-AF65-F5344CB8AC3E}">
        <p14:creationId xmlns:p14="http://schemas.microsoft.com/office/powerpoint/2010/main" val="1172463427"/>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4000</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3999.99</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4000.00</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3999.90</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4751908" y="5221075"/>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3999.9961 to 2 </a:t>
            </a:r>
            <a:r>
              <a:rPr lang="en-GB" sz="4400" dirty="0" err="1">
                <a:solidFill>
                  <a:schemeClr val="bg1"/>
                </a:solidFill>
              </a:rPr>
              <a:t>dp</a:t>
            </a:r>
            <a:r>
              <a:rPr lang="en-GB" sz="4400" dirty="0">
                <a:solidFill>
                  <a:schemeClr val="bg1"/>
                </a:solidFill>
              </a:rPr>
              <a:t>.</a:t>
            </a:r>
          </a:p>
        </p:txBody>
      </p:sp>
    </p:spTree>
    <p:extLst>
      <p:ext uri="{BB962C8B-B14F-4D97-AF65-F5344CB8AC3E}">
        <p14:creationId xmlns:p14="http://schemas.microsoft.com/office/powerpoint/2010/main" val="2446412067"/>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1</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539552" y="692696"/>
            <a:ext cx="3168352" cy="369332"/>
          </a:xfrm>
          <a:prstGeom prst="rect">
            <a:avLst/>
          </a:prstGeom>
          <a:noFill/>
        </p:spPr>
        <p:txBody>
          <a:bodyPr wrap="square" rtlCol="0">
            <a:spAutoFit/>
          </a:bodyPr>
          <a:lstStyle/>
          <a:p>
            <a:r>
              <a:rPr lang="en-GB" dirty="0"/>
              <a:t>Complete the following table.</a:t>
            </a:r>
          </a:p>
        </p:txBody>
      </p:sp>
      <p:sp>
        <p:nvSpPr>
          <p:cNvPr id="6" name="Rectangle 5"/>
          <p:cNvSpPr/>
          <p:nvPr/>
        </p:nvSpPr>
        <p:spPr>
          <a:xfrm>
            <a:off x="107504" y="692696"/>
            <a:ext cx="36004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graphicFrame>
        <p:nvGraphicFramePr>
          <p:cNvPr id="7" name="Table 6"/>
          <p:cNvGraphicFramePr>
            <a:graphicFrameLocks noGrp="1"/>
          </p:cNvGraphicFramePr>
          <p:nvPr>
            <p:extLst>
              <p:ext uri="{D42A27DB-BD31-4B8C-83A1-F6EECF244321}">
                <p14:modId xmlns:p14="http://schemas.microsoft.com/office/powerpoint/2010/main" val="1938315186"/>
              </p:ext>
            </p:extLst>
          </p:nvPr>
        </p:nvGraphicFramePr>
        <p:xfrm>
          <a:off x="683568" y="1062028"/>
          <a:ext cx="7564756" cy="3708400"/>
        </p:xfrm>
        <a:graphic>
          <a:graphicData uri="http://schemas.openxmlformats.org/drawingml/2006/table">
            <a:tbl>
              <a:tblPr firstRow="1" bandRow="1">
                <a:tableStyleId>{073A0DAA-6AF3-43AB-8588-CEC1D06C72B9}</a:tableStyleId>
              </a:tblPr>
              <a:tblGrid>
                <a:gridCol w="1556068">
                  <a:extLst>
                    <a:ext uri="{9D8B030D-6E8A-4147-A177-3AD203B41FA5}">
                      <a16:colId xmlns:a16="http://schemas.microsoft.com/office/drawing/2014/main" val="20000"/>
                    </a:ext>
                  </a:extLst>
                </a:gridCol>
                <a:gridCol w="1219518">
                  <a:extLst>
                    <a:ext uri="{9D8B030D-6E8A-4147-A177-3AD203B41FA5}">
                      <a16:colId xmlns:a16="http://schemas.microsoft.com/office/drawing/2014/main" val="20001"/>
                    </a:ext>
                  </a:extLst>
                </a:gridCol>
                <a:gridCol w="1335405">
                  <a:extLst>
                    <a:ext uri="{9D8B030D-6E8A-4147-A177-3AD203B41FA5}">
                      <a16:colId xmlns:a16="http://schemas.microsoft.com/office/drawing/2014/main" val="20002"/>
                    </a:ext>
                  </a:extLst>
                </a:gridCol>
                <a:gridCol w="1151255">
                  <a:extLst>
                    <a:ext uri="{9D8B030D-6E8A-4147-A177-3AD203B41FA5}">
                      <a16:colId xmlns:a16="http://schemas.microsoft.com/office/drawing/2014/main" val="20003"/>
                    </a:ext>
                  </a:extLst>
                </a:gridCol>
                <a:gridCol w="1151255">
                  <a:extLst>
                    <a:ext uri="{9D8B030D-6E8A-4147-A177-3AD203B41FA5}">
                      <a16:colId xmlns:a16="http://schemas.microsoft.com/office/drawing/2014/main" val="20004"/>
                    </a:ext>
                  </a:extLst>
                </a:gridCol>
                <a:gridCol w="1151255">
                  <a:extLst>
                    <a:ext uri="{9D8B030D-6E8A-4147-A177-3AD203B41FA5}">
                      <a16:colId xmlns:a16="http://schemas.microsoft.com/office/drawing/2014/main" val="20005"/>
                    </a:ext>
                  </a:extLst>
                </a:gridCol>
              </a:tblGrid>
              <a:tr h="370840">
                <a:tc>
                  <a:txBody>
                    <a:bodyPr/>
                    <a:lstStyle/>
                    <a:p>
                      <a:endParaRPr lang="en-GB" dirty="0"/>
                    </a:p>
                  </a:txBody>
                  <a:tcPr/>
                </a:tc>
                <a:tc>
                  <a:txBody>
                    <a:bodyPr/>
                    <a:lstStyle/>
                    <a:p>
                      <a:r>
                        <a:rPr lang="en-GB" dirty="0"/>
                        <a:t>1dp</a:t>
                      </a:r>
                    </a:p>
                  </a:txBody>
                  <a:tcPr/>
                </a:tc>
                <a:tc>
                  <a:txBody>
                    <a:bodyPr/>
                    <a:lstStyle/>
                    <a:p>
                      <a:r>
                        <a:rPr lang="en-GB" dirty="0"/>
                        <a:t>2dp</a:t>
                      </a:r>
                    </a:p>
                  </a:txBody>
                  <a:tcPr/>
                </a:tc>
                <a:tc>
                  <a:txBody>
                    <a:bodyPr/>
                    <a:lstStyle/>
                    <a:p>
                      <a:r>
                        <a:rPr lang="en-GB" dirty="0"/>
                        <a:t>1sf</a:t>
                      </a:r>
                    </a:p>
                  </a:txBody>
                  <a:tcPr/>
                </a:tc>
                <a:tc>
                  <a:txBody>
                    <a:bodyPr/>
                    <a:lstStyle/>
                    <a:p>
                      <a:r>
                        <a:rPr lang="en-GB" dirty="0"/>
                        <a:t>2sf</a:t>
                      </a:r>
                    </a:p>
                  </a:txBody>
                  <a:tcPr/>
                </a:tc>
                <a:tc>
                  <a:txBody>
                    <a:bodyPr/>
                    <a:lstStyle/>
                    <a:p>
                      <a:r>
                        <a:rPr lang="en-GB" dirty="0"/>
                        <a:t>3sf</a:t>
                      </a:r>
                    </a:p>
                  </a:txBody>
                  <a:tcPr/>
                </a:tc>
                <a:extLst>
                  <a:ext uri="{0D108BD9-81ED-4DB2-BD59-A6C34878D82A}">
                    <a16:rowId xmlns:a16="http://schemas.microsoft.com/office/drawing/2014/main" val="10000"/>
                  </a:ext>
                </a:extLst>
              </a:tr>
              <a:tr h="370840">
                <a:tc>
                  <a:txBody>
                    <a:bodyPr/>
                    <a:lstStyle/>
                    <a:p>
                      <a:r>
                        <a:rPr lang="en-GB" dirty="0"/>
                        <a:t>123.456</a:t>
                      </a:r>
                    </a:p>
                  </a:txBody>
                  <a:tcPr/>
                </a:tc>
                <a:tc>
                  <a:txBody>
                    <a:bodyPr/>
                    <a:lstStyle/>
                    <a:p>
                      <a:r>
                        <a:rPr lang="en-GB" dirty="0"/>
                        <a:t>123.5</a:t>
                      </a:r>
                    </a:p>
                  </a:txBody>
                  <a:tcPr/>
                </a:tc>
                <a:tc>
                  <a:txBody>
                    <a:bodyPr/>
                    <a:lstStyle/>
                    <a:p>
                      <a:r>
                        <a:rPr lang="en-GB" dirty="0"/>
                        <a:t>123.46</a:t>
                      </a:r>
                    </a:p>
                  </a:txBody>
                  <a:tcPr/>
                </a:tc>
                <a:tc>
                  <a:txBody>
                    <a:bodyPr/>
                    <a:lstStyle/>
                    <a:p>
                      <a:r>
                        <a:rPr lang="en-GB" dirty="0"/>
                        <a:t>100</a:t>
                      </a:r>
                    </a:p>
                  </a:txBody>
                  <a:tcPr/>
                </a:tc>
                <a:tc>
                  <a:txBody>
                    <a:bodyPr/>
                    <a:lstStyle/>
                    <a:p>
                      <a:r>
                        <a:rPr lang="en-GB" dirty="0"/>
                        <a:t>120</a:t>
                      </a:r>
                    </a:p>
                  </a:txBody>
                  <a:tcPr/>
                </a:tc>
                <a:tc>
                  <a:txBody>
                    <a:bodyPr/>
                    <a:lstStyle/>
                    <a:p>
                      <a:r>
                        <a:rPr lang="en-GB" dirty="0"/>
                        <a:t>123</a:t>
                      </a:r>
                    </a:p>
                  </a:txBody>
                  <a:tcPr/>
                </a:tc>
                <a:extLst>
                  <a:ext uri="{0D108BD9-81ED-4DB2-BD59-A6C34878D82A}">
                    <a16:rowId xmlns:a16="http://schemas.microsoft.com/office/drawing/2014/main" val="10001"/>
                  </a:ext>
                </a:extLst>
              </a:tr>
              <a:tr h="370840">
                <a:tc>
                  <a:txBody>
                    <a:bodyPr/>
                    <a:lstStyle/>
                    <a:p>
                      <a:r>
                        <a:rPr lang="en-GB" dirty="0"/>
                        <a:t>144.402</a:t>
                      </a:r>
                    </a:p>
                  </a:txBody>
                  <a:tcPr/>
                </a:tc>
                <a:tc>
                  <a:txBody>
                    <a:bodyPr/>
                    <a:lstStyle/>
                    <a:p>
                      <a:r>
                        <a:rPr lang="en-GB" dirty="0"/>
                        <a:t>144.4</a:t>
                      </a:r>
                    </a:p>
                  </a:txBody>
                  <a:tcPr/>
                </a:tc>
                <a:tc>
                  <a:txBody>
                    <a:bodyPr/>
                    <a:lstStyle/>
                    <a:p>
                      <a:r>
                        <a:rPr lang="en-GB" dirty="0"/>
                        <a:t>144.40</a:t>
                      </a:r>
                    </a:p>
                  </a:txBody>
                  <a:tcPr/>
                </a:tc>
                <a:tc>
                  <a:txBody>
                    <a:bodyPr/>
                    <a:lstStyle/>
                    <a:p>
                      <a:r>
                        <a:rPr lang="en-GB" dirty="0"/>
                        <a:t>100</a:t>
                      </a:r>
                    </a:p>
                  </a:txBody>
                  <a:tcPr/>
                </a:tc>
                <a:tc>
                  <a:txBody>
                    <a:bodyPr/>
                    <a:lstStyle/>
                    <a:p>
                      <a:r>
                        <a:rPr lang="en-GB" dirty="0"/>
                        <a:t>140</a:t>
                      </a:r>
                    </a:p>
                  </a:txBody>
                  <a:tcPr/>
                </a:tc>
                <a:tc>
                  <a:txBody>
                    <a:bodyPr/>
                    <a:lstStyle/>
                    <a:p>
                      <a:r>
                        <a:rPr lang="en-GB" dirty="0"/>
                        <a:t>144</a:t>
                      </a:r>
                    </a:p>
                  </a:txBody>
                  <a:tcPr/>
                </a:tc>
                <a:extLst>
                  <a:ext uri="{0D108BD9-81ED-4DB2-BD59-A6C34878D82A}">
                    <a16:rowId xmlns:a16="http://schemas.microsoft.com/office/drawing/2014/main" val="10002"/>
                  </a:ext>
                </a:extLst>
              </a:tr>
              <a:tr h="370840">
                <a:tc>
                  <a:txBody>
                    <a:bodyPr/>
                    <a:lstStyle/>
                    <a:p>
                      <a:r>
                        <a:rPr lang="en-GB" dirty="0"/>
                        <a:t>8888.888</a:t>
                      </a:r>
                    </a:p>
                  </a:txBody>
                  <a:tcPr/>
                </a:tc>
                <a:tc>
                  <a:txBody>
                    <a:bodyPr/>
                    <a:lstStyle/>
                    <a:p>
                      <a:r>
                        <a:rPr lang="en-GB" dirty="0"/>
                        <a:t>8888.9</a:t>
                      </a:r>
                    </a:p>
                  </a:txBody>
                  <a:tcPr/>
                </a:tc>
                <a:tc>
                  <a:txBody>
                    <a:bodyPr/>
                    <a:lstStyle/>
                    <a:p>
                      <a:r>
                        <a:rPr lang="en-GB" dirty="0"/>
                        <a:t>8888.89</a:t>
                      </a:r>
                    </a:p>
                  </a:txBody>
                  <a:tcPr/>
                </a:tc>
                <a:tc>
                  <a:txBody>
                    <a:bodyPr/>
                    <a:lstStyle/>
                    <a:p>
                      <a:r>
                        <a:rPr lang="en-GB" dirty="0"/>
                        <a:t>9000</a:t>
                      </a:r>
                    </a:p>
                  </a:txBody>
                  <a:tcPr/>
                </a:tc>
                <a:tc>
                  <a:txBody>
                    <a:bodyPr/>
                    <a:lstStyle/>
                    <a:p>
                      <a:r>
                        <a:rPr lang="en-GB" dirty="0"/>
                        <a:t>8900</a:t>
                      </a:r>
                    </a:p>
                  </a:txBody>
                  <a:tcPr/>
                </a:tc>
                <a:tc>
                  <a:txBody>
                    <a:bodyPr/>
                    <a:lstStyle/>
                    <a:p>
                      <a:r>
                        <a:rPr lang="en-GB" dirty="0"/>
                        <a:t>8890</a:t>
                      </a:r>
                    </a:p>
                  </a:txBody>
                  <a:tcPr/>
                </a:tc>
                <a:extLst>
                  <a:ext uri="{0D108BD9-81ED-4DB2-BD59-A6C34878D82A}">
                    <a16:rowId xmlns:a16="http://schemas.microsoft.com/office/drawing/2014/main" val="10003"/>
                  </a:ext>
                </a:extLst>
              </a:tr>
              <a:tr h="370840">
                <a:tc>
                  <a:txBody>
                    <a:bodyPr/>
                    <a:lstStyle/>
                    <a:p>
                      <a:r>
                        <a:rPr lang="en-GB" dirty="0"/>
                        <a:t>437.3946</a:t>
                      </a:r>
                    </a:p>
                  </a:txBody>
                  <a:tcPr/>
                </a:tc>
                <a:tc>
                  <a:txBody>
                    <a:bodyPr/>
                    <a:lstStyle/>
                    <a:p>
                      <a:r>
                        <a:rPr lang="en-GB" dirty="0"/>
                        <a:t>437.4</a:t>
                      </a:r>
                    </a:p>
                  </a:txBody>
                  <a:tcPr/>
                </a:tc>
                <a:tc>
                  <a:txBody>
                    <a:bodyPr/>
                    <a:lstStyle/>
                    <a:p>
                      <a:r>
                        <a:rPr lang="en-GB" dirty="0"/>
                        <a:t>437.39</a:t>
                      </a:r>
                    </a:p>
                  </a:txBody>
                  <a:tcPr/>
                </a:tc>
                <a:tc>
                  <a:txBody>
                    <a:bodyPr/>
                    <a:lstStyle/>
                    <a:p>
                      <a:r>
                        <a:rPr lang="en-GB" dirty="0"/>
                        <a:t>400</a:t>
                      </a:r>
                    </a:p>
                  </a:txBody>
                  <a:tcPr/>
                </a:tc>
                <a:tc>
                  <a:txBody>
                    <a:bodyPr/>
                    <a:lstStyle/>
                    <a:p>
                      <a:r>
                        <a:rPr lang="en-GB" dirty="0"/>
                        <a:t>440</a:t>
                      </a:r>
                    </a:p>
                  </a:txBody>
                  <a:tcPr/>
                </a:tc>
                <a:tc>
                  <a:txBody>
                    <a:bodyPr/>
                    <a:lstStyle/>
                    <a:p>
                      <a:r>
                        <a:rPr lang="en-GB" dirty="0"/>
                        <a:t>437</a:t>
                      </a:r>
                    </a:p>
                  </a:txBody>
                  <a:tcPr/>
                </a:tc>
                <a:extLst>
                  <a:ext uri="{0D108BD9-81ED-4DB2-BD59-A6C34878D82A}">
                    <a16:rowId xmlns:a16="http://schemas.microsoft.com/office/drawing/2014/main" val="10004"/>
                  </a:ext>
                </a:extLst>
              </a:tr>
              <a:tr h="370840">
                <a:tc>
                  <a:txBody>
                    <a:bodyPr/>
                    <a:lstStyle/>
                    <a:p>
                      <a:r>
                        <a:rPr lang="en-GB" dirty="0"/>
                        <a:t>987.654</a:t>
                      </a:r>
                    </a:p>
                  </a:txBody>
                  <a:tcPr/>
                </a:tc>
                <a:tc>
                  <a:txBody>
                    <a:bodyPr/>
                    <a:lstStyle/>
                    <a:p>
                      <a:r>
                        <a:rPr lang="en-GB" dirty="0"/>
                        <a:t>987.7</a:t>
                      </a:r>
                    </a:p>
                  </a:txBody>
                  <a:tcPr/>
                </a:tc>
                <a:tc>
                  <a:txBody>
                    <a:bodyPr/>
                    <a:lstStyle/>
                    <a:p>
                      <a:r>
                        <a:rPr lang="en-GB" dirty="0"/>
                        <a:t>987.65</a:t>
                      </a:r>
                    </a:p>
                  </a:txBody>
                  <a:tcPr/>
                </a:tc>
                <a:tc>
                  <a:txBody>
                    <a:bodyPr/>
                    <a:lstStyle/>
                    <a:p>
                      <a:r>
                        <a:rPr lang="en-GB" dirty="0"/>
                        <a:t>1000</a:t>
                      </a:r>
                    </a:p>
                  </a:txBody>
                  <a:tcPr/>
                </a:tc>
                <a:tc>
                  <a:txBody>
                    <a:bodyPr/>
                    <a:lstStyle/>
                    <a:p>
                      <a:r>
                        <a:rPr lang="en-GB" dirty="0"/>
                        <a:t>990</a:t>
                      </a:r>
                    </a:p>
                  </a:txBody>
                  <a:tcPr/>
                </a:tc>
                <a:tc>
                  <a:txBody>
                    <a:bodyPr/>
                    <a:lstStyle/>
                    <a:p>
                      <a:r>
                        <a:rPr lang="en-GB" dirty="0"/>
                        <a:t>988</a:t>
                      </a:r>
                    </a:p>
                  </a:txBody>
                  <a:tcPr/>
                </a:tc>
                <a:extLst>
                  <a:ext uri="{0D108BD9-81ED-4DB2-BD59-A6C34878D82A}">
                    <a16:rowId xmlns:a16="http://schemas.microsoft.com/office/drawing/2014/main" val="10005"/>
                  </a:ext>
                </a:extLst>
              </a:tr>
              <a:tr h="370840">
                <a:tc>
                  <a:txBody>
                    <a:bodyPr/>
                    <a:lstStyle/>
                    <a:p>
                      <a:r>
                        <a:rPr lang="en-GB" dirty="0"/>
                        <a:t>3</a:t>
                      </a:r>
                      <a:r>
                        <a:rPr lang="en-GB" baseline="0" dirty="0"/>
                        <a:t> 809 830.492</a:t>
                      </a:r>
                      <a:endParaRPr lang="en-GB" dirty="0"/>
                    </a:p>
                  </a:txBody>
                  <a:tcPr/>
                </a:tc>
                <a:tc>
                  <a:txBody>
                    <a:bodyPr/>
                    <a:lstStyle/>
                    <a:p>
                      <a:r>
                        <a:rPr lang="en-GB" dirty="0"/>
                        <a:t>3809830.5</a:t>
                      </a:r>
                    </a:p>
                  </a:txBody>
                  <a:tcPr/>
                </a:tc>
                <a:tc>
                  <a:txBody>
                    <a:bodyPr/>
                    <a:lstStyle/>
                    <a:p>
                      <a:r>
                        <a:rPr lang="en-GB" dirty="0"/>
                        <a:t>3809830.49</a:t>
                      </a:r>
                    </a:p>
                  </a:txBody>
                  <a:tcPr/>
                </a:tc>
                <a:tc>
                  <a:txBody>
                    <a:bodyPr/>
                    <a:lstStyle/>
                    <a:p>
                      <a:r>
                        <a:rPr lang="en-GB" dirty="0"/>
                        <a:t>4 000 000</a:t>
                      </a:r>
                    </a:p>
                  </a:txBody>
                  <a:tcPr/>
                </a:tc>
                <a:tc>
                  <a:txBody>
                    <a:bodyPr/>
                    <a:lstStyle/>
                    <a:p>
                      <a:r>
                        <a:rPr lang="en-GB" dirty="0"/>
                        <a:t>3 800 000</a:t>
                      </a:r>
                    </a:p>
                  </a:txBody>
                  <a:tcPr/>
                </a:tc>
                <a:tc>
                  <a:txBody>
                    <a:bodyPr/>
                    <a:lstStyle/>
                    <a:p>
                      <a:r>
                        <a:rPr lang="en-GB" dirty="0"/>
                        <a:t>3 810 000</a:t>
                      </a:r>
                    </a:p>
                  </a:txBody>
                  <a:tcPr/>
                </a:tc>
                <a:extLst>
                  <a:ext uri="{0D108BD9-81ED-4DB2-BD59-A6C34878D82A}">
                    <a16:rowId xmlns:a16="http://schemas.microsoft.com/office/drawing/2014/main" val="10006"/>
                  </a:ext>
                </a:extLst>
              </a:tr>
              <a:tr h="370840">
                <a:tc>
                  <a:txBody>
                    <a:bodyPr/>
                    <a:lstStyle/>
                    <a:p>
                      <a:r>
                        <a:rPr lang="en-GB" dirty="0"/>
                        <a:t>1.98043</a:t>
                      </a:r>
                    </a:p>
                  </a:txBody>
                  <a:tcPr/>
                </a:tc>
                <a:tc>
                  <a:txBody>
                    <a:bodyPr/>
                    <a:lstStyle/>
                    <a:p>
                      <a:r>
                        <a:rPr lang="en-GB" dirty="0"/>
                        <a:t>2.0</a:t>
                      </a:r>
                    </a:p>
                  </a:txBody>
                  <a:tcPr/>
                </a:tc>
                <a:tc>
                  <a:txBody>
                    <a:bodyPr/>
                    <a:lstStyle/>
                    <a:p>
                      <a:r>
                        <a:rPr lang="en-GB" dirty="0"/>
                        <a:t>1.98</a:t>
                      </a:r>
                    </a:p>
                  </a:txBody>
                  <a:tcPr/>
                </a:tc>
                <a:tc>
                  <a:txBody>
                    <a:bodyPr/>
                    <a:lstStyle/>
                    <a:p>
                      <a:r>
                        <a:rPr lang="en-GB" dirty="0"/>
                        <a:t>2</a:t>
                      </a:r>
                    </a:p>
                  </a:txBody>
                  <a:tcPr/>
                </a:tc>
                <a:tc>
                  <a:txBody>
                    <a:bodyPr/>
                    <a:lstStyle/>
                    <a:p>
                      <a:r>
                        <a:rPr lang="en-GB" dirty="0"/>
                        <a:t>2.0</a:t>
                      </a:r>
                    </a:p>
                  </a:txBody>
                  <a:tcPr/>
                </a:tc>
                <a:tc>
                  <a:txBody>
                    <a:bodyPr/>
                    <a:lstStyle/>
                    <a:p>
                      <a:r>
                        <a:rPr lang="en-GB" dirty="0"/>
                        <a:t>1.98</a:t>
                      </a:r>
                    </a:p>
                  </a:txBody>
                  <a:tcPr/>
                </a:tc>
                <a:extLst>
                  <a:ext uri="{0D108BD9-81ED-4DB2-BD59-A6C34878D82A}">
                    <a16:rowId xmlns:a16="http://schemas.microsoft.com/office/drawing/2014/main" val="10007"/>
                  </a:ext>
                </a:extLst>
              </a:tr>
              <a:tr h="370840">
                <a:tc>
                  <a:txBody>
                    <a:bodyPr/>
                    <a:lstStyle/>
                    <a:p>
                      <a:r>
                        <a:rPr lang="en-GB" dirty="0"/>
                        <a:t>4.80808</a:t>
                      </a:r>
                    </a:p>
                  </a:txBody>
                  <a:tcPr/>
                </a:tc>
                <a:tc>
                  <a:txBody>
                    <a:bodyPr/>
                    <a:lstStyle/>
                    <a:p>
                      <a:r>
                        <a:rPr lang="en-GB" dirty="0"/>
                        <a:t>4.8</a:t>
                      </a:r>
                    </a:p>
                  </a:txBody>
                  <a:tcPr/>
                </a:tc>
                <a:tc>
                  <a:txBody>
                    <a:bodyPr/>
                    <a:lstStyle/>
                    <a:p>
                      <a:r>
                        <a:rPr lang="en-GB" dirty="0"/>
                        <a:t>4.81</a:t>
                      </a:r>
                    </a:p>
                  </a:txBody>
                  <a:tcPr/>
                </a:tc>
                <a:tc>
                  <a:txBody>
                    <a:bodyPr/>
                    <a:lstStyle/>
                    <a:p>
                      <a:r>
                        <a:rPr lang="en-GB" dirty="0"/>
                        <a:t>5</a:t>
                      </a:r>
                    </a:p>
                  </a:txBody>
                  <a:tcPr/>
                </a:tc>
                <a:tc>
                  <a:txBody>
                    <a:bodyPr/>
                    <a:lstStyle/>
                    <a:p>
                      <a:r>
                        <a:rPr lang="en-GB" dirty="0"/>
                        <a:t>4.8</a:t>
                      </a:r>
                    </a:p>
                  </a:txBody>
                  <a:tcPr/>
                </a:tc>
                <a:tc>
                  <a:txBody>
                    <a:bodyPr/>
                    <a:lstStyle/>
                    <a:p>
                      <a:r>
                        <a:rPr lang="en-GB" dirty="0"/>
                        <a:t>4.81</a:t>
                      </a:r>
                    </a:p>
                  </a:txBody>
                  <a:tcPr/>
                </a:tc>
                <a:extLst>
                  <a:ext uri="{0D108BD9-81ED-4DB2-BD59-A6C34878D82A}">
                    <a16:rowId xmlns:a16="http://schemas.microsoft.com/office/drawing/2014/main" val="10008"/>
                  </a:ext>
                </a:extLst>
              </a:tr>
              <a:tr h="370840">
                <a:tc>
                  <a:txBody>
                    <a:bodyPr/>
                    <a:lstStyle/>
                    <a:p>
                      <a:r>
                        <a:rPr lang="en-GB" dirty="0"/>
                        <a:t>99.009900</a:t>
                      </a:r>
                    </a:p>
                  </a:txBody>
                  <a:tcPr/>
                </a:tc>
                <a:tc>
                  <a:txBody>
                    <a:bodyPr/>
                    <a:lstStyle/>
                    <a:p>
                      <a:r>
                        <a:rPr lang="en-GB" dirty="0"/>
                        <a:t>99.0</a:t>
                      </a:r>
                    </a:p>
                  </a:txBody>
                  <a:tcPr/>
                </a:tc>
                <a:tc>
                  <a:txBody>
                    <a:bodyPr/>
                    <a:lstStyle/>
                    <a:p>
                      <a:r>
                        <a:rPr lang="en-GB" dirty="0"/>
                        <a:t>99.01</a:t>
                      </a:r>
                    </a:p>
                  </a:txBody>
                  <a:tcPr/>
                </a:tc>
                <a:tc>
                  <a:txBody>
                    <a:bodyPr/>
                    <a:lstStyle/>
                    <a:p>
                      <a:r>
                        <a:rPr lang="en-GB" dirty="0"/>
                        <a:t>100</a:t>
                      </a:r>
                    </a:p>
                  </a:txBody>
                  <a:tcPr/>
                </a:tc>
                <a:tc>
                  <a:txBody>
                    <a:bodyPr/>
                    <a:lstStyle/>
                    <a:p>
                      <a:r>
                        <a:rPr lang="en-GB" dirty="0"/>
                        <a:t>99</a:t>
                      </a:r>
                    </a:p>
                  </a:txBody>
                  <a:tcPr/>
                </a:tc>
                <a:tc>
                  <a:txBody>
                    <a:bodyPr/>
                    <a:lstStyle/>
                    <a:p>
                      <a:r>
                        <a:rPr lang="en-GB" dirty="0"/>
                        <a:t>99.0</a:t>
                      </a:r>
                    </a:p>
                  </a:txBody>
                  <a:tcPr/>
                </a:tc>
                <a:extLst>
                  <a:ext uri="{0D108BD9-81ED-4DB2-BD59-A6C34878D82A}">
                    <a16:rowId xmlns:a16="http://schemas.microsoft.com/office/drawing/2014/main" val="10009"/>
                  </a:ext>
                </a:extLst>
              </a:tr>
            </a:tbl>
          </a:graphicData>
        </a:graphic>
      </p:graphicFrame>
      <mc:AlternateContent xmlns:mc="http://schemas.openxmlformats.org/markup-compatibility/2006" xmlns:a14="http://schemas.microsoft.com/office/drawing/2010/main">
        <mc:Choice Requires="a14">
          <p:sp>
            <p:nvSpPr>
              <p:cNvPr id="8" name="TextBox 7"/>
              <p:cNvSpPr txBox="1"/>
              <p:nvPr/>
            </p:nvSpPr>
            <p:spPr>
              <a:xfrm>
                <a:off x="683568" y="4869160"/>
                <a:ext cx="8280920" cy="2031325"/>
              </a:xfrm>
              <a:prstGeom prst="rect">
                <a:avLst/>
              </a:prstGeom>
              <a:noFill/>
            </p:spPr>
            <p:txBody>
              <a:bodyPr wrap="square" rtlCol="0">
                <a:spAutoFit/>
              </a:bodyPr>
              <a:lstStyle/>
              <a:p>
                <a:r>
                  <a:rPr lang="en-GB" dirty="0"/>
                  <a:t>The number 389647 was rounded to 390000. State all possible levels of accuracy it could have been rounded to. 		</a:t>
                </a:r>
                <a:r>
                  <a:rPr lang="en-GB" b="1" dirty="0"/>
                  <a:t>2sf or 3sf</a:t>
                </a:r>
              </a:p>
              <a:p>
                <a:r>
                  <a:rPr lang="en-GB" dirty="0"/>
                  <a:t>The number 7.7777 was rounded to 7.78. State all possible levels of accuracy it could have been rounded to.		</a:t>
                </a:r>
                <a:r>
                  <a:rPr lang="en-GB" b="1" dirty="0"/>
                  <a:t>2dp or 3sf.</a:t>
                </a:r>
              </a:p>
              <a:p>
                <a:endParaRPr lang="en-GB" dirty="0"/>
              </a:p>
              <a:p>
                <a:r>
                  <a:rPr lang="en-GB" dirty="0"/>
                  <a:t>A number is rounded to 1sf to 1000. How many possible integers could the original number have been?  </a:t>
                </a:r>
                <a:r>
                  <a:rPr lang="en-GB" b="1" dirty="0"/>
                  <a:t>All numbers from 950 to 1499. That’s </a:t>
                </a:r>
                <a14:m>
                  <m:oMath xmlns:m="http://schemas.openxmlformats.org/officeDocument/2006/math">
                    <m:r>
                      <a:rPr lang="en-GB" b="1" i="1" smtClean="0">
                        <a:latin typeface="Cambria Math" panose="02040503050406030204" pitchFamily="18" charset="0"/>
                      </a:rPr>
                      <m:t>𝟏𝟒𝟗𝟗</m:t>
                    </m:r>
                    <m:r>
                      <a:rPr lang="en-GB" b="1" i="1" smtClean="0">
                        <a:latin typeface="Cambria Math" panose="02040503050406030204" pitchFamily="18" charset="0"/>
                      </a:rPr>
                      <m:t>−</m:t>
                    </m:r>
                    <m:r>
                      <a:rPr lang="en-GB" b="1" i="1" smtClean="0">
                        <a:latin typeface="Cambria Math" panose="02040503050406030204" pitchFamily="18" charset="0"/>
                      </a:rPr>
                      <m:t>𝟗𝟓𝟎</m:t>
                    </m:r>
                    <m:r>
                      <a:rPr lang="en-GB" b="1" i="1" smtClean="0">
                        <a:latin typeface="Cambria Math" panose="02040503050406030204" pitchFamily="18" charset="0"/>
                      </a:rPr>
                      <m:t>+</m:t>
                    </m:r>
                    <m:r>
                      <a:rPr lang="en-GB" b="1" i="1" smtClean="0">
                        <a:latin typeface="Cambria Math" panose="02040503050406030204" pitchFamily="18" charset="0"/>
                      </a:rPr>
                      <m:t>𝟏</m:t>
                    </m:r>
                    <m:r>
                      <a:rPr lang="en-GB" b="1" i="1" smtClean="0">
                        <a:latin typeface="Cambria Math" panose="02040503050406030204" pitchFamily="18" charset="0"/>
                      </a:rPr>
                      <m:t>=</m:t>
                    </m:r>
                    <m:r>
                      <a:rPr lang="en-GB" b="1" i="1" smtClean="0">
                        <a:latin typeface="Cambria Math" panose="02040503050406030204" pitchFamily="18" charset="0"/>
                      </a:rPr>
                      <m:t>𝟓𝟓𝟎</m:t>
                    </m:r>
                  </m:oMath>
                </a14:m>
                <a:r>
                  <a:rPr lang="en-GB" b="1" dirty="0"/>
                  <a:t>. </a:t>
                </a:r>
              </a:p>
            </p:txBody>
          </p:sp>
        </mc:Choice>
        <mc:Fallback xmlns="">
          <p:sp>
            <p:nvSpPr>
              <p:cNvPr id="8" name="TextBox 7"/>
              <p:cNvSpPr txBox="1">
                <a:spLocks noRot="1" noChangeAspect="1" noMove="1" noResize="1" noEditPoints="1" noAdjustHandles="1" noChangeArrowheads="1" noChangeShapeType="1" noTextEdit="1"/>
              </p:cNvSpPr>
              <p:nvPr/>
            </p:nvSpPr>
            <p:spPr>
              <a:xfrm>
                <a:off x="683568" y="4869160"/>
                <a:ext cx="8280920" cy="2031325"/>
              </a:xfrm>
              <a:prstGeom prst="rect">
                <a:avLst/>
              </a:prstGeom>
              <a:blipFill rotWithShape="0">
                <a:blip r:embed="rId2"/>
                <a:stretch>
                  <a:fillRect l="-589" t="-1802" b="-3904"/>
                </a:stretch>
              </a:blipFill>
            </p:spPr>
            <p:txBody>
              <a:bodyPr/>
              <a:lstStyle/>
              <a:p>
                <a:r>
                  <a:rPr lang="en-GB">
                    <a:noFill/>
                  </a:rPr>
                  <a:t> </a:t>
                </a:r>
              </a:p>
            </p:txBody>
          </p:sp>
        </mc:Fallback>
      </mc:AlternateContent>
      <p:sp>
        <p:nvSpPr>
          <p:cNvPr id="9" name="Rectangle 8"/>
          <p:cNvSpPr/>
          <p:nvPr/>
        </p:nvSpPr>
        <p:spPr>
          <a:xfrm>
            <a:off x="189458" y="4941168"/>
            <a:ext cx="36004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10" name="Rectangle 9"/>
          <p:cNvSpPr/>
          <p:nvPr/>
        </p:nvSpPr>
        <p:spPr>
          <a:xfrm>
            <a:off x="256493" y="6309320"/>
            <a:ext cx="360040"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p>
        </p:txBody>
      </p:sp>
      <p:sp>
        <p:nvSpPr>
          <p:cNvPr id="11" name="Rectangle 10"/>
          <p:cNvSpPr/>
          <p:nvPr/>
        </p:nvSpPr>
        <p:spPr>
          <a:xfrm>
            <a:off x="2252277" y="1435349"/>
            <a:ext cx="1196003" cy="360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3448280" y="1435349"/>
            <a:ext cx="1344057" cy="360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4792337" y="1435349"/>
            <a:ext cx="1156771" cy="360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5949108" y="1435349"/>
            <a:ext cx="1156771" cy="360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7105879" y="1435349"/>
            <a:ext cx="1123721" cy="360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2252277" y="1795749"/>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3448280" y="1795749"/>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4792337" y="1795749"/>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5949108" y="1795749"/>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7105879" y="1795749"/>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2252277" y="2169070"/>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3448280" y="2169070"/>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3" name="Rectangle 22"/>
          <p:cNvSpPr/>
          <p:nvPr/>
        </p:nvSpPr>
        <p:spPr>
          <a:xfrm>
            <a:off x="4792337" y="2169070"/>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4" name="Rectangle 23"/>
          <p:cNvSpPr/>
          <p:nvPr/>
        </p:nvSpPr>
        <p:spPr>
          <a:xfrm>
            <a:off x="5949108" y="2169070"/>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5" name="Rectangle 24"/>
          <p:cNvSpPr/>
          <p:nvPr/>
        </p:nvSpPr>
        <p:spPr>
          <a:xfrm>
            <a:off x="7105879" y="2169070"/>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6" name="Rectangle 25"/>
          <p:cNvSpPr/>
          <p:nvPr/>
        </p:nvSpPr>
        <p:spPr>
          <a:xfrm>
            <a:off x="2252277" y="2550069"/>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3448280" y="2550069"/>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4792337" y="2550069"/>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Rectangle 28"/>
          <p:cNvSpPr/>
          <p:nvPr/>
        </p:nvSpPr>
        <p:spPr>
          <a:xfrm>
            <a:off x="5949108" y="2550069"/>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0" name="Rectangle 29"/>
          <p:cNvSpPr/>
          <p:nvPr/>
        </p:nvSpPr>
        <p:spPr>
          <a:xfrm>
            <a:off x="7105879" y="2550069"/>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p:cNvSpPr/>
          <p:nvPr/>
        </p:nvSpPr>
        <p:spPr>
          <a:xfrm>
            <a:off x="2252277" y="2913261"/>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p:cNvSpPr/>
          <p:nvPr/>
        </p:nvSpPr>
        <p:spPr>
          <a:xfrm>
            <a:off x="3448280" y="2913261"/>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3" name="Rectangle 32"/>
          <p:cNvSpPr/>
          <p:nvPr/>
        </p:nvSpPr>
        <p:spPr>
          <a:xfrm>
            <a:off x="4792337" y="2913261"/>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5949108" y="2913261"/>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7105879" y="2913261"/>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Rectangle 35"/>
          <p:cNvSpPr/>
          <p:nvPr/>
        </p:nvSpPr>
        <p:spPr>
          <a:xfrm>
            <a:off x="2252277" y="3276453"/>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7" name="Rectangle 36"/>
          <p:cNvSpPr/>
          <p:nvPr/>
        </p:nvSpPr>
        <p:spPr>
          <a:xfrm>
            <a:off x="3448280" y="3276453"/>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8" name="Rectangle 37"/>
          <p:cNvSpPr/>
          <p:nvPr/>
        </p:nvSpPr>
        <p:spPr>
          <a:xfrm>
            <a:off x="4792337" y="3276453"/>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9" name="Rectangle 38"/>
          <p:cNvSpPr/>
          <p:nvPr/>
        </p:nvSpPr>
        <p:spPr>
          <a:xfrm>
            <a:off x="5949108" y="3276453"/>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0" name="Rectangle 39"/>
          <p:cNvSpPr/>
          <p:nvPr/>
        </p:nvSpPr>
        <p:spPr>
          <a:xfrm>
            <a:off x="7105879" y="3276453"/>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1" name="Rectangle 40"/>
          <p:cNvSpPr/>
          <p:nvPr/>
        </p:nvSpPr>
        <p:spPr>
          <a:xfrm>
            <a:off x="2252277" y="3651027"/>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2" name="Rectangle 41"/>
          <p:cNvSpPr/>
          <p:nvPr/>
        </p:nvSpPr>
        <p:spPr>
          <a:xfrm>
            <a:off x="3448280" y="3651027"/>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3" name="Rectangle 42"/>
          <p:cNvSpPr/>
          <p:nvPr/>
        </p:nvSpPr>
        <p:spPr>
          <a:xfrm>
            <a:off x="4792337" y="3651027"/>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4" name="Rectangle 43"/>
          <p:cNvSpPr/>
          <p:nvPr/>
        </p:nvSpPr>
        <p:spPr>
          <a:xfrm>
            <a:off x="5949108" y="3651027"/>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5" name="Rectangle 44"/>
          <p:cNvSpPr/>
          <p:nvPr/>
        </p:nvSpPr>
        <p:spPr>
          <a:xfrm>
            <a:off x="7105878" y="3653648"/>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6" name="Rectangle 45"/>
          <p:cNvSpPr/>
          <p:nvPr/>
        </p:nvSpPr>
        <p:spPr>
          <a:xfrm>
            <a:off x="2252277" y="4025601"/>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7" name="Rectangle 46"/>
          <p:cNvSpPr/>
          <p:nvPr/>
        </p:nvSpPr>
        <p:spPr>
          <a:xfrm>
            <a:off x="3448280" y="4025601"/>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8" name="Rectangle 47"/>
          <p:cNvSpPr/>
          <p:nvPr/>
        </p:nvSpPr>
        <p:spPr>
          <a:xfrm>
            <a:off x="4792337" y="4025601"/>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9" name="Rectangle 48"/>
          <p:cNvSpPr/>
          <p:nvPr/>
        </p:nvSpPr>
        <p:spPr>
          <a:xfrm>
            <a:off x="5949108" y="4025601"/>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0" name="Rectangle 49"/>
          <p:cNvSpPr/>
          <p:nvPr/>
        </p:nvSpPr>
        <p:spPr>
          <a:xfrm>
            <a:off x="7105879" y="4025601"/>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1" name="Rectangle 50"/>
          <p:cNvSpPr/>
          <p:nvPr/>
        </p:nvSpPr>
        <p:spPr>
          <a:xfrm>
            <a:off x="2252277" y="4400175"/>
            <a:ext cx="1196003"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2" name="Rectangle 51"/>
          <p:cNvSpPr/>
          <p:nvPr/>
        </p:nvSpPr>
        <p:spPr>
          <a:xfrm>
            <a:off x="3448280" y="4400175"/>
            <a:ext cx="1344057"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3" name="Rectangle 52"/>
          <p:cNvSpPr/>
          <p:nvPr/>
        </p:nvSpPr>
        <p:spPr>
          <a:xfrm>
            <a:off x="4792337" y="4400175"/>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4" name="Rectangle 53"/>
          <p:cNvSpPr/>
          <p:nvPr/>
        </p:nvSpPr>
        <p:spPr>
          <a:xfrm>
            <a:off x="5949108" y="4400175"/>
            <a:ext cx="115677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5" name="Rectangle 54"/>
          <p:cNvSpPr/>
          <p:nvPr/>
        </p:nvSpPr>
        <p:spPr>
          <a:xfrm>
            <a:off x="7105879" y="4400175"/>
            <a:ext cx="1123721" cy="37457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6" name="Rectangle 55"/>
          <p:cNvSpPr/>
          <p:nvPr/>
        </p:nvSpPr>
        <p:spPr>
          <a:xfrm>
            <a:off x="4399384" y="5155757"/>
            <a:ext cx="1267736" cy="3094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7" name="Rectangle 56"/>
          <p:cNvSpPr/>
          <p:nvPr/>
        </p:nvSpPr>
        <p:spPr>
          <a:xfrm>
            <a:off x="4427984" y="5718044"/>
            <a:ext cx="1267736" cy="3094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8" name="Rectangle 57"/>
          <p:cNvSpPr/>
          <p:nvPr/>
        </p:nvSpPr>
        <p:spPr>
          <a:xfrm>
            <a:off x="2699791" y="6533003"/>
            <a:ext cx="6102685" cy="3197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5320648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4" restart="whenNotActive" fill="hold" evtFilter="cancelBubble" nodeType="interactiveSeq">
                <p:stCondLst>
                  <p:cond evt="onClick" delay="0">
                    <p:tgtEl>
                      <p:spTgt spid="13"/>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3"/>
                                        </p:tgtEl>
                                      </p:cBhvr>
                                    </p:animEffect>
                                    <p:set>
                                      <p:cBhvr>
                                        <p:cTn id="19"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20" restart="whenNotActive" fill="hold" evtFilter="cancelBubble" nodeType="interactiveSeq">
                <p:stCondLst>
                  <p:cond evt="onClick" delay="0">
                    <p:tgtEl>
                      <p:spTgt spid="14"/>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4"/>
                                        </p:tgtEl>
                                      </p:cBhvr>
                                    </p:animEffect>
                                    <p:set>
                                      <p:cBhvr>
                                        <p:cTn id="25"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26" restart="whenNotActive" fill="hold" evtFilter="cancelBubble" nodeType="interactiveSeq">
                <p:stCondLst>
                  <p:cond evt="onClick" delay="0">
                    <p:tgtEl>
                      <p:spTgt spid="15"/>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5"/>
                                        </p:tgtEl>
                                      </p:cBhvr>
                                    </p:animEffect>
                                    <p:set>
                                      <p:cBhvr>
                                        <p:cTn id="31"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32" restart="whenNotActive" fill="hold" evtFilter="cancelBubble" nodeType="interactiveSeq">
                <p:stCondLst>
                  <p:cond evt="onClick" delay="0">
                    <p:tgtEl>
                      <p:spTgt spid="16"/>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6"/>
                                        </p:tgtEl>
                                      </p:cBhvr>
                                    </p:animEffect>
                                    <p:set>
                                      <p:cBhvr>
                                        <p:cTn id="3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38" restart="whenNotActive" fill="hold" evtFilter="cancelBubble" nodeType="interactiveSeq">
                <p:stCondLst>
                  <p:cond evt="onClick" delay="0">
                    <p:tgtEl>
                      <p:spTgt spid="17"/>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7"/>
                                        </p:tgtEl>
                                      </p:cBhvr>
                                    </p:animEffect>
                                    <p:set>
                                      <p:cBhvr>
                                        <p:cTn id="4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44" restart="whenNotActive" fill="hold" evtFilter="cancelBubble" nodeType="interactiveSeq">
                <p:stCondLst>
                  <p:cond evt="onClick" delay="0">
                    <p:tgtEl>
                      <p:spTgt spid="18"/>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8"/>
                                        </p:tgtEl>
                                      </p:cBhvr>
                                    </p:animEffect>
                                    <p:set>
                                      <p:cBhvr>
                                        <p:cTn id="4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50" restart="whenNotActive" fill="hold" evtFilter="cancelBubble" nodeType="interactiveSeq">
                <p:stCondLst>
                  <p:cond evt="onClick" delay="0">
                    <p:tgtEl>
                      <p:spTgt spid="19"/>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9"/>
                                        </p:tgtEl>
                                      </p:cBhvr>
                                    </p:animEffect>
                                    <p:set>
                                      <p:cBhvr>
                                        <p:cTn id="55"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56" restart="whenNotActive" fill="hold" evtFilter="cancelBubble" nodeType="interactiveSeq">
                <p:stCondLst>
                  <p:cond evt="onClick" delay="0">
                    <p:tgtEl>
                      <p:spTgt spid="20"/>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20"/>
                                        </p:tgtEl>
                                      </p:cBhvr>
                                    </p:animEffect>
                                    <p:set>
                                      <p:cBhvr>
                                        <p:cTn id="61"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62" restart="whenNotActive" fill="hold" evtFilter="cancelBubble" nodeType="interactiveSeq">
                <p:stCondLst>
                  <p:cond evt="onClick" delay="0">
                    <p:tgtEl>
                      <p:spTgt spid="21"/>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1"/>
                                        </p:tgtEl>
                                      </p:cBhvr>
                                    </p:animEffect>
                                    <p:set>
                                      <p:cBhvr>
                                        <p:cTn id="67"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68" restart="whenNotActive" fill="hold" evtFilter="cancelBubble" nodeType="interactiveSeq">
                <p:stCondLst>
                  <p:cond evt="onClick" delay="0">
                    <p:tgtEl>
                      <p:spTgt spid="22"/>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2"/>
                                        </p:tgtEl>
                                      </p:cBhvr>
                                    </p:animEffect>
                                    <p:set>
                                      <p:cBhvr>
                                        <p:cTn id="73"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74" restart="whenNotActive" fill="hold" evtFilter="cancelBubble" nodeType="interactiveSeq">
                <p:stCondLst>
                  <p:cond evt="onClick" delay="0">
                    <p:tgtEl>
                      <p:spTgt spid="23"/>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23"/>
                                        </p:tgtEl>
                                      </p:cBhvr>
                                    </p:animEffect>
                                    <p:set>
                                      <p:cBhvr>
                                        <p:cTn id="79"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80" restart="whenNotActive" fill="hold" evtFilter="cancelBubble" nodeType="interactiveSeq">
                <p:stCondLst>
                  <p:cond evt="onClick" delay="0">
                    <p:tgtEl>
                      <p:spTgt spid="24"/>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24"/>
                                        </p:tgtEl>
                                      </p:cBhvr>
                                    </p:animEffect>
                                    <p:set>
                                      <p:cBhvr>
                                        <p:cTn id="85"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86" restart="whenNotActive" fill="hold" evtFilter="cancelBubble" nodeType="interactiveSeq">
                <p:stCondLst>
                  <p:cond evt="onClick" delay="0">
                    <p:tgtEl>
                      <p:spTgt spid="25"/>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25"/>
                                        </p:tgtEl>
                                      </p:cBhvr>
                                    </p:animEffect>
                                    <p:set>
                                      <p:cBhvr>
                                        <p:cTn id="91"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92" restart="whenNotActive" fill="hold" evtFilter="cancelBubble" nodeType="interactiveSeq">
                <p:stCondLst>
                  <p:cond evt="onClick" delay="0">
                    <p:tgtEl>
                      <p:spTgt spid="26"/>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26"/>
                                        </p:tgtEl>
                                      </p:cBhvr>
                                    </p:animEffect>
                                    <p:set>
                                      <p:cBhvr>
                                        <p:cTn id="97"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98" restart="whenNotActive" fill="hold" evtFilter="cancelBubble" nodeType="interactiveSeq">
                <p:stCondLst>
                  <p:cond evt="onClick" delay="0">
                    <p:tgtEl>
                      <p:spTgt spid="27"/>
                    </p:tgtEl>
                  </p:cond>
                </p:stCondLst>
                <p:endSync evt="end" delay="0">
                  <p:rtn val="all"/>
                </p:endSync>
                <p:childTnLst>
                  <p:par>
                    <p:cTn id="99" fill="hold">
                      <p:stCondLst>
                        <p:cond delay="0"/>
                      </p:stCondLst>
                      <p:childTnLst>
                        <p:par>
                          <p:cTn id="100" fill="hold">
                            <p:stCondLst>
                              <p:cond delay="0"/>
                            </p:stCondLst>
                            <p:childTnLst>
                              <p:par>
                                <p:cTn id="101" presetID="10" presetClass="exit" presetSubtype="0" fill="hold" grpId="0" nodeType="clickEffect">
                                  <p:stCondLst>
                                    <p:cond delay="0"/>
                                  </p:stCondLst>
                                  <p:childTnLst>
                                    <p:animEffect transition="out" filter="fade">
                                      <p:cBhvr>
                                        <p:cTn id="102" dur="500"/>
                                        <p:tgtEl>
                                          <p:spTgt spid="27"/>
                                        </p:tgtEl>
                                      </p:cBhvr>
                                    </p:animEffect>
                                    <p:set>
                                      <p:cBhvr>
                                        <p:cTn id="103"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04" restart="whenNotActive" fill="hold" evtFilter="cancelBubble" nodeType="interactiveSeq">
                <p:stCondLst>
                  <p:cond evt="onClick" delay="0">
                    <p:tgtEl>
                      <p:spTgt spid="28"/>
                    </p:tgtEl>
                  </p:cond>
                </p:stCondLst>
                <p:endSync evt="end" delay="0">
                  <p:rtn val="all"/>
                </p:endSync>
                <p:childTnLst>
                  <p:par>
                    <p:cTn id="105" fill="hold">
                      <p:stCondLst>
                        <p:cond delay="0"/>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28"/>
                                        </p:tgtEl>
                                      </p:cBhvr>
                                    </p:animEffect>
                                    <p:set>
                                      <p:cBhvr>
                                        <p:cTn id="109"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110" restart="whenNotActive" fill="hold" evtFilter="cancelBubble" nodeType="interactiveSeq">
                <p:stCondLst>
                  <p:cond evt="onClick" delay="0">
                    <p:tgtEl>
                      <p:spTgt spid="29"/>
                    </p:tgtEl>
                  </p:cond>
                </p:stCondLst>
                <p:endSync evt="end" delay="0">
                  <p:rtn val="all"/>
                </p:endSync>
                <p:childTnLst>
                  <p:par>
                    <p:cTn id="111" fill="hold">
                      <p:stCondLst>
                        <p:cond delay="0"/>
                      </p:stCondLst>
                      <p:childTnLst>
                        <p:par>
                          <p:cTn id="112" fill="hold">
                            <p:stCondLst>
                              <p:cond delay="0"/>
                            </p:stCondLst>
                            <p:childTnLst>
                              <p:par>
                                <p:cTn id="113" presetID="10" presetClass="exit" presetSubtype="0" fill="hold" grpId="0" nodeType="clickEffect">
                                  <p:stCondLst>
                                    <p:cond delay="0"/>
                                  </p:stCondLst>
                                  <p:childTnLst>
                                    <p:animEffect transition="out" filter="fade">
                                      <p:cBhvr>
                                        <p:cTn id="114" dur="500"/>
                                        <p:tgtEl>
                                          <p:spTgt spid="29"/>
                                        </p:tgtEl>
                                      </p:cBhvr>
                                    </p:animEffect>
                                    <p:set>
                                      <p:cBhvr>
                                        <p:cTn id="115"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16" restart="whenNotActive" fill="hold" evtFilter="cancelBubble" nodeType="interactiveSeq">
                <p:stCondLst>
                  <p:cond evt="onClick" delay="0">
                    <p:tgtEl>
                      <p:spTgt spid="30"/>
                    </p:tgtEl>
                  </p:cond>
                </p:stCondLst>
                <p:endSync evt="end" delay="0">
                  <p:rtn val="all"/>
                </p:endSync>
                <p:childTnLst>
                  <p:par>
                    <p:cTn id="117" fill="hold">
                      <p:stCondLst>
                        <p:cond delay="0"/>
                      </p:stCondLst>
                      <p:childTnLst>
                        <p:par>
                          <p:cTn id="118" fill="hold">
                            <p:stCondLst>
                              <p:cond delay="0"/>
                            </p:stCondLst>
                            <p:childTnLst>
                              <p:par>
                                <p:cTn id="119" presetID="10" presetClass="exit" presetSubtype="0" fill="hold" grpId="0" nodeType="clickEffect">
                                  <p:stCondLst>
                                    <p:cond delay="0"/>
                                  </p:stCondLst>
                                  <p:childTnLst>
                                    <p:animEffect transition="out" filter="fade">
                                      <p:cBhvr>
                                        <p:cTn id="120" dur="500"/>
                                        <p:tgtEl>
                                          <p:spTgt spid="30"/>
                                        </p:tgtEl>
                                      </p:cBhvr>
                                    </p:animEffect>
                                    <p:set>
                                      <p:cBhvr>
                                        <p:cTn id="121"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22" restart="whenNotActive" fill="hold" evtFilter="cancelBubble" nodeType="interactiveSeq">
                <p:stCondLst>
                  <p:cond evt="onClick" delay="0">
                    <p:tgtEl>
                      <p:spTgt spid="31"/>
                    </p:tgtEl>
                  </p:cond>
                </p:stCondLst>
                <p:endSync evt="end" delay="0">
                  <p:rtn val="all"/>
                </p:endSync>
                <p:childTnLst>
                  <p:par>
                    <p:cTn id="123" fill="hold">
                      <p:stCondLst>
                        <p:cond delay="0"/>
                      </p:stCondLst>
                      <p:childTnLst>
                        <p:par>
                          <p:cTn id="124" fill="hold">
                            <p:stCondLst>
                              <p:cond delay="0"/>
                            </p:stCondLst>
                            <p:childTnLst>
                              <p:par>
                                <p:cTn id="125" presetID="10" presetClass="exit" presetSubtype="0" fill="hold" grpId="0" nodeType="clickEffect">
                                  <p:stCondLst>
                                    <p:cond delay="0"/>
                                  </p:stCondLst>
                                  <p:childTnLst>
                                    <p:animEffect transition="out" filter="fade">
                                      <p:cBhvr>
                                        <p:cTn id="126" dur="500"/>
                                        <p:tgtEl>
                                          <p:spTgt spid="31"/>
                                        </p:tgtEl>
                                      </p:cBhvr>
                                    </p:animEffect>
                                    <p:set>
                                      <p:cBhvr>
                                        <p:cTn id="127"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128" restart="whenNotActive" fill="hold" evtFilter="cancelBubble" nodeType="interactiveSeq">
                <p:stCondLst>
                  <p:cond evt="onClick" delay="0">
                    <p:tgtEl>
                      <p:spTgt spid="32"/>
                    </p:tgtEl>
                  </p:cond>
                </p:stCondLst>
                <p:endSync evt="end" delay="0">
                  <p:rtn val="all"/>
                </p:endSync>
                <p:childTnLst>
                  <p:par>
                    <p:cTn id="129" fill="hold">
                      <p:stCondLst>
                        <p:cond delay="0"/>
                      </p:stCondLst>
                      <p:childTnLst>
                        <p:par>
                          <p:cTn id="130" fill="hold">
                            <p:stCondLst>
                              <p:cond delay="0"/>
                            </p:stCondLst>
                            <p:childTnLst>
                              <p:par>
                                <p:cTn id="131" presetID="10" presetClass="exit" presetSubtype="0" fill="hold" grpId="0" nodeType="clickEffect">
                                  <p:stCondLst>
                                    <p:cond delay="0"/>
                                  </p:stCondLst>
                                  <p:childTnLst>
                                    <p:animEffect transition="out" filter="fade">
                                      <p:cBhvr>
                                        <p:cTn id="132" dur="500"/>
                                        <p:tgtEl>
                                          <p:spTgt spid="32"/>
                                        </p:tgtEl>
                                      </p:cBhvr>
                                    </p:animEffect>
                                    <p:set>
                                      <p:cBhvr>
                                        <p:cTn id="133"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34" restart="whenNotActive" fill="hold" evtFilter="cancelBubble" nodeType="interactiveSeq">
                <p:stCondLst>
                  <p:cond evt="onClick" delay="0">
                    <p:tgtEl>
                      <p:spTgt spid="33"/>
                    </p:tgtEl>
                  </p:cond>
                </p:stCondLst>
                <p:endSync evt="end" delay="0">
                  <p:rtn val="all"/>
                </p:endSync>
                <p:childTnLst>
                  <p:par>
                    <p:cTn id="135" fill="hold">
                      <p:stCondLst>
                        <p:cond delay="0"/>
                      </p:stCondLst>
                      <p:childTnLst>
                        <p:par>
                          <p:cTn id="136" fill="hold">
                            <p:stCondLst>
                              <p:cond delay="0"/>
                            </p:stCondLst>
                            <p:childTnLst>
                              <p:par>
                                <p:cTn id="137" presetID="10" presetClass="exit" presetSubtype="0" fill="hold" grpId="0" nodeType="clickEffect">
                                  <p:stCondLst>
                                    <p:cond delay="0"/>
                                  </p:stCondLst>
                                  <p:childTnLst>
                                    <p:animEffect transition="out" filter="fade">
                                      <p:cBhvr>
                                        <p:cTn id="138" dur="500"/>
                                        <p:tgtEl>
                                          <p:spTgt spid="33"/>
                                        </p:tgtEl>
                                      </p:cBhvr>
                                    </p:animEffect>
                                    <p:set>
                                      <p:cBhvr>
                                        <p:cTn id="139"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140" restart="whenNotActive" fill="hold" evtFilter="cancelBubble" nodeType="interactiveSeq">
                <p:stCondLst>
                  <p:cond evt="onClick" delay="0">
                    <p:tgtEl>
                      <p:spTgt spid="34"/>
                    </p:tgtEl>
                  </p:cond>
                </p:stCondLst>
                <p:endSync evt="end" delay="0">
                  <p:rtn val="all"/>
                </p:endSync>
                <p:childTnLst>
                  <p:par>
                    <p:cTn id="141" fill="hold">
                      <p:stCondLst>
                        <p:cond delay="0"/>
                      </p:stCondLst>
                      <p:childTnLst>
                        <p:par>
                          <p:cTn id="142" fill="hold">
                            <p:stCondLst>
                              <p:cond delay="0"/>
                            </p:stCondLst>
                            <p:childTnLst>
                              <p:par>
                                <p:cTn id="143" presetID="10" presetClass="exit" presetSubtype="0" fill="hold" grpId="0" nodeType="clickEffect">
                                  <p:stCondLst>
                                    <p:cond delay="0"/>
                                  </p:stCondLst>
                                  <p:childTnLst>
                                    <p:animEffect transition="out" filter="fade">
                                      <p:cBhvr>
                                        <p:cTn id="144" dur="500"/>
                                        <p:tgtEl>
                                          <p:spTgt spid="34"/>
                                        </p:tgtEl>
                                      </p:cBhvr>
                                    </p:animEffect>
                                    <p:set>
                                      <p:cBhvr>
                                        <p:cTn id="145"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146" restart="whenNotActive" fill="hold" evtFilter="cancelBubble" nodeType="interactiveSeq">
                <p:stCondLst>
                  <p:cond evt="onClick" delay="0">
                    <p:tgtEl>
                      <p:spTgt spid="35"/>
                    </p:tgtEl>
                  </p:cond>
                </p:stCondLst>
                <p:endSync evt="end" delay="0">
                  <p:rtn val="all"/>
                </p:endSync>
                <p:childTnLst>
                  <p:par>
                    <p:cTn id="147" fill="hold">
                      <p:stCondLst>
                        <p:cond delay="0"/>
                      </p:stCondLst>
                      <p:childTnLst>
                        <p:par>
                          <p:cTn id="148" fill="hold">
                            <p:stCondLst>
                              <p:cond delay="0"/>
                            </p:stCondLst>
                            <p:childTnLst>
                              <p:par>
                                <p:cTn id="149" presetID="10" presetClass="exit" presetSubtype="0" fill="hold" grpId="0" nodeType="clickEffect">
                                  <p:stCondLst>
                                    <p:cond delay="0"/>
                                  </p:stCondLst>
                                  <p:childTnLst>
                                    <p:animEffect transition="out" filter="fade">
                                      <p:cBhvr>
                                        <p:cTn id="150" dur="500"/>
                                        <p:tgtEl>
                                          <p:spTgt spid="35"/>
                                        </p:tgtEl>
                                      </p:cBhvr>
                                    </p:animEffect>
                                    <p:set>
                                      <p:cBhvr>
                                        <p:cTn id="151"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152" restart="whenNotActive" fill="hold" evtFilter="cancelBubble" nodeType="interactiveSeq">
                <p:stCondLst>
                  <p:cond evt="onClick" delay="0">
                    <p:tgtEl>
                      <p:spTgt spid="36"/>
                    </p:tgtEl>
                  </p:cond>
                </p:stCondLst>
                <p:endSync evt="end" delay="0">
                  <p:rtn val="all"/>
                </p:endSync>
                <p:childTnLst>
                  <p:par>
                    <p:cTn id="153" fill="hold">
                      <p:stCondLst>
                        <p:cond delay="0"/>
                      </p:stCondLst>
                      <p:childTnLst>
                        <p:par>
                          <p:cTn id="154" fill="hold">
                            <p:stCondLst>
                              <p:cond delay="0"/>
                            </p:stCondLst>
                            <p:childTnLst>
                              <p:par>
                                <p:cTn id="155" presetID="10" presetClass="exit" presetSubtype="0" fill="hold" grpId="0" nodeType="clickEffect">
                                  <p:stCondLst>
                                    <p:cond delay="0"/>
                                  </p:stCondLst>
                                  <p:childTnLst>
                                    <p:animEffect transition="out" filter="fade">
                                      <p:cBhvr>
                                        <p:cTn id="156" dur="500"/>
                                        <p:tgtEl>
                                          <p:spTgt spid="36"/>
                                        </p:tgtEl>
                                      </p:cBhvr>
                                    </p:animEffect>
                                    <p:set>
                                      <p:cBhvr>
                                        <p:cTn id="157"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58" restart="whenNotActive" fill="hold" evtFilter="cancelBubble" nodeType="interactiveSeq">
                <p:stCondLst>
                  <p:cond evt="onClick" delay="0">
                    <p:tgtEl>
                      <p:spTgt spid="37"/>
                    </p:tgtEl>
                  </p:cond>
                </p:stCondLst>
                <p:endSync evt="end" delay="0">
                  <p:rtn val="all"/>
                </p:endSync>
                <p:childTnLst>
                  <p:par>
                    <p:cTn id="159" fill="hold">
                      <p:stCondLst>
                        <p:cond delay="0"/>
                      </p:stCondLst>
                      <p:childTnLst>
                        <p:par>
                          <p:cTn id="160" fill="hold">
                            <p:stCondLst>
                              <p:cond delay="0"/>
                            </p:stCondLst>
                            <p:childTnLst>
                              <p:par>
                                <p:cTn id="161" presetID="10" presetClass="exit" presetSubtype="0" fill="hold" grpId="0" nodeType="clickEffect">
                                  <p:stCondLst>
                                    <p:cond delay="0"/>
                                  </p:stCondLst>
                                  <p:childTnLst>
                                    <p:animEffect transition="out" filter="fade">
                                      <p:cBhvr>
                                        <p:cTn id="162" dur="500"/>
                                        <p:tgtEl>
                                          <p:spTgt spid="37"/>
                                        </p:tgtEl>
                                      </p:cBhvr>
                                    </p:animEffect>
                                    <p:set>
                                      <p:cBhvr>
                                        <p:cTn id="163"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164" restart="whenNotActive" fill="hold" evtFilter="cancelBubble" nodeType="interactiveSeq">
                <p:stCondLst>
                  <p:cond evt="onClick" delay="0">
                    <p:tgtEl>
                      <p:spTgt spid="38"/>
                    </p:tgtEl>
                  </p:cond>
                </p:stCondLst>
                <p:endSync evt="end" delay="0">
                  <p:rtn val="all"/>
                </p:endSync>
                <p:childTnLst>
                  <p:par>
                    <p:cTn id="165" fill="hold">
                      <p:stCondLst>
                        <p:cond delay="0"/>
                      </p:stCondLst>
                      <p:childTnLst>
                        <p:par>
                          <p:cTn id="166" fill="hold">
                            <p:stCondLst>
                              <p:cond delay="0"/>
                            </p:stCondLst>
                            <p:childTnLst>
                              <p:par>
                                <p:cTn id="167" presetID="10" presetClass="exit" presetSubtype="0" fill="hold" grpId="0" nodeType="clickEffect">
                                  <p:stCondLst>
                                    <p:cond delay="0"/>
                                  </p:stCondLst>
                                  <p:childTnLst>
                                    <p:animEffect transition="out" filter="fade">
                                      <p:cBhvr>
                                        <p:cTn id="168" dur="500"/>
                                        <p:tgtEl>
                                          <p:spTgt spid="38"/>
                                        </p:tgtEl>
                                      </p:cBhvr>
                                    </p:animEffect>
                                    <p:set>
                                      <p:cBhvr>
                                        <p:cTn id="169"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170" restart="whenNotActive" fill="hold" evtFilter="cancelBubble" nodeType="interactiveSeq">
                <p:stCondLst>
                  <p:cond evt="onClick" delay="0">
                    <p:tgtEl>
                      <p:spTgt spid="39"/>
                    </p:tgtEl>
                  </p:cond>
                </p:stCondLst>
                <p:endSync evt="end" delay="0">
                  <p:rtn val="all"/>
                </p:endSync>
                <p:childTnLst>
                  <p:par>
                    <p:cTn id="171" fill="hold">
                      <p:stCondLst>
                        <p:cond delay="0"/>
                      </p:stCondLst>
                      <p:childTnLst>
                        <p:par>
                          <p:cTn id="172" fill="hold">
                            <p:stCondLst>
                              <p:cond delay="0"/>
                            </p:stCondLst>
                            <p:childTnLst>
                              <p:par>
                                <p:cTn id="173" presetID="10" presetClass="exit" presetSubtype="0" fill="hold" grpId="0" nodeType="clickEffect">
                                  <p:stCondLst>
                                    <p:cond delay="0"/>
                                  </p:stCondLst>
                                  <p:childTnLst>
                                    <p:animEffect transition="out" filter="fade">
                                      <p:cBhvr>
                                        <p:cTn id="174" dur="500"/>
                                        <p:tgtEl>
                                          <p:spTgt spid="39"/>
                                        </p:tgtEl>
                                      </p:cBhvr>
                                    </p:animEffect>
                                    <p:set>
                                      <p:cBhvr>
                                        <p:cTn id="175"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176" restart="whenNotActive" fill="hold" evtFilter="cancelBubble" nodeType="interactiveSeq">
                <p:stCondLst>
                  <p:cond evt="onClick" delay="0">
                    <p:tgtEl>
                      <p:spTgt spid="40"/>
                    </p:tgtEl>
                  </p:cond>
                </p:stCondLst>
                <p:endSync evt="end" delay="0">
                  <p:rtn val="all"/>
                </p:endSync>
                <p:childTnLst>
                  <p:par>
                    <p:cTn id="177" fill="hold">
                      <p:stCondLst>
                        <p:cond delay="0"/>
                      </p:stCondLst>
                      <p:childTnLst>
                        <p:par>
                          <p:cTn id="178" fill="hold">
                            <p:stCondLst>
                              <p:cond delay="0"/>
                            </p:stCondLst>
                            <p:childTnLst>
                              <p:par>
                                <p:cTn id="179" presetID="10" presetClass="exit" presetSubtype="0" fill="hold" grpId="0" nodeType="clickEffect">
                                  <p:stCondLst>
                                    <p:cond delay="0"/>
                                  </p:stCondLst>
                                  <p:childTnLst>
                                    <p:animEffect transition="out" filter="fade">
                                      <p:cBhvr>
                                        <p:cTn id="180" dur="500"/>
                                        <p:tgtEl>
                                          <p:spTgt spid="40"/>
                                        </p:tgtEl>
                                      </p:cBhvr>
                                    </p:animEffect>
                                    <p:set>
                                      <p:cBhvr>
                                        <p:cTn id="181" dur="1" fill="hold">
                                          <p:stCondLst>
                                            <p:cond delay="499"/>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182" restart="whenNotActive" fill="hold" evtFilter="cancelBubble" nodeType="interactiveSeq">
                <p:stCondLst>
                  <p:cond evt="onClick" delay="0">
                    <p:tgtEl>
                      <p:spTgt spid="41"/>
                    </p:tgtEl>
                  </p:cond>
                </p:stCondLst>
                <p:endSync evt="end" delay="0">
                  <p:rtn val="all"/>
                </p:endSync>
                <p:childTnLst>
                  <p:par>
                    <p:cTn id="183" fill="hold">
                      <p:stCondLst>
                        <p:cond delay="0"/>
                      </p:stCondLst>
                      <p:childTnLst>
                        <p:par>
                          <p:cTn id="184" fill="hold">
                            <p:stCondLst>
                              <p:cond delay="0"/>
                            </p:stCondLst>
                            <p:childTnLst>
                              <p:par>
                                <p:cTn id="185" presetID="10" presetClass="exit" presetSubtype="0" fill="hold" grpId="0" nodeType="clickEffect">
                                  <p:stCondLst>
                                    <p:cond delay="0"/>
                                  </p:stCondLst>
                                  <p:childTnLst>
                                    <p:animEffect transition="out" filter="fade">
                                      <p:cBhvr>
                                        <p:cTn id="186" dur="500"/>
                                        <p:tgtEl>
                                          <p:spTgt spid="41"/>
                                        </p:tgtEl>
                                      </p:cBhvr>
                                    </p:animEffect>
                                    <p:set>
                                      <p:cBhvr>
                                        <p:cTn id="187"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188" restart="whenNotActive" fill="hold" evtFilter="cancelBubble" nodeType="interactiveSeq">
                <p:stCondLst>
                  <p:cond evt="onClick" delay="0">
                    <p:tgtEl>
                      <p:spTgt spid="42"/>
                    </p:tgtEl>
                  </p:cond>
                </p:stCondLst>
                <p:endSync evt="end" delay="0">
                  <p:rtn val="all"/>
                </p:endSync>
                <p:childTnLst>
                  <p:par>
                    <p:cTn id="189" fill="hold">
                      <p:stCondLst>
                        <p:cond delay="0"/>
                      </p:stCondLst>
                      <p:childTnLst>
                        <p:par>
                          <p:cTn id="190" fill="hold">
                            <p:stCondLst>
                              <p:cond delay="0"/>
                            </p:stCondLst>
                            <p:childTnLst>
                              <p:par>
                                <p:cTn id="191" presetID="10" presetClass="exit" presetSubtype="0" fill="hold" grpId="0" nodeType="clickEffect">
                                  <p:stCondLst>
                                    <p:cond delay="0"/>
                                  </p:stCondLst>
                                  <p:childTnLst>
                                    <p:animEffect transition="out" filter="fade">
                                      <p:cBhvr>
                                        <p:cTn id="192" dur="500"/>
                                        <p:tgtEl>
                                          <p:spTgt spid="42"/>
                                        </p:tgtEl>
                                      </p:cBhvr>
                                    </p:animEffect>
                                    <p:set>
                                      <p:cBhvr>
                                        <p:cTn id="193"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194" restart="whenNotActive" fill="hold" evtFilter="cancelBubble" nodeType="interactiveSeq">
                <p:stCondLst>
                  <p:cond evt="onClick" delay="0">
                    <p:tgtEl>
                      <p:spTgt spid="43"/>
                    </p:tgtEl>
                  </p:cond>
                </p:stCondLst>
                <p:endSync evt="end" delay="0">
                  <p:rtn val="all"/>
                </p:endSync>
                <p:childTnLst>
                  <p:par>
                    <p:cTn id="195" fill="hold">
                      <p:stCondLst>
                        <p:cond delay="0"/>
                      </p:stCondLst>
                      <p:childTnLst>
                        <p:par>
                          <p:cTn id="196" fill="hold">
                            <p:stCondLst>
                              <p:cond delay="0"/>
                            </p:stCondLst>
                            <p:childTnLst>
                              <p:par>
                                <p:cTn id="197" presetID="10" presetClass="exit" presetSubtype="0" fill="hold" grpId="0" nodeType="clickEffect">
                                  <p:stCondLst>
                                    <p:cond delay="0"/>
                                  </p:stCondLst>
                                  <p:childTnLst>
                                    <p:animEffect transition="out" filter="fade">
                                      <p:cBhvr>
                                        <p:cTn id="198" dur="500"/>
                                        <p:tgtEl>
                                          <p:spTgt spid="43"/>
                                        </p:tgtEl>
                                      </p:cBhvr>
                                    </p:animEffect>
                                    <p:set>
                                      <p:cBhvr>
                                        <p:cTn id="199"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200" restart="whenNotActive" fill="hold" evtFilter="cancelBubble" nodeType="interactiveSeq">
                <p:stCondLst>
                  <p:cond evt="onClick" delay="0">
                    <p:tgtEl>
                      <p:spTgt spid="44"/>
                    </p:tgtEl>
                  </p:cond>
                </p:stCondLst>
                <p:endSync evt="end" delay="0">
                  <p:rtn val="all"/>
                </p:endSync>
                <p:childTnLst>
                  <p:par>
                    <p:cTn id="201" fill="hold">
                      <p:stCondLst>
                        <p:cond delay="0"/>
                      </p:stCondLst>
                      <p:childTnLst>
                        <p:par>
                          <p:cTn id="202" fill="hold">
                            <p:stCondLst>
                              <p:cond delay="0"/>
                            </p:stCondLst>
                            <p:childTnLst>
                              <p:par>
                                <p:cTn id="203" presetID="10" presetClass="exit" presetSubtype="0" fill="hold" grpId="0" nodeType="clickEffect">
                                  <p:stCondLst>
                                    <p:cond delay="0"/>
                                  </p:stCondLst>
                                  <p:childTnLst>
                                    <p:animEffect transition="out" filter="fade">
                                      <p:cBhvr>
                                        <p:cTn id="204" dur="500"/>
                                        <p:tgtEl>
                                          <p:spTgt spid="44"/>
                                        </p:tgtEl>
                                      </p:cBhvr>
                                    </p:animEffect>
                                    <p:set>
                                      <p:cBhvr>
                                        <p:cTn id="205" dur="1" fill="hold">
                                          <p:stCondLst>
                                            <p:cond delay="499"/>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206" restart="whenNotActive" fill="hold" evtFilter="cancelBubble" nodeType="interactiveSeq">
                <p:stCondLst>
                  <p:cond evt="onClick" delay="0">
                    <p:tgtEl>
                      <p:spTgt spid="45"/>
                    </p:tgtEl>
                  </p:cond>
                </p:stCondLst>
                <p:endSync evt="end" delay="0">
                  <p:rtn val="all"/>
                </p:endSync>
                <p:childTnLst>
                  <p:par>
                    <p:cTn id="207" fill="hold">
                      <p:stCondLst>
                        <p:cond delay="0"/>
                      </p:stCondLst>
                      <p:childTnLst>
                        <p:par>
                          <p:cTn id="208" fill="hold">
                            <p:stCondLst>
                              <p:cond delay="0"/>
                            </p:stCondLst>
                            <p:childTnLst>
                              <p:par>
                                <p:cTn id="209" presetID="10" presetClass="exit" presetSubtype="0" fill="hold" grpId="0" nodeType="clickEffect">
                                  <p:stCondLst>
                                    <p:cond delay="0"/>
                                  </p:stCondLst>
                                  <p:childTnLst>
                                    <p:animEffect transition="out" filter="fade">
                                      <p:cBhvr>
                                        <p:cTn id="210" dur="500"/>
                                        <p:tgtEl>
                                          <p:spTgt spid="45"/>
                                        </p:tgtEl>
                                      </p:cBhvr>
                                    </p:animEffect>
                                    <p:set>
                                      <p:cBhvr>
                                        <p:cTn id="211" dur="1" fill="hold">
                                          <p:stCondLst>
                                            <p:cond delay="499"/>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212" restart="whenNotActive" fill="hold" evtFilter="cancelBubble" nodeType="interactiveSeq">
                <p:stCondLst>
                  <p:cond evt="onClick" delay="0">
                    <p:tgtEl>
                      <p:spTgt spid="46"/>
                    </p:tgtEl>
                  </p:cond>
                </p:stCondLst>
                <p:endSync evt="end" delay="0">
                  <p:rtn val="all"/>
                </p:endSync>
                <p:childTnLst>
                  <p:par>
                    <p:cTn id="213" fill="hold">
                      <p:stCondLst>
                        <p:cond delay="0"/>
                      </p:stCondLst>
                      <p:childTnLst>
                        <p:par>
                          <p:cTn id="214" fill="hold">
                            <p:stCondLst>
                              <p:cond delay="0"/>
                            </p:stCondLst>
                            <p:childTnLst>
                              <p:par>
                                <p:cTn id="215" presetID="10" presetClass="exit" presetSubtype="0" fill="hold" grpId="0" nodeType="clickEffect">
                                  <p:stCondLst>
                                    <p:cond delay="0"/>
                                  </p:stCondLst>
                                  <p:childTnLst>
                                    <p:animEffect transition="out" filter="fade">
                                      <p:cBhvr>
                                        <p:cTn id="216" dur="500"/>
                                        <p:tgtEl>
                                          <p:spTgt spid="46"/>
                                        </p:tgtEl>
                                      </p:cBhvr>
                                    </p:animEffect>
                                    <p:set>
                                      <p:cBhvr>
                                        <p:cTn id="217" dur="1" fill="hold">
                                          <p:stCondLst>
                                            <p:cond delay="49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218" restart="whenNotActive" fill="hold" evtFilter="cancelBubble" nodeType="interactiveSeq">
                <p:stCondLst>
                  <p:cond evt="onClick" delay="0">
                    <p:tgtEl>
                      <p:spTgt spid="47"/>
                    </p:tgtEl>
                  </p:cond>
                </p:stCondLst>
                <p:endSync evt="end" delay="0">
                  <p:rtn val="all"/>
                </p:endSync>
                <p:childTnLst>
                  <p:par>
                    <p:cTn id="219" fill="hold">
                      <p:stCondLst>
                        <p:cond delay="0"/>
                      </p:stCondLst>
                      <p:childTnLst>
                        <p:par>
                          <p:cTn id="220" fill="hold">
                            <p:stCondLst>
                              <p:cond delay="0"/>
                            </p:stCondLst>
                            <p:childTnLst>
                              <p:par>
                                <p:cTn id="221" presetID="10" presetClass="exit" presetSubtype="0" fill="hold" grpId="0" nodeType="clickEffect">
                                  <p:stCondLst>
                                    <p:cond delay="0"/>
                                  </p:stCondLst>
                                  <p:childTnLst>
                                    <p:animEffect transition="out" filter="fade">
                                      <p:cBhvr>
                                        <p:cTn id="222" dur="500"/>
                                        <p:tgtEl>
                                          <p:spTgt spid="47"/>
                                        </p:tgtEl>
                                      </p:cBhvr>
                                    </p:animEffect>
                                    <p:set>
                                      <p:cBhvr>
                                        <p:cTn id="223" dur="1" fill="hold">
                                          <p:stCondLst>
                                            <p:cond delay="499"/>
                                          </p:stCondLst>
                                        </p:cTn>
                                        <p:tgtEl>
                                          <p:spTgt spid="47"/>
                                        </p:tgtEl>
                                        <p:attrNameLst>
                                          <p:attrName>style.visibility</p:attrName>
                                        </p:attrNameLst>
                                      </p:cBhvr>
                                      <p:to>
                                        <p:strVal val="hidden"/>
                                      </p:to>
                                    </p:set>
                                  </p:childTnLst>
                                </p:cTn>
                              </p:par>
                            </p:childTnLst>
                          </p:cTn>
                        </p:par>
                      </p:childTnLst>
                    </p:cTn>
                  </p:par>
                </p:childTnLst>
              </p:cTn>
              <p:nextCondLst>
                <p:cond evt="onClick" delay="0">
                  <p:tgtEl>
                    <p:spTgt spid="47"/>
                  </p:tgtEl>
                </p:cond>
              </p:nextCondLst>
            </p:seq>
            <p:seq concurrent="1" nextAc="seek">
              <p:cTn id="224" restart="whenNotActive" fill="hold" evtFilter="cancelBubble" nodeType="interactiveSeq">
                <p:stCondLst>
                  <p:cond evt="onClick" delay="0">
                    <p:tgtEl>
                      <p:spTgt spid="48"/>
                    </p:tgtEl>
                  </p:cond>
                </p:stCondLst>
                <p:endSync evt="end" delay="0">
                  <p:rtn val="all"/>
                </p:endSync>
                <p:childTnLst>
                  <p:par>
                    <p:cTn id="225" fill="hold">
                      <p:stCondLst>
                        <p:cond delay="0"/>
                      </p:stCondLst>
                      <p:childTnLst>
                        <p:par>
                          <p:cTn id="226" fill="hold">
                            <p:stCondLst>
                              <p:cond delay="0"/>
                            </p:stCondLst>
                            <p:childTnLst>
                              <p:par>
                                <p:cTn id="227" presetID="10" presetClass="exit" presetSubtype="0" fill="hold" grpId="0" nodeType="clickEffect">
                                  <p:stCondLst>
                                    <p:cond delay="0"/>
                                  </p:stCondLst>
                                  <p:childTnLst>
                                    <p:animEffect transition="out" filter="fade">
                                      <p:cBhvr>
                                        <p:cTn id="228" dur="500"/>
                                        <p:tgtEl>
                                          <p:spTgt spid="48"/>
                                        </p:tgtEl>
                                      </p:cBhvr>
                                    </p:animEffect>
                                    <p:set>
                                      <p:cBhvr>
                                        <p:cTn id="229" dur="1" fill="hold">
                                          <p:stCondLst>
                                            <p:cond delay="499"/>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230" restart="whenNotActive" fill="hold" evtFilter="cancelBubble" nodeType="interactiveSeq">
                <p:stCondLst>
                  <p:cond evt="onClick" delay="0">
                    <p:tgtEl>
                      <p:spTgt spid="49"/>
                    </p:tgtEl>
                  </p:cond>
                </p:stCondLst>
                <p:endSync evt="end" delay="0">
                  <p:rtn val="all"/>
                </p:endSync>
                <p:childTnLst>
                  <p:par>
                    <p:cTn id="231" fill="hold">
                      <p:stCondLst>
                        <p:cond delay="0"/>
                      </p:stCondLst>
                      <p:childTnLst>
                        <p:par>
                          <p:cTn id="232" fill="hold">
                            <p:stCondLst>
                              <p:cond delay="0"/>
                            </p:stCondLst>
                            <p:childTnLst>
                              <p:par>
                                <p:cTn id="233" presetID="10" presetClass="exit" presetSubtype="0" fill="hold" grpId="0" nodeType="clickEffect">
                                  <p:stCondLst>
                                    <p:cond delay="0"/>
                                  </p:stCondLst>
                                  <p:childTnLst>
                                    <p:animEffect transition="out" filter="fade">
                                      <p:cBhvr>
                                        <p:cTn id="234" dur="500"/>
                                        <p:tgtEl>
                                          <p:spTgt spid="49"/>
                                        </p:tgtEl>
                                      </p:cBhvr>
                                    </p:animEffect>
                                    <p:set>
                                      <p:cBhvr>
                                        <p:cTn id="235" dur="1" fill="hold">
                                          <p:stCondLst>
                                            <p:cond delay="499"/>
                                          </p:stCondLst>
                                        </p:cTn>
                                        <p:tgtEl>
                                          <p:spTgt spid="49"/>
                                        </p:tgtEl>
                                        <p:attrNameLst>
                                          <p:attrName>style.visibility</p:attrName>
                                        </p:attrNameLst>
                                      </p:cBhvr>
                                      <p:to>
                                        <p:strVal val="hidden"/>
                                      </p:to>
                                    </p:set>
                                  </p:childTnLst>
                                </p:cTn>
                              </p:par>
                            </p:childTnLst>
                          </p:cTn>
                        </p:par>
                      </p:childTnLst>
                    </p:cTn>
                  </p:par>
                </p:childTnLst>
              </p:cTn>
              <p:nextCondLst>
                <p:cond evt="onClick" delay="0">
                  <p:tgtEl>
                    <p:spTgt spid="49"/>
                  </p:tgtEl>
                </p:cond>
              </p:nextCondLst>
            </p:seq>
            <p:seq concurrent="1" nextAc="seek">
              <p:cTn id="236" restart="whenNotActive" fill="hold" evtFilter="cancelBubble" nodeType="interactiveSeq">
                <p:stCondLst>
                  <p:cond evt="onClick" delay="0">
                    <p:tgtEl>
                      <p:spTgt spid="50"/>
                    </p:tgtEl>
                  </p:cond>
                </p:stCondLst>
                <p:endSync evt="end" delay="0">
                  <p:rtn val="all"/>
                </p:endSync>
                <p:childTnLst>
                  <p:par>
                    <p:cTn id="237" fill="hold">
                      <p:stCondLst>
                        <p:cond delay="0"/>
                      </p:stCondLst>
                      <p:childTnLst>
                        <p:par>
                          <p:cTn id="238" fill="hold">
                            <p:stCondLst>
                              <p:cond delay="0"/>
                            </p:stCondLst>
                            <p:childTnLst>
                              <p:par>
                                <p:cTn id="239" presetID="10" presetClass="exit" presetSubtype="0" fill="hold" grpId="0" nodeType="clickEffect">
                                  <p:stCondLst>
                                    <p:cond delay="0"/>
                                  </p:stCondLst>
                                  <p:childTnLst>
                                    <p:animEffect transition="out" filter="fade">
                                      <p:cBhvr>
                                        <p:cTn id="240" dur="500"/>
                                        <p:tgtEl>
                                          <p:spTgt spid="50"/>
                                        </p:tgtEl>
                                      </p:cBhvr>
                                    </p:animEffect>
                                    <p:set>
                                      <p:cBhvr>
                                        <p:cTn id="241" dur="1" fill="hold">
                                          <p:stCondLst>
                                            <p:cond delay="499"/>
                                          </p:stCondLst>
                                        </p:cTn>
                                        <p:tgtEl>
                                          <p:spTgt spid="50"/>
                                        </p:tgtEl>
                                        <p:attrNameLst>
                                          <p:attrName>style.visibility</p:attrName>
                                        </p:attrNameLst>
                                      </p:cBhvr>
                                      <p:to>
                                        <p:strVal val="hidden"/>
                                      </p:to>
                                    </p:set>
                                  </p:childTnLst>
                                </p:cTn>
                              </p:par>
                            </p:childTnLst>
                          </p:cTn>
                        </p:par>
                      </p:childTnLst>
                    </p:cTn>
                  </p:par>
                </p:childTnLst>
              </p:cTn>
              <p:nextCondLst>
                <p:cond evt="onClick" delay="0">
                  <p:tgtEl>
                    <p:spTgt spid="50"/>
                  </p:tgtEl>
                </p:cond>
              </p:nextCondLst>
            </p:seq>
            <p:seq concurrent="1" nextAc="seek">
              <p:cTn id="242" restart="whenNotActive" fill="hold" evtFilter="cancelBubble" nodeType="interactiveSeq">
                <p:stCondLst>
                  <p:cond evt="onClick" delay="0">
                    <p:tgtEl>
                      <p:spTgt spid="51"/>
                    </p:tgtEl>
                  </p:cond>
                </p:stCondLst>
                <p:endSync evt="end" delay="0">
                  <p:rtn val="all"/>
                </p:endSync>
                <p:childTnLst>
                  <p:par>
                    <p:cTn id="243" fill="hold">
                      <p:stCondLst>
                        <p:cond delay="0"/>
                      </p:stCondLst>
                      <p:childTnLst>
                        <p:par>
                          <p:cTn id="244" fill="hold">
                            <p:stCondLst>
                              <p:cond delay="0"/>
                            </p:stCondLst>
                            <p:childTnLst>
                              <p:par>
                                <p:cTn id="245" presetID="10" presetClass="exit" presetSubtype="0" fill="hold" grpId="0" nodeType="clickEffect">
                                  <p:stCondLst>
                                    <p:cond delay="0"/>
                                  </p:stCondLst>
                                  <p:childTnLst>
                                    <p:animEffect transition="out" filter="fade">
                                      <p:cBhvr>
                                        <p:cTn id="246" dur="500"/>
                                        <p:tgtEl>
                                          <p:spTgt spid="51"/>
                                        </p:tgtEl>
                                      </p:cBhvr>
                                    </p:animEffect>
                                    <p:set>
                                      <p:cBhvr>
                                        <p:cTn id="247" dur="1" fill="hold">
                                          <p:stCondLst>
                                            <p:cond delay="499"/>
                                          </p:stCondLst>
                                        </p:cTn>
                                        <p:tgtEl>
                                          <p:spTgt spid="51"/>
                                        </p:tgtEl>
                                        <p:attrNameLst>
                                          <p:attrName>style.visibility</p:attrName>
                                        </p:attrNameLst>
                                      </p:cBhvr>
                                      <p:to>
                                        <p:strVal val="hidden"/>
                                      </p:to>
                                    </p:set>
                                  </p:childTnLst>
                                </p:cTn>
                              </p:par>
                            </p:childTnLst>
                          </p:cTn>
                        </p:par>
                      </p:childTnLst>
                    </p:cTn>
                  </p:par>
                </p:childTnLst>
              </p:cTn>
              <p:nextCondLst>
                <p:cond evt="onClick" delay="0">
                  <p:tgtEl>
                    <p:spTgt spid="51"/>
                  </p:tgtEl>
                </p:cond>
              </p:nextCondLst>
            </p:seq>
            <p:seq concurrent="1" nextAc="seek">
              <p:cTn id="248" restart="whenNotActive" fill="hold" evtFilter="cancelBubble" nodeType="interactiveSeq">
                <p:stCondLst>
                  <p:cond evt="onClick" delay="0">
                    <p:tgtEl>
                      <p:spTgt spid="52"/>
                    </p:tgtEl>
                  </p:cond>
                </p:stCondLst>
                <p:endSync evt="end" delay="0">
                  <p:rtn val="all"/>
                </p:endSync>
                <p:childTnLst>
                  <p:par>
                    <p:cTn id="249" fill="hold">
                      <p:stCondLst>
                        <p:cond delay="0"/>
                      </p:stCondLst>
                      <p:childTnLst>
                        <p:par>
                          <p:cTn id="250" fill="hold">
                            <p:stCondLst>
                              <p:cond delay="0"/>
                            </p:stCondLst>
                            <p:childTnLst>
                              <p:par>
                                <p:cTn id="251" presetID="10" presetClass="exit" presetSubtype="0" fill="hold" grpId="0" nodeType="clickEffect">
                                  <p:stCondLst>
                                    <p:cond delay="0"/>
                                  </p:stCondLst>
                                  <p:childTnLst>
                                    <p:animEffect transition="out" filter="fade">
                                      <p:cBhvr>
                                        <p:cTn id="252" dur="500"/>
                                        <p:tgtEl>
                                          <p:spTgt spid="52"/>
                                        </p:tgtEl>
                                      </p:cBhvr>
                                    </p:animEffect>
                                    <p:set>
                                      <p:cBhvr>
                                        <p:cTn id="253" dur="1" fill="hold">
                                          <p:stCondLst>
                                            <p:cond delay="499"/>
                                          </p:stCondLst>
                                        </p:cTn>
                                        <p:tgtEl>
                                          <p:spTgt spid="52"/>
                                        </p:tgtEl>
                                        <p:attrNameLst>
                                          <p:attrName>style.visibility</p:attrName>
                                        </p:attrNameLst>
                                      </p:cBhvr>
                                      <p:to>
                                        <p:strVal val="hidden"/>
                                      </p:to>
                                    </p:set>
                                  </p:childTnLst>
                                </p:cTn>
                              </p:par>
                            </p:childTnLst>
                          </p:cTn>
                        </p:par>
                      </p:childTnLst>
                    </p:cTn>
                  </p:par>
                </p:childTnLst>
              </p:cTn>
              <p:nextCondLst>
                <p:cond evt="onClick" delay="0">
                  <p:tgtEl>
                    <p:spTgt spid="52"/>
                  </p:tgtEl>
                </p:cond>
              </p:nextCondLst>
            </p:seq>
            <p:seq concurrent="1" nextAc="seek">
              <p:cTn id="254" restart="whenNotActive" fill="hold" evtFilter="cancelBubble" nodeType="interactiveSeq">
                <p:stCondLst>
                  <p:cond evt="onClick" delay="0">
                    <p:tgtEl>
                      <p:spTgt spid="53"/>
                    </p:tgtEl>
                  </p:cond>
                </p:stCondLst>
                <p:endSync evt="end" delay="0">
                  <p:rtn val="all"/>
                </p:endSync>
                <p:childTnLst>
                  <p:par>
                    <p:cTn id="255" fill="hold">
                      <p:stCondLst>
                        <p:cond delay="0"/>
                      </p:stCondLst>
                      <p:childTnLst>
                        <p:par>
                          <p:cTn id="256" fill="hold">
                            <p:stCondLst>
                              <p:cond delay="0"/>
                            </p:stCondLst>
                            <p:childTnLst>
                              <p:par>
                                <p:cTn id="257" presetID="10" presetClass="exit" presetSubtype="0" fill="hold" grpId="0" nodeType="clickEffect">
                                  <p:stCondLst>
                                    <p:cond delay="0"/>
                                  </p:stCondLst>
                                  <p:childTnLst>
                                    <p:animEffect transition="out" filter="fade">
                                      <p:cBhvr>
                                        <p:cTn id="258" dur="500"/>
                                        <p:tgtEl>
                                          <p:spTgt spid="53"/>
                                        </p:tgtEl>
                                      </p:cBhvr>
                                    </p:animEffect>
                                    <p:set>
                                      <p:cBhvr>
                                        <p:cTn id="259"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53"/>
                  </p:tgtEl>
                </p:cond>
              </p:nextCondLst>
            </p:seq>
            <p:seq concurrent="1" nextAc="seek">
              <p:cTn id="260" restart="whenNotActive" fill="hold" evtFilter="cancelBubble" nodeType="interactiveSeq">
                <p:stCondLst>
                  <p:cond evt="onClick" delay="0">
                    <p:tgtEl>
                      <p:spTgt spid="54"/>
                    </p:tgtEl>
                  </p:cond>
                </p:stCondLst>
                <p:endSync evt="end" delay="0">
                  <p:rtn val="all"/>
                </p:endSync>
                <p:childTnLst>
                  <p:par>
                    <p:cTn id="261" fill="hold">
                      <p:stCondLst>
                        <p:cond delay="0"/>
                      </p:stCondLst>
                      <p:childTnLst>
                        <p:par>
                          <p:cTn id="262" fill="hold">
                            <p:stCondLst>
                              <p:cond delay="0"/>
                            </p:stCondLst>
                            <p:childTnLst>
                              <p:par>
                                <p:cTn id="263" presetID="10" presetClass="exit" presetSubtype="0" fill="hold" grpId="0" nodeType="clickEffect">
                                  <p:stCondLst>
                                    <p:cond delay="0"/>
                                  </p:stCondLst>
                                  <p:childTnLst>
                                    <p:animEffect transition="out" filter="fade">
                                      <p:cBhvr>
                                        <p:cTn id="264" dur="500"/>
                                        <p:tgtEl>
                                          <p:spTgt spid="54"/>
                                        </p:tgtEl>
                                      </p:cBhvr>
                                    </p:animEffect>
                                    <p:set>
                                      <p:cBhvr>
                                        <p:cTn id="265" dur="1" fill="hold">
                                          <p:stCondLst>
                                            <p:cond delay="499"/>
                                          </p:stCondLst>
                                        </p:cTn>
                                        <p:tgtEl>
                                          <p:spTgt spid="54"/>
                                        </p:tgtEl>
                                        <p:attrNameLst>
                                          <p:attrName>style.visibility</p:attrName>
                                        </p:attrNameLst>
                                      </p:cBhvr>
                                      <p:to>
                                        <p:strVal val="hidden"/>
                                      </p:to>
                                    </p:set>
                                  </p:childTnLst>
                                </p:cTn>
                              </p:par>
                            </p:childTnLst>
                          </p:cTn>
                        </p:par>
                      </p:childTnLst>
                    </p:cTn>
                  </p:par>
                </p:childTnLst>
              </p:cTn>
              <p:nextCondLst>
                <p:cond evt="onClick" delay="0">
                  <p:tgtEl>
                    <p:spTgt spid="54"/>
                  </p:tgtEl>
                </p:cond>
              </p:nextCondLst>
            </p:seq>
            <p:seq concurrent="1" nextAc="seek">
              <p:cTn id="266" restart="whenNotActive" fill="hold" evtFilter="cancelBubble" nodeType="interactiveSeq">
                <p:stCondLst>
                  <p:cond evt="onClick" delay="0">
                    <p:tgtEl>
                      <p:spTgt spid="55"/>
                    </p:tgtEl>
                  </p:cond>
                </p:stCondLst>
                <p:endSync evt="end" delay="0">
                  <p:rtn val="all"/>
                </p:endSync>
                <p:childTnLst>
                  <p:par>
                    <p:cTn id="267" fill="hold">
                      <p:stCondLst>
                        <p:cond delay="0"/>
                      </p:stCondLst>
                      <p:childTnLst>
                        <p:par>
                          <p:cTn id="268" fill="hold">
                            <p:stCondLst>
                              <p:cond delay="0"/>
                            </p:stCondLst>
                            <p:childTnLst>
                              <p:par>
                                <p:cTn id="269" presetID="10" presetClass="exit" presetSubtype="0" fill="hold" grpId="0" nodeType="clickEffect">
                                  <p:stCondLst>
                                    <p:cond delay="0"/>
                                  </p:stCondLst>
                                  <p:childTnLst>
                                    <p:animEffect transition="out" filter="fade">
                                      <p:cBhvr>
                                        <p:cTn id="270" dur="500"/>
                                        <p:tgtEl>
                                          <p:spTgt spid="55"/>
                                        </p:tgtEl>
                                      </p:cBhvr>
                                    </p:animEffect>
                                    <p:set>
                                      <p:cBhvr>
                                        <p:cTn id="271"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272" restart="whenNotActive" fill="hold" evtFilter="cancelBubble" nodeType="interactiveSeq">
                <p:stCondLst>
                  <p:cond evt="onClick" delay="0">
                    <p:tgtEl>
                      <p:spTgt spid="56"/>
                    </p:tgtEl>
                  </p:cond>
                </p:stCondLst>
                <p:endSync evt="end" delay="0">
                  <p:rtn val="all"/>
                </p:endSync>
                <p:childTnLst>
                  <p:par>
                    <p:cTn id="273" fill="hold">
                      <p:stCondLst>
                        <p:cond delay="0"/>
                      </p:stCondLst>
                      <p:childTnLst>
                        <p:par>
                          <p:cTn id="274" fill="hold">
                            <p:stCondLst>
                              <p:cond delay="0"/>
                            </p:stCondLst>
                            <p:childTnLst>
                              <p:par>
                                <p:cTn id="275" presetID="10" presetClass="exit" presetSubtype="0" fill="hold" grpId="0" nodeType="clickEffect">
                                  <p:stCondLst>
                                    <p:cond delay="0"/>
                                  </p:stCondLst>
                                  <p:childTnLst>
                                    <p:animEffect transition="out" filter="fade">
                                      <p:cBhvr>
                                        <p:cTn id="276" dur="500"/>
                                        <p:tgtEl>
                                          <p:spTgt spid="56"/>
                                        </p:tgtEl>
                                      </p:cBhvr>
                                    </p:animEffect>
                                    <p:set>
                                      <p:cBhvr>
                                        <p:cTn id="277" dur="1" fill="hold">
                                          <p:stCondLst>
                                            <p:cond delay="499"/>
                                          </p:stCondLst>
                                        </p:cTn>
                                        <p:tgtEl>
                                          <p:spTgt spid="56"/>
                                        </p:tgtEl>
                                        <p:attrNameLst>
                                          <p:attrName>style.visibility</p:attrName>
                                        </p:attrNameLst>
                                      </p:cBhvr>
                                      <p:to>
                                        <p:strVal val="hidden"/>
                                      </p:to>
                                    </p:set>
                                  </p:childTnLst>
                                </p:cTn>
                              </p:par>
                            </p:childTnLst>
                          </p:cTn>
                        </p:par>
                      </p:childTnLst>
                    </p:cTn>
                  </p:par>
                </p:childTnLst>
              </p:cTn>
              <p:nextCondLst>
                <p:cond evt="onClick" delay="0">
                  <p:tgtEl>
                    <p:spTgt spid="56"/>
                  </p:tgtEl>
                </p:cond>
              </p:nextCondLst>
            </p:seq>
            <p:seq concurrent="1" nextAc="seek">
              <p:cTn id="278" restart="whenNotActive" fill="hold" evtFilter="cancelBubble" nodeType="interactiveSeq">
                <p:stCondLst>
                  <p:cond evt="onClick" delay="0">
                    <p:tgtEl>
                      <p:spTgt spid="57"/>
                    </p:tgtEl>
                  </p:cond>
                </p:stCondLst>
                <p:endSync evt="end" delay="0">
                  <p:rtn val="all"/>
                </p:endSync>
                <p:childTnLst>
                  <p:par>
                    <p:cTn id="279" fill="hold">
                      <p:stCondLst>
                        <p:cond delay="0"/>
                      </p:stCondLst>
                      <p:childTnLst>
                        <p:par>
                          <p:cTn id="280" fill="hold">
                            <p:stCondLst>
                              <p:cond delay="0"/>
                            </p:stCondLst>
                            <p:childTnLst>
                              <p:par>
                                <p:cTn id="281" presetID="10" presetClass="exit" presetSubtype="0" fill="hold" grpId="0" nodeType="clickEffect">
                                  <p:stCondLst>
                                    <p:cond delay="0"/>
                                  </p:stCondLst>
                                  <p:childTnLst>
                                    <p:animEffect transition="out" filter="fade">
                                      <p:cBhvr>
                                        <p:cTn id="282" dur="500"/>
                                        <p:tgtEl>
                                          <p:spTgt spid="57"/>
                                        </p:tgtEl>
                                      </p:cBhvr>
                                    </p:animEffect>
                                    <p:set>
                                      <p:cBhvr>
                                        <p:cTn id="283" dur="1" fill="hold">
                                          <p:stCondLst>
                                            <p:cond delay="499"/>
                                          </p:stCondLst>
                                        </p:cTn>
                                        <p:tgtEl>
                                          <p:spTgt spid="57"/>
                                        </p:tgtEl>
                                        <p:attrNameLst>
                                          <p:attrName>style.visibility</p:attrName>
                                        </p:attrNameLst>
                                      </p:cBhvr>
                                      <p:to>
                                        <p:strVal val="hidden"/>
                                      </p:to>
                                    </p:set>
                                  </p:childTnLst>
                                </p:cTn>
                              </p:par>
                            </p:childTnLst>
                          </p:cTn>
                        </p:par>
                      </p:childTnLst>
                    </p:cTn>
                  </p:par>
                </p:childTnLst>
              </p:cTn>
              <p:nextCondLst>
                <p:cond evt="onClick" delay="0">
                  <p:tgtEl>
                    <p:spTgt spid="57"/>
                  </p:tgtEl>
                </p:cond>
              </p:nextCondLst>
            </p:seq>
            <p:seq concurrent="1" nextAc="seek">
              <p:cTn id="284" restart="whenNotActive" fill="hold" evtFilter="cancelBubble" nodeType="interactiveSeq">
                <p:stCondLst>
                  <p:cond evt="onClick" delay="0">
                    <p:tgtEl>
                      <p:spTgt spid="58"/>
                    </p:tgtEl>
                  </p:cond>
                </p:stCondLst>
                <p:endSync evt="end" delay="0">
                  <p:rtn val="all"/>
                </p:endSync>
                <p:childTnLst>
                  <p:par>
                    <p:cTn id="285" fill="hold">
                      <p:stCondLst>
                        <p:cond delay="0"/>
                      </p:stCondLst>
                      <p:childTnLst>
                        <p:par>
                          <p:cTn id="286" fill="hold">
                            <p:stCondLst>
                              <p:cond delay="0"/>
                            </p:stCondLst>
                            <p:childTnLst>
                              <p:par>
                                <p:cTn id="287" presetID="10" presetClass="exit" presetSubtype="0" fill="hold" grpId="0" nodeType="clickEffect">
                                  <p:stCondLst>
                                    <p:cond delay="0"/>
                                  </p:stCondLst>
                                  <p:childTnLst>
                                    <p:animEffect transition="out" filter="fade">
                                      <p:cBhvr>
                                        <p:cTn id="288" dur="500"/>
                                        <p:tgtEl>
                                          <p:spTgt spid="58"/>
                                        </p:tgtEl>
                                      </p:cBhvr>
                                    </p:animEffect>
                                    <p:set>
                                      <p:cBhvr>
                                        <p:cTn id="289" dur="1" fill="hold">
                                          <p:stCondLst>
                                            <p:cond delay="499"/>
                                          </p:stCondLst>
                                        </p:cTn>
                                        <p:tgtEl>
                                          <p:spTgt spid="58"/>
                                        </p:tgtEl>
                                        <p:attrNameLst>
                                          <p:attrName>style.visibility</p:attrName>
                                        </p:attrNameLst>
                                      </p:cBhvr>
                                      <p:to>
                                        <p:strVal val="hidden"/>
                                      </p:to>
                                    </p:set>
                                  </p:childTnLst>
                                </p:cTn>
                              </p:par>
                            </p:childTnLst>
                          </p:cTn>
                        </p:par>
                      </p:childTnLst>
                    </p:cTn>
                  </p:par>
                </p:childTnLst>
              </p:cTn>
              <p:nextCondLst>
                <p:cond evt="onClick" delay="0">
                  <p:tgtEl>
                    <p:spTgt spid="58"/>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b="1" dirty="0"/>
                <a:t>STARTER</a:t>
              </a:r>
              <a:r>
                <a:rPr lang="en-GB" sz="3200" dirty="0"/>
                <a:t> :: Approximation</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Rectangle 4"/>
          <p:cNvSpPr/>
          <p:nvPr/>
        </p:nvSpPr>
        <p:spPr>
          <a:xfrm>
            <a:off x="250948" y="836712"/>
            <a:ext cx="8640960" cy="923330"/>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dirty="0">
                <a:latin typeface="Calibri" panose="020F0502020204030204" pitchFamily="34" charset="0"/>
                <a:ea typeface="Calibri" panose="020F0502020204030204" pitchFamily="34" charset="0"/>
                <a:cs typeface="Times New Roman" panose="02020603050405020304" pitchFamily="18" charset="0"/>
              </a:rPr>
              <a:t>[JMC 2010 Q14] The Severn Bridge has carried just over 300 million vehicles since it was opened in 1966. On average, roughly how many vehicles is this per day?</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A   600		B   2 000		C   6 000		D   20 000	E   60 000</a:t>
            </a:r>
            <a:endParaRPr lang="en-GB" dirty="0"/>
          </a:p>
        </p:txBody>
      </p:sp>
      <p:sp>
        <p:nvSpPr>
          <p:cNvPr id="6" name="Rectangle 5"/>
          <p:cNvSpPr/>
          <p:nvPr/>
        </p:nvSpPr>
        <p:spPr>
          <a:xfrm>
            <a:off x="5514225" y="1997626"/>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D</a:t>
            </a:r>
            <a:endParaRPr lang="en-GB" b="1" dirty="0"/>
          </a:p>
        </p:txBody>
      </p:sp>
      <p:sp>
        <p:nvSpPr>
          <p:cNvPr id="7" name="Rectangle 6"/>
          <p:cNvSpPr/>
          <p:nvPr/>
        </p:nvSpPr>
        <p:spPr>
          <a:xfrm>
            <a:off x="2332679" y="1997629"/>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B</a:t>
            </a:r>
            <a:endParaRPr lang="en-GB" b="1" dirty="0"/>
          </a:p>
        </p:txBody>
      </p:sp>
      <p:sp>
        <p:nvSpPr>
          <p:cNvPr id="8" name="Rectangle 7"/>
          <p:cNvSpPr/>
          <p:nvPr/>
        </p:nvSpPr>
        <p:spPr>
          <a:xfrm>
            <a:off x="3923356" y="1997627"/>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C</a:t>
            </a:r>
            <a:endParaRPr lang="en-GB" b="1" dirty="0"/>
          </a:p>
        </p:txBody>
      </p:sp>
      <p:sp>
        <p:nvSpPr>
          <p:cNvPr id="9" name="Rectangle 8"/>
          <p:cNvSpPr/>
          <p:nvPr/>
        </p:nvSpPr>
        <p:spPr>
          <a:xfrm>
            <a:off x="791079" y="1997625"/>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A</a:t>
            </a:r>
            <a:endParaRPr lang="en-GB" b="1" dirty="0"/>
          </a:p>
        </p:txBody>
      </p:sp>
      <p:sp>
        <p:nvSpPr>
          <p:cNvPr id="10" name="Rectangle 9"/>
          <p:cNvSpPr/>
          <p:nvPr/>
        </p:nvSpPr>
        <p:spPr>
          <a:xfrm>
            <a:off x="7086293" y="1997627"/>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E</a:t>
            </a:r>
            <a:endParaRPr lang="en-GB" b="1" dirty="0"/>
          </a:p>
        </p:txBody>
      </p:sp>
      <p:sp>
        <p:nvSpPr>
          <p:cNvPr id="11" name="Rectangle 10"/>
          <p:cNvSpPr/>
          <p:nvPr/>
        </p:nvSpPr>
        <p:spPr>
          <a:xfrm>
            <a:off x="195862" y="2852936"/>
            <a:ext cx="8848985" cy="1477328"/>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r>
              <a:rPr lang="en-GB" dirty="0"/>
              <a:t> [JMC 2003 Q15] It was reported recently that, in an average lifetime of 70 years, each human is likely to swallow about 8 spiders while sleeping. Supposing that the population of the UK is around 60 million, what is the best estimate of the number of unfortunate spiders consumed in this way in the UK each year?</a:t>
            </a:r>
            <a:br>
              <a:rPr lang="en-GB" dirty="0"/>
            </a:br>
            <a:r>
              <a:rPr lang="en-GB" dirty="0"/>
              <a:t>A   50 000	B   600 000	C   7 000 000	D   80 000 000	E 900 000 000</a:t>
            </a:r>
          </a:p>
        </p:txBody>
      </p:sp>
      <p:sp>
        <p:nvSpPr>
          <p:cNvPr id="13" name="Rectangle 12"/>
          <p:cNvSpPr/>
          <p:nvPr/>
        </p:nvSpPr>
        <p:spPr>
          <a:xfrm>
            <a:off x="3923356" y="465907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C</a:t>
            </a:r>
            <a:endParaRPr lang="en-GB" b="1" dirty="0"/>
          </a:p>
        </p:txBody>
      </p:sp>
      <p:sp>
        <p:nvSpPr>
          <p:cNvPr id="14" name="Rectangle 13"/>
          <p:cNvSpPr/>
          <p:nvPr/>
        </p:nvSpPr>
        <p:spPr>
          <a:xfrm>
            <a:off x="2332679" y="4659082"/>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B</a:t>
            </a:r>
            <a:endParaRPr lang="en-GB" b="1" dirty="0"/>
          </a:p>
        </p:txBody>
      </p:sp>
      <p:sp>
        <p:nvSpPr>
          <p:cNvPr id="15" name="Rectangle 14"/>
          <p:cNvSpPr/>
          <p:nvPr/>
        </p:nvSpPr>
        <p:spPr>
          <a:xfrm>
            <a:off x="5514225" y="465907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D</a:t>
            </a:r>
            <a:endParaRPr lang="en-GB" b="1" dirty="0"/>
          </a:p>
        </p:txBody>
      </p:sp>
      <p:sp>
        <p:nvSpPr>
          <p:cNvPr id="16" name="Rectangle 15"/>
          <p:cNvSpPr/>
          <p:nvPr/>
        </p:nvSpPr>
        <p:spPr>
          <a:xfrm>
            <a:off x="791079" y="465907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A</a:t>
            </a:r>
            <a:endParaRPr lang="en-GB" b="1" dirty="0"/>
          </a:p>
        </p:txBody>
      </p:sp>
      <p:sp>
        <p:nvSpPr>
          <p:cNvPr id="17" name="Rectangle 16"/>
          <p:cNvSpPr/>
          <p:nvPr/>
        </p:nvSpPr>
        <p:spPr>
          <a:xfrm>
            <a:off x="7086293" y="4659080"/>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E</a:t>
            </a:r>
            <a:endParaRPr lang="en-GB" b="1" dirty="0"/>
          </a:p>
        </p:txBody>
      </p:sp>
    </p:spTree>
    <p:extLst>
      <p:ext uri="{BB962C8B-B14F-4D97-AF65-F5344CB8AC3E}">
        <p14:creationId xmlns:p14="http://schemas.microsoft.com/office/powerpoint/2010/main" val="22262758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6"/>
                                        </p:tgtEl>
                                        <p:attrNameLst>
                                          <p:attrName>style.color</p:attrName>
                                        </p:attrNameLst>
                                      </p:cBhvr>
                                      <p:to>
                                        <a:srgbClr val="2CFF0F"/>
                                      </p:to>
                                    </p:animClr>
                                  </p:childTnLst>
                                </p:cTn>
                              </p:par>
                            </p:childTnLst>
                          </p:cTn>
                        </p:par>
                      </p:childTnLst>
                    </p:cTn>
                  </p:par>
                </p:childTnLst>
              </p:cTn>
              <p:nextCondLst>
                <p:cond evt="onClick" delay="0">
                  <p:tgtEl>
                    <p:spTgt spid="6"/>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3" presetClass="emph" presetSubtype="2" fill="hold" grpId="0" nodeType="clickEffect">
                                  <p:stCondLst>
                                    <p:cond delay="0"/>
                                  </p:stCondLst>
                                  <p:childTnLst>
                                    <p:animClr clrSpc="rgb" dir="cw">
                                      <p:cBhvr override="childStyle">
                                        <p:cTn id="11" dur="500" fill="hold"/>
                                        <p:tgtEl>
                                          <p:spTgt spid="7"/>
                                        </p:tgtEl>
                                        <p:attrNameLst>
                                          <p:attrName>style.color</p:attrName>
                                        </p:attrNameLst>
                                      </p:cBhvr>
                                      <p:to>
                                        <a:srgbClr val="FF1111"/>
                                      </p:to>
                                    </p:animClr>
                                  </p:childTnLst>
                                </p:cTn>
                              </p:par>
                            </p:childTnLst>
                          </p:cTn>
                        </p:par>
                      </p:childTnLst>
                    </p:cTn>
                  </p:par>
                </p:childTnLst>
              </p:cTn>
              <p:nextCondLst>
                <p:cond evt="onClick" delay="0">
                  <p:tgtEl>
                    <p:spTgt spid="7"/>
                  </p:tgtEl>
                </p:cond>
              </p:nextCondLst>
            </p:seq>
            <p:seq concurrent="1" nextAc="seek">
              <p:cTn id="12" restart="whenNotActive" fill="hold" evtFilter="cancelBubble" nodeType="interactiveSeq">
                <p:stCondLst>
                  <p:cond evt="onClick" delay="0">
                    <p:tgtEl>
                      <p:spTgt spid="8"/>
                    </p:tgtEl>
                  </p:cond>
                </p:stCondLst>
                <p:endSync evt="end" delay="0">
                  <p:rtn val="all"/>
                </p:endSync>
                <p:childTnLst>
                  <p:par>
                    <p:cTn id="13" fill="hold">
                      <p:stCondLst>
                        <p:cond delay="0"/>
                      </p:stCondLst>
                      <p:childTnLst>
                        <p:par>
                          <p:cTn id="14" fill="hold">
                            <p:stCondLst>
                              <p:cond delay="0"/>
                            </p:stCondLst>
                            <p:childTnLst>
                              <p:par>
                                <p:cTn id="15" presetID="3" presetClass="emph" presetSubtype="2" fill="hold" grpId="0" nodeType="clickEffect">
                                  <p:stCondLst>
                                    <p:cond delay="0"/>
                                  </p:stCondLst>
                                  <p:childTnLst>
                                    <p:animClr clrSpc="rgb" dir="cw">
                                      <p:cBhvr override="childStyle">
                                        <p:cTn id="16" dur="500" fill="hold"/>
                                        <p:tgtEl>
                                          <p:spTgt spid="8"/>
                                        </p:tgtEl>
                                        <p:attrNameLst>
                                          <p:attrName>style.color</p:attrName>
                                        </p:attrNameLst>
                                      </p:cBhvr>
                                      <p:to>
                                        <a:srgbClr val="FF1111"/>
                                      </p:to>
                                    </p:animClr>
                                  </p:childTnLst>
                                </p:cTn>
                              </p:par>
                            </p:childTnLst>
                          </p:cTn>
                        </p:par>
                      </p:childTnLst>
                    </p:cTn>
                  </p:par>
                </p:childTnLst>
              </p:cTn>
              <p:nextCondLst>
                <p:cond evt="onClick" delay="0">
                  <p:tgtEl>
                    <p:spTgt spid="8"/>
                  </p:tgtEl>
                </p:cond>
              </p:nextCondLst>
            </p:seq>
            <p:seq concurrent="1" nextAc="seek">
              <p:cTn id="17" restart="whenNotActive" fill="hold" evtFilter="cancelBubble" nodeType="interactiveSeq">
                <p:stCondLst>
                  <p:cond evt="onClick" delay="0">
                    <p:tgtEl>
                      <p:spTgt spid="9"/>
                    </p:tgtEl>
                  </p:cond>
                </p:stCondLst>
                <p:endSync evt="end" delay="0">
                  <p:rtn val="all"/>
                </p:endSync>
                <p:childTnLst>
                  <p:par>
                    <p:cTn id="18" fill="hold">
                      <p:stCondLst>
                        <p:cond delay="0"/>
                      </p:stCondLst>
                      <p:childTnLst>
                        <p:par>
                          <p:cTn id="19" fill="hold">
                            <p:stCondLst>
                              <p:cond delay="0"/>
                            </p:stCondLst>
                            <p:childTnLst>
                              <p:par>
                                <p:cTn id="20" presetID="3" presetClass="emph" presetSubtype="2" fill="hold" grpId="0" nodeType="clickEffect">
                                  <p:stCondLst>
                                    <p:cond delay="0"/>
                                  </p:stCondLst>
                                  <p:childTnLst>
                                    <p:animClr clrSpc="rgb" dir="cw">
                                      <p:cBhvr override="childStyle">
                                        <p:cTn id="21" dur="500" fill="hold"/>
                                        <p:tgtEl>
                                          <p:spTgt spid="9"/>
                                        </p:tgtEl>
                                        <p:attrNameLst>
                                          <p:attrName>style.color</p:attrName>
                                        </p:attrNameLst>
                                      </p:cBhvr>
                                      <p:to>
                                        <a:srgbClr val="FF1111"/>
                                      </p:to>
                                    </p:animClr>
                                  </p:childTnLst>
                                </p:cTn>
                              </p:par>
                            </p:childTnLst>
                          </p:cTn>
                        </p:par>
                      </p:childTnLst>
                    </p:cTn>
                  </p:par>
                </p:childTnLst>
              </p:cTn>
              <p:nextCondLst>
                <p:cond evt="onClick" delay="0">
                  <p:tgtEl>
                    <p:spTgt spid="9"/>
                  </p:tgtEl>
                </p:cond>
              </p:nextCondLst>
            </p:seq>
            <p:seq concurrent="1" nextAc="seek">
              <p:cTn id="22" restart="whenNotActive" fill="hold" evtFilter="cancelBubble" nodeType="interactiveSeq">
                <p:stCondLst>
                  <p:cond evt="onClick" delay="0">
                    <p:tgtEl>
                      <p:spTgt spid="10"/>
                    </p:tgtEl>
                  </p:cond>
                </p:stCondLst>
                <p:endSync evt="end" delay="0">
                  <p:rtn val="all"/>
                </p:endSync>
                <p:childTnLst>
                  <p:par>
                    <p:cTn id="23" fill="hold">
                      <p:stCondLst>
                        <p:cond delay="0"/>
                      </p:stCondLst>
                      <p:childTnLst>
                        <p:par>
                          <p:cTn id="24" fill="hold">
                            <p:stCondLst>
                              <p:cond delay="0"/>
                            </p:stCondLst>
                            <p:childTnLst>
                              <p:par>
                                <p:cTn id="25" presetID="3" presetClass="emph" presetSubtype="2" fill="hold" grpId="0" nodeType="clickEffect">
                                  <p:stCondLst>
                                    <p:cond delay="0"/>
                                  </p:stCondLst>
                                  <p:childTnLst>
                                    <p:animClr clrSpc="rgb" dir="cw">
                                      <p:cBhvr override="childStyle">
                                        <p:cTn id="26" dur="500" fill="hold"/>
                                        <p:tgtEl>
                                          <p:spTgt spid="10"/>
                                        </p:tgtEl>
                                        <p:attrNameLst>
                                          <p:attrName>style.color</p:attrName>
                                        </p:attrNameLst>
                                      </p:cBhvr>
                                      <p:to>
                                        <a:srgbClr val="FF1111"/>
                                      </p:to>
                                    </p:animClr>
                                  </p:childTnLst>
                                </p:cTn>
                              </p:par>
                            </p:childTnLst>
                          </p:cTn>
                        </p:par>
                      </p:childTnLst>
                    </p:cTn>
                  </p:par>
                </p:childTnLst>
              </p:cTn>
              <p:nextCondLst>
                <p:cond evt="onClick" delay="0">
                  <p:tgtEl>
                    <p:spTgt spid="10"/>
                  </p:tgtEl>
                </p:cond>
              </p:nextCondLst>
            </p:seq>
            <p:seq concurrent="1" nextAc="seek">
              <p:cTn id="27" restart="whenNotActive" fill="hold" evtFilter="cancelBubble" nodeType="interactiveSeq">
                <p:stCondLst>
                  <p:cond evt="onClick" delay="0">
                    <p:tgtEl>
                      <p:spTgt spid="13"/>
                    </p:tgtEl>
                  </p:cond>
                </p:stCondLst>
                <p:endSync evt="end" delay="0">
                  <p:rtn val="all"/>
                </p:endSync>
                <p:childTnLst>
                  <p:par>
                    <p:cTn id="28" fill="hold">
                      <p:stCondLst>
                        <p:cond delay="0"/>
                      </p:stCondLst>
                      <p:childTnLst>
                        <p:par>
                          <p:cTn id="29" fill="hold">
                            <p:stCondLst>
                              <p:cond delay="0"/>
                            </p:stCondLst>
                            <p:childTnLst>
                              <p:par>
                                <p:cTn id="30" presetID="3" presetClass="emph" presetSubtype="2" fill="hold" grpId="0" nodeType="clickEffect">
                                  <p:stCondLst>
                                    <p:cond delay="0"/>
                                  </p:stCondLst>
                                  <p:childTnLst>
                                    <p:animClr clrSpc="rgb" dir="cw">
                                      <p:cBhvr override="childStyle">
                                        <p:cTn id="31" dur="500" fill="hold"/>
                                        <p:tgtEl>
                                          <p:spTgt spid="13"/>
                                        </p:tgtEl>
                                        <p:attrNameLst>
                                          <p:attrName>style.color</p:attrName>
                                        </p:attrNameLst>
                                      </p:cBhvr>
                                      <p:to>
                                        <a:srgbClr val="2CFF0F"/>
                                      </p:to>
                                    </p:animClr>
                                  </p:childTnLst>
                                </p:cTn>
                              </p:par>
                            </p:childTnLst>
                          </p:cTn>
                        </p:par>
                      </p:childTnLst>
                    </p:cTn>
                  </p:par>
                </p:childTnLst>
              </p:cTn>
              <p:nextCondLst>
                <p:cond evt="onClick" delay="0">
                  <p:tgtEl>
                    <p:spTgt spid="13"/>
                  </p:tgtEl>
                </p:cond>
              </p:nextCondLst>
            </p:seq>
            <p:seq concurrent="1" nextAc="seek">
              <p:cTn id="32" restart="whenNotActive" fill="hold" evtFilter="cancelBubble" nodeType="interactiveSeq">
                <p:stCondLst>
                  <p:cond evt="onClick" delay="0">
                    <p:tgtEl>
                      <p:spTgt spid="14"/>
                    </p:tgtEl>
                  </p:cond>
                </p:stCondLst>
                <p:endSync evt="end" delay="0">
                  <p:rtn val="all"/>
                </p:endSync>
                <p:childTnLst>
                  <p:par>
                    <p:cTn id="33" fill="hold">
                      <p:stCondLst>
                        <p:cond delay="0"/>
                      </p:stCondLst>
                      <p:childTnLst>
                        <p:par>
                          <p:cTn id="34" fill="hold">
                            <p:stCondLst>
                              <p:cond delay="0"/>
                            </p:stCondLst>
                            <p:childTnLst>
                              <p:par>
                                <p:cTn id="35" presetID="3" presetClass="emph" presetSubtype="2" fill="hold" grpId="0" nodeType="clickEffect">
                                  <p:stCondLst>
                                    <p:cond delay="0"/>
                                  </p:stCondLst>
                                  <p:childTnLst>
                                    <p:animClr clrSpc="rgb" dir="cw">
                                      <p:cBhvr override="childStyle">
                                        <p:cTn id="36" dur="500" fill="hold"/>
                                        <p:tgtEl>
                                          <p:spTgt spid="14"/>
                                        </p:tgtEl>
                                        <p:attrNameLst>
                                          <p:attrName>style.color</p:attrName>
                                        </p:attrNameLst>
                                      </p:cBhvr>
                                      <p:to>
                                        <a:srgbClr val="FF1111"/>
                                      </p:to>
                                    </p:animClr>
                                  </p:childTnLst>
                                </p:cTn>
                              </p:par>
                            </p:childTnLst>
                          </p:cTn>
                        </p:par>
                      </p:childTnLst>
                    </p:cTn>
                  </p:par>
                </p:childTnLst>
              </p:cTn>
              <p:nextCondLst>
                <p:cond evt="onClick" delay="0">
                  <p:tgtEl>
                    <p:spTgt spid="14"/>
                  </p:tgtEl>
                </p:cond>
              </p:nextCondLst>
            </p:seq>
            <p:seq concurrent="1" nextAc="seek">
              <p:cTn id="37" restart="whenNotActive" fill="hold" evtFilter="cancelBubble" nodeType="interactiveSeq">
                <p:stCondLst>
                  <p:cond evt="onClick" delay="0">
                    <p:tgtEl>
                      <p:spTgt spid="15"/>
                    </p:tgtEl>
                  </p:cond>
                </p:stCondLst>
                <p:endSync evt="end" delay="0">
                  <p:rtn val="all"/>
                </p:endSync>
                <p:childTnLst>
                  <p:par>
                    <p:cTn id="38" fill="hold">
                      <p:stCondLst>
                        <p:cond delay="0"/>
                      </p:stCondLst>
                      <p:childTnLst>
                        <p:par>
                          <p:cTn id="39" fill="hold">
                            <p:stCondLst>
                              <p:cond delay="0"/>
                            </p:stCondLst>
                            <p:childTnLst>
                              <p:par>
                                <p:cTn id="40" presetID="3" presetClass="emph" presetSubtype="2" fill="hold" grpId="0" nodeType="clickEffect">
                                  <p:stCondLst>
                                    <p:cond delay="0"/>
                                  </p:stCondLst>
                                  <p:childTnLst>
                                    <p:animClr clrSpc="rgb" dir="cw">
                                      <p:cBhvr override="childStyle">
                                        <p:cTn id="41" dur="500" fill="hold"/>
                                        <p:tgtEl>
                                          <p:spTgt spid="15"/>
                                        </p:tgtEl>
                                        <p:attrNameLst>
                                          <p:attrName>style.color</p:attrName>
                                        </p:attrNameLst>
                                      </p:cBhvr>
                                      <p:to>
                                        <a:srgbClr val="FF1111"/>
                                      </p:to>
                                    </p:animClr>
                                  </p:childTnLst>
                                </p:cTn>
                              </p:par>
                            </p:childTnLst>
                          </p:cTn>
                        </p:par>
                      </p:childTnLst>
                    </p:cTn>
                  </p:par>
                </p:childTnLst>
              </p:cTn>
              <p:nextCondLst>
                <p:cond evt="onClick" delay="0">
                  <p:tgtEl>
                    <p:spTgt spid="15"/>
                  </p:tgtEl>
                </p:cond>
              </p:nextCondLst>
            </p:seq>
            <p:seq concurrent="1" nextAc="seek">
              <p:cTn id="42" restart="whenNotActive" fill="hold" evtFilter="cancelBubble" nodeType="interactiveSeq">
                <p:stCondLst>
                  <p:cond evt="onClick" delay="0">
                    <p:tgtEl>
                      <p:spTgt spid="16"/>
                    </p:tgtEl>
                  </p:cond>
                </p:stCondLst>
                <p:endSync evt="end" delay="0">
                  <p:rtn val="all"/>
                </p:endSync>
                <p:childTnLst>
                  <p:par>
                    <p:cTn id="43" fill="hold">
                      <p:stCondLst>
                        <p:cond delay="0"/>
                      </p:stCondLst>
                      <p:childTnLst>
                        <p:par>
                          <p:cTn id="44" fill="hold">
                            <p:stCondLst>
                              <p:cond delay="0"/>
                            </p:stCondLst>
                            <p:childTnLst>
                              <p:par>
                                <p:cTn id="45" presetID="3" presetClass="emph" presetSubtype="2" fill="hold" grpId="0" nodeType="clickEffect">
                                  <p:stCondLst>
                                    <p:cond delay="0"/>
                                  </p:stCondLst>
                                  <p:childTnLst>
                                    <p:animClr clrSpc="rgb" dir="cw">
                                      <p:cBhvr override="childStyle">
                                        <p:cTn id="46" dur="500" fill="hold"/>
                                        <p:tgtEl>
                                          <p:spTgt spid="16"/>
                                        </p:tgtEl>
                                        <p:attrNameLst>
                                          <p:attrName>style.color</p:attrName>
                                        </p:attrNameLst>
                                      </p:cBhvr>
                                      <p:to>
                                        <a:srgbClr val="FF1111"/>
                                      </p:to>
                                    </p:animClr>
                                  </p:childTnLst>
                                </p:cTn>
                              </p:par>
                            </p:childTnLst>
                          </p:cTn>
                        </p:par>
                      </p:childTnLst>
                    </p:cTn>
                  </p:par>
                </p:childTnLst>
              </p:cTn>
              <p:nextCondLst>
                <p:cond evt="onClick" delay="0">
                  <p:tgtEl>
                    <p:spTgt spid="16"/>
                  </p:tgtEl>
                </p:cond>
              </p:nextCondLst>
            </p:seq>
            <p:seq concurrent="1" nextAc="seek">
              <p:cTn id="47" restart="whenNotActive" fill="hold" evtFilter="cancelBubble" nodeType="interactiveSeq">
                <p:stCondLst>
                  <p:cond evt="onClick" delay="0">
                    <p:tgtEl>
                      <p:spTgt spid="17"/>
                    </p:tgtEl>
                  </p:cond>
                </p:stCondLst>
                <p:endSync evt="end" delay="0">
                  <p:rtn val="all"/>
                </p:endSync>
                <p:childTnLst>
                  <p:par>
                    <p:cTn id="48" fill="hold">
                      <p:stCondLst>
                        <p:cond delay="0"/>
                      </p:stCondLst>
                      <p:childTnLst>
                        <p:par>
                          <p:cTn id="49" fill="hold">
                            <p:stCondLst>
                              <p:cond delay="0"/>
                            </p:stCondLst>
                            <p:childTnLst>
                              <p:par>
                                <p:cTn id="50" presetID="3" presetClass="emph" presetSubtype="2" fill="hold" grpId="0" nodeType="clickEffect">
                                  <p:stCondLst>
                                    <p:cond delay="0"/>
                                  </p:stCondLst>
                                  <p:childTnLst>
                                    <p:animClr clrSpc="rgb" dir="cw">
                                      <p:cBhvr override="childStyle">
                                        <p:cTn id="51" dur="500" fill="hold"/>
                                        <p:tgtEl>
                                          <p:spTgt spid="17"/>
                                        </p:tgtEl>
                                        <p:attrNameLst>
                                          <p:attrName>style.color</p:attrName>
                                        </p:attrNameLst>
                                      </p:cBhvr>
                                      <p:to>
                                        <a:srgbClr val="FF1111"/>
                                      </p:to>
                                    </p:animClr>
                                  </p:childTnLst>
                                </p:cTn>
                              </p:par>
                            </p:childTnLst>
                          </p:cTn>
                        </p:par>
                      </p:childTnLst>
                    </p:cTn>
                  </p:par>
                </p:childTnLst>
              </p:cTn>
              <p:nextCondLst>
                <p:cond evt="onClick" delay="0">
                  <p:tgtEl>
                    <p:spTgt spid="17"/>
                  </p:tgtEl>
                </p:cond>
              </p:nextCondLst>
            </p:seq>
          </p:childTnLst>
        </p:cTn>
      </p:par>
    </p:tnLst>
    <p:bldLst>
      <p:bldP spid="6" grpId="0" animBg="1"/>
      <p:bldP spid="7" grpId="0" animBg="1"/>
      <p:bldP spid="8" grpId="0" animBg="1"/>
      <p:bldP spid="9" grpId="0" animBg="1"/>
      <p:bldP spid="10" grpId="0" animBg="1"/>
      <p:bldP spid="13" grpId="0" animBg="1"/>
      <p:bldP spid="14" grpId="0" animBg="1"/>
      <p:bldP spid="15"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mc:AlternateContent xmlns:mc="http://schemas.openxmlformats.org/markup-compatibility/2006" xmlns:a14="http://schemas.microsoft.com/office/drawing/2010/main">
          <mc:Choice Requires="a14">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Approximating </a:t>
                  </a:r>
                  <a14:m>
                    <m:oMath xmlns:m="http://schemas.openxmlformats.org/officeDocument/2006/math">
                      <m:r>
                        <a:rPr lang="en-GB" sz="3200" b="0" i="1" smtClean="0">
                          <a:latin typeface="Cambria Math" panose="02040503050406030204" pitchFamily="18" charset="0"/>
                        </a:rPr>
                        <m:t>× ÷</m:t>
                      </m:r>
                    </m:oMath>
                  </a14:m>
                  <a:endParaRPr lang="en-GB" sz="3200" dirty="0"/>
                </a:p>
              </p:txBody>
            </p:sp>
          </mc:Choice>
          <mc:Fallback xmlns="">
            <p:sp>
              <p:nvSpPr>
                <p:cNvPr id="3" name="TextBox 32"/>
                <p:cNvSpPr txBox="1">
                  <a:spLocks noRot="1" noChangeAspect="1" noMove="1" noResize="1" noEditPoints="1" noAdjustHandles="1" noChangeArrowheads="1" noChangeShapeType="1" noTextEdit="1"/>
                </p:cNvSpPr>
                <p:nvPr/>
              </p:nvSpPr>
              <p:spPr>
                <a:xfrm>
                  <a:off x="0" y="13335"/>
                  <a:ext cx="9144000" cy="599127"/>
                </a:xfrm>
                <a:prstGeom prst="rect">
                  <a:avLst/>
                </a:prstGeom>
                <a:blipFill rotWithShape="0">
                  <a:blip r:embed="rId2"/>
                  <a:stretch>
                    <a:fillRect t="-12245" b="-31633"/>
                  </a:stretch>
                </a:blipFill>
                <a:ln>
                  <a:noFill/>
                </a:ln>
              </p:spPr>
              <p:txBody>
                <a:bodyPr/>
                <a:lstStyle/>
                <a:p>
                  <a:r>
                    <a:rPr lang="en-GB">
                      <a:noFill/>
                    </a:rPr>
                    <a:t> </a:t>
                  </a:r>
                </a:p>
              </p:txBody>
            </p:sp>
          </mc:Fallback>
        </mc:AlternateContent>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1520" y="836712"/>
            <a:ext cx="8496944"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400" dirty="0">
                <a:latin typeface="Wingdings" panose="05000000000000000000" pitchFamily="2" charset="2"/>
              </a:rPr>
              <a:t>!</a:t>
            </a:r>
            <a:r>
              <a:rPr lang="en-GB" sz="2400" dirty="0"/>
              <a:t> To approximate, round each number to 1 significant figure first.</a:t>
            </a:r>
          </a:p>
        </p:txBody>
      </p:sp>
      <mc:AlternateContent xmlns:mc="http://schemas.openxmlformats.org/markup-compatibility/2006" xmlns:a14="http://schemas.microsoft.com/office/drawing/2010/main">
        <mc:Choice Requires="a14">
          <p:sp>
            <p:nvSpPr>
              <p:cNvPr id="6" name="TextBox 5"/>
              <p:cNvSpPr txBox="1"/>
              <p:nvPr/>
            </p:nvSpPr>
            <p:spPr>
              <a:xfrm>
                <a:off x="899592" y="1844824"/>
                <a:ext cx="7200800" cy="10275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312×5.94</m:t>
                          </m:r>
                        </m:num>
                        <m:den>
                          <m:r>
                            <a:rPr lang="en-GB" sz="3200" b="0" i="1" smtClean="0">
                              <a:latin typeface="Cambria Math" panose="02040503050406030204" pitchFamily="18" charset="0"/>
                            </a:rPr>
                            <m:t>2.03</m:t>
                          </m:r>
                        </m:den>
                      </m:f>
                      <m:r>
                        <a:rPr lang="en-GB" sz="3200" b="0" i="1" smtClean="0">
                          <a:latin typeface="Cambria Math" panose="02040503050406030204" pitchFamily="18" charset="0"/>
                        </a:rPr>
                        <m:t>≈</m:t>
                      </m:r>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300×6</m:t>
                          </m:r>
                        </m:num>
                        <m:den>
                          <m:r>
                            <a:rPr lang="en-GB" sz="3200" b="0" i="1" smtClean="0">
                              <a:latin typeface="Cambria Math" panose="02040503050406030204" pitchFamily="18" charset="0"/>
                            </a:rPr>
                            <m:t>2</m:t>
                          </m:r>
                        </m:den>
                      </m:f>
                      <m:r>
                        <a:rPr lang="en-GB" sz="3200" b="0" i="1" smtClean="0">
                          <a:latin typeface="Cambria Math" panose="02040503050406030204" pitchFamily="18" charset="0"/>
                        </a:rPr>
                        <m:t>=900</m:t>
                      </m:r>
                    </m:oMath>
                  </m:oMathPara>
                </a14:m>
                <a:endParaRPr lang="en-GB" sz="3200" dirty="0"/>
              </a:p>
            </p:txBody>
          </p:sp>
        </mc:Choice>
        <mc:Fallback xmlns="">
          <p:sp>
            <p:nvSpPr>
              <p:cNvPr id="6" name="TextBox 5"/>
              <p:cNvSpPr txBox="1">
                <a:spLocks noRot="1" noChangeAspect="1" noMove="1" noResize="1" noEditPoints="1" noAdjustHandles="1" noChangeArrowheads="1" noChangeShapeType="1" noTextEdit="1"/>
              </p:cNvSpPr>
              <p:nvPr/>
            </p:nvSpPr>
            <p:spPr>
              <a:xfrm>
                <a:off x="899592" y="1844824"/>
                <a:ext cx="7200800" cy="1027525"/>
              </a:xfrm>
              <a:prstGeom prst="rect">
                <a:avLst/>
              </a:prstGeom>
              <a:blipFill rotWithShape="0">
                <a:blip r:embed="rId3"/>
                <a:stretch>
                  <a:fillRect/>
                </a:stretch>
              </a:blipFill>
            </p:spPr>
            <p:txBody>
              <a:bodyPr/>
              <a:lstStyle/>
              <a:p>
                <a:r>
                  <a:rPr lang="en-GB">
                    <a:noFill/>
                  </a:rPr>
                  <a:t> </a:t>
                </a:r>
              </a:p>
            </p:txBody>
          </p:sp>
        </mc:Fallback>
      </mc:AlternateContent>
      <p:sp>
        <p:nvSpPr>
          <p:cNvPr id="7" name="TextBox 6"/>
          <p:cNvSpPr txBox="1"/>
          <p:nvPr/>
        </p:nvSpPr>
        <p:spPr>
          <a:xfrm>
            <a:off x="4139952" y="1484784"/>
            <a:ext cx="3024336" cy="369332"/>
          </a:xfrm>
          <a:prstGeom prst="rect">
            <a:avLst/>
          </a:prstGeom>
          <a:noFill/>
        </p:spPr>
        <p:txBody>
          <a:bodyPr wrap="square" rtlCol="0">
            <a:spAutoFit/>
          </a:bodyPr>
          <a:lstStyle/>
          <a:p>
            <a:r>
              <a:rPr lang="en-GB" dirty="0"/>
              <a:t>‘approximately equal to’</a:t>
            </a:r>
          </a:p>
        </p:txBody>
      </p:sp>
      <p:cxnSp>
        <p:nvCxnSpPr>
          <p:cNvPr id="9" name="Straight Arrow Connector 8"/>
          <p:cNvCxnSpPr/>
          <p:nvPr/>
        </p:nvCxnSpPr>
        <p:spPr>
          <a:xfrm flipH="1">
            <a:off x="4139952" y="1844824"/>
            <a:ext cx="144016" cy="36004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4405950" y="1872867"/>
            <a:ext cx="2758337" cy="9994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11" name="TextBox 10"/>
              <p:cNvSpPr txBox="1"/>
              <p:nvPr/>
            </p:nvSpPr>
            <p:spPr>
              <a:xfrm>
                <a:off x="913136" y="3452678"/>
                <a:ext cx="7200800" cy="10275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36.84×8.932</m:t>
                          </m:r>
                        </m:num>
                        <m:den>
                          <m:r>
                            <a:rPr lang="en-GB" sz="3200" b="0" i="1" smtClean="0">
                              <a:latin typeface="Cambria Math" panose="02040503050406030204" pitchFamily="18" charset="0"/>
                            </a:rPr>
                            <m:t>3.301</m:t>
                          </m:r>
                        </m:den>
                      </m:f>
                      <m:r>
                        <a:rPr lang="en-GB" sz="3200" b="0" i="1" smtClean="0">
                          <a:latin typeface="Cambria Math" panose="02040503050406030204" pitchFamily="18" charset="0"/>
                        </a:rPr>
                        <m:t>≈</m:t>
                      </m:r>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40×9</m:t>
                          </m:r>
                        </m:num>
                        <m:den>
                          <m:r>
                            <a:rPr lang="en-GB" sz="3200" b="0" i="1" smtClean="0">
                              <a:latin typeface="Cambria Math" panose="02040503050406030204" pitchFamily="18" charset="0"/>
                            </a:rPr>
                            <m:t>3</m:t>
                          </m:r>
                        </m:den>
                      </m:f>
                      <m:r>
                        <a:rPr lang="en-GB" sz="3200" b="0" i="1" smtClean="0">
                          <a:latin typeface="Cambria Math" panose="02040503050406030204" pitchFamily="18" charset="0"/>
                        </a:rPr>
                        <m:t>=120</m:t>
                      </m:r>
                    </m:oMath>
                  </m:oMathPara>
                </a14:m>
                <a:endParaRPr lang="en-GB" sz="3200" dirty="0"/>
              </a:p>
            </p:txBody>
          </p:sp>
        </mc:Choice>
        <mc:Fallback xmlns="">
          <p:sp>
            <p:nvSpPr>
              <p:cNvPr id="11" name="TextBox 10"/>
              <p:cNvSpPr txBox="1">
                <a:spLocks noRot="1" noChangeAspect="1" noMove="1" noResize="1" noEditPoints="1" noAdjustHandles="1" noChangeArrowheads="1" noChangeShapeType="1" noTextEdit="1"/>
              </p:cNvSpPr>
              <p:nvPr/>
            </p:nvSpPr>
            <p:spPr>
              <a:xfrm>
                <a:off x="913136" y="3452678"/>
                <a:ext cx="7200800" cy="1027525"/>
              </a:xfrm>
              <a:prstGeom prst="rect">
                <a:avLst/>
              </a:prstGeom>
              <a:blipFill rotWithShape="0">
                <a:blip r:embed="rId4"/>
                <a:stretch>
                  <a:fillRect/>
                </a:stretch>
              </a:blipFill>
            </p:spPr>
            <p:txBody>
              <a:bodyPr/>
              <a:lstStyle/>
              <a:p>
                <a:r>
                  <a:rPr lang="en-GB">
                    <a:noFill/>
                  </a:rPr>
                  <a:t> </a:t>
                </a:r>
              </a:p>
            </p:txBody>
          </p:sp>
        </mc:Fallback>
      </mc:AlternateContent>
      <p:sp>
        <p:nvSpPr>
          <p:cNvPr id="12" name="Rectangle 11"/>
          <p:cNvSpPr/>
          <p:nvPr/>
        </p:nvSpPr>
        <p:spPr>
          <a:xfrm>
            <a:off x="4782391" y="3475316"/>
            <a:ext cx="2758337" cy="9994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73939357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0"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Dividing by numbers less than 1.</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899592" y="1844824"/>
                <a:ext cx="7200800" cy="105997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5.203×2.87</m:t>
                          </m:r>
                        </m:num>
                        <m:den>
                          <m:r>
                            <a:rPr lang="en-GB" sz="3200" b="0" i="1" smtClean="0">
                              <a:latin typeface="Cambria Math" panose="02040503050406030204" pitchFamily="18" charset="0"/>
                            </a:rPr>
                            <m:t>0.19</m:t>
                          </m:r>
                        </m:den>
                      </m:f>
                      <m:r>
                        <a:rPr lang="en-GB" sz="3200" b="0" i="1" smtClean="0">
                          <a:latin typeface="Cambria Math" panose="02040503050406030204" pitchFamily="18" charset="0"/>
                        </a:rPr>
                        <m:t>≈</m:t>
                      </m:r>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5×3</m:t>
                          </m:r>
                        </m:num>
                        <m:den>
                          <m:r>
                            <a:rPr lang="en-GB" sz="3200" b="0" i="1" smtClean="0">
                              <a:latin typeface="Cambria Math" panose="02040503050406030204" pitchFamily="18" charset="0"/>
                            </a:rPr>
                            <m:t>0.2</m:t>
                          </m:r>
                        </m:den>
                      </m:f>
                      <m:r>
                        <a:rPr lang="en-GB" sz="3200" b="0" i="1" smtClean="0">
                          <a:latin typeface="Cambria Math" panose="02040503050406030204" pitchFamily="18" charset="0"/>
                        </a:rPr>
                        <m:t>=75</m:t>
                      </m:r>
                    </m:oMath>
                  </m:oMathPara>
                </a14:m>
                <a:endParaRPr lang="en-GB"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899592" y="1844824"/>
                <a:ext cx="7200800" cy="1059970"/>
              </a:xfrm>
              <a:prstGeom prst="rect">
                <a:avLst/>
              </a:prstGeom>
              <a:blipFill rotWithShape="0">
                <a:blip r:embed="rId2"/>
                <a:stretch>
                  <a:fillRect/>
                </a:stretch>
              </a:blipFill>
            </p:spPr>
            <p:txBody>
              <a:bodyPr/>
              <a:lstStyle/>
              <a:p>
                <a:r>
                  <a:rPr lang="en-GB">
                    <a:noFill/>
                  </a:rPr>
                  <a:t> </a:t>
                </a:r>
              </a:p>
            </p:txBody>
          </p:sp>
        </mc:Fallback>
      </mc:AlternateContent>
      <p:sp>
        <p:nvSpPr>
          <p:cNvPr id="6" name="Rectangle 5"/>
          <p:cNvSpPr/>
          <p:nvPr/>
        </p:nvSpPr>
        <p:spPr>
          <a:xfrm>
            <a:off x="4901710" y="1773715"/>
            <a:ext cx="1003332"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 name="Rectangle 6"/>
          <p:cNvSpPr/>
          <p:nvPr/>
        </p:nvSpPr>
        <p:spPr>
          <a:xfrm>
            <a:off x="6300192" y="1773715"/>
            <a:ext cx="1003332"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8" name="TextBox 7"/>
              <p:cNvSpPr txBox="1"/>
              <p:nvPr/>
            </p:nvSpPr>
            <p:spPr>
              <a:xfrm>
                <a:off x="1043608" y="3501008"/>
                <a:ext cx="6912768" cy="1709058"/>
              </a:xfrm>
              <a:prstGeom prst="rect">
                <a:avLst/>
              </a:prstGeom>
              <a:noFill/>
            </p:spPr>
            <p:txBody>
              <a:bodyPr wrap="square" rtlCol="0">
                <a:spAutoFit/>
              </a:bodyPr>
              <a:lstStyle/>
              <a:p>
                <a14:m>
                  <m:oMath xmlns:m="http://schemas.openxmlformats.org/officeDocument/2006/math">
                    <m:r>
                      <a:rPr lang="en-GB" b="0" i="1" smtClean="0">
                        <a:latin typeface="Cambria Math" panose="02040503050406030204" pitchFamily="18" charset="0"/>
                      </a:rPr>
                      <m:t>0.2=</m:t>
                    </m:r>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5</m:t>
                        </m:r>
                      </m:den>
                    </m:f>
                  </m:oMath>
                </a14:m>
                <a:r>
                  <a:rPr lang="en-GB" dirty="0"/>
                  <a:t>. When we divide by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5</m:t>
                        </m:r>
                      </m:den>
                    </m:f>
                  </m:oMath>
                </a14:m>
                <a:r>
                  <a:rPr lang="en-GB" dirty="0"/>
                  <a:t>, we’re actually multiplying by 5.</a:t>
                </a:r>
              </a:p>
              <a:p>
                <a:r>
                  <a:rPr lang="en-GB" dirty="0"/>
                  <a:t>Remember from fractions that when we divide by a fraction, we multiply by the reciprocal.</a:t>
                </a:r>
              </a:p>
              <a:p>
                <a:r>
                  <a:rPr lang="en-GB" dirty="0"/>
                  <a:t> </a:t>
                </a:r>
              </a:p>
              <a:p>
                <a:r>
                  <a:rPr lang="en-GB" dirty="0"/>
                  <a:t>(i.e. if we had 15 pizzas, how many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5</m:t>
                        </m:r>
                      </m:den>
                    </m:f>
                  </m:oMath>
                </a14:m>
                <a:r>
                  <a:rPr lang="en-GB" dirty="0"/>
                  <a:t> slices go into it? Obviously </a:t>
                </a:r>
                <a14:m>
                  <m:oMath xmlns:m="http://schemas.openxmlformats.org/officeDocument/2006/math">
                    <m:r>
                      <a:rPr lang="en-GB" b="0" i="1" smtClean="0">
                        <a:latin typeface="Cambria Math" panose="02040503050406030204" pitchFamily="18" charset="0"/>
                      </a:rPr>
                      <m:t>15×5</m:t>
                    </m:r>
                  </m:oMath>
                </a14:m>
                <a:r>
                  <a:rPr lang="en-GB" dirty="0"/>
                  <a:t>(</a:t>
                </a:r>
              </a:p>
            </p:txBody>
          </p:sp>
        </mc:Choice>
        <mc:Fallback xmlns="">
          <p:sp>
            <p:nvSpPr>
              <p:cNvPr id="8" name="TextBox 7"/>
              <p:cNvSpPr txBox="1">
                <a:spLocks noRot="1" noChangeAspect="1" noMove="1" noResize="1" noEditPoints="1" noAdjustHandles="1" noChangeArrowheads="1" noChangeShapeType="1" noTextEdit="1"/>
              </p:cNvSpPr>
              <p:nvPr/>
            </p:nvSpPr>
            <p:spPr>
              <a:xfrm>
                <a:off x="1043608" y="3501008"/>
                <a:ext cx="6912768" cy="1709058"/>
              </a:xfrm>
              <a:prstGeom prst="rect">
                <a:avLst/>
              </a:prstGeom>
              <a:blipFill rotWithShape="0">
                <a:blip r:embed="rId3"/>
                <a:stretch>
                  <a:fillRect l="-705" b="-1423"/>
                </a:stretch>
              </a:blipFill>
            </p:spPr>
            <p:txBody>
              <a:bodyPr/>
              <a:lstStyle/>
              <a:p>
                <a:r>
                  <a:rPr lang="en-GB">
                    <a:noFill/>
                  </a:rPr>
                  <a:t> </a:t>
                </a:r>
              </a:p>
            </p:txBody>
          </p:sp>
        </mc:Fallback>
      </mc:AlternateContent>
    </p:spTree>
    <p:extLst>
      <p:ext uri="{BB962C8B-B14F-4D97-AF65-F5344CB8AC3E}">
        <p14:creationId xmlns:p14="http://schemas.microsoft.com/office/powerpoint/2010/main" val="395712659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nextCondLst>
                <p:cond evt="onClick" delay="0">
                  <p:tgtEl>
                    <p:spTgt spid="7"/>
                  </p:tgtEl>
                </p:cond>
              </p:nextCondLst>
            </p:seq>
          </p:childTnLst>
        </p:cTn>
      </p:par>
    </p:tnLst>
    <p:bldLst>
      <p:bldP spid="6" grpId="0" animBg="1"/>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Rounding to decimal places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8" name="TextBox 7"/>
              <p:cNvSpPr txBox="1"/>
              <p:nvPr/>
            </p:nvSpPr>
            <p:spPr>
              <a:xfrm>
                <a:off x="2987824" y="980728"/>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42.49048</m:t>
                      </m:r>
                    </m:oMath>
                  </m:oMathPara>
                </a14:m>
                <a:endParaRPr lang="en-GB" sz="4000" dirty="0"/>
              </a:p>
            </p:txBody>
          </p:sp>
        </mc:Choice>
        <mc:Fallback xmlns="">
          <p:sp>
            <p:nvSpPr>
              <p:cNvPr id="8" name="TextBox 7"/>
              <p:cNvSpPr txBox="1">
                <a:spLocks noRot="1" noChangeAspect="1" noMove="1" noResize="1" noEditPoints="1" noAdjustHandles="1" noChangeArrowheads="1" noChangeShapeType="1" noTextEdit="1"/>
              </p:cNvSpPr>
              <p:nvPr/>
            </p:nvSpPr>
            <p:spPr>
              <a:xfrm>
                <a:off x="2987824" y="980728"/>
                <a:ext cx="2880320" cy="707886"/>
              </a:xfrm>
              <a:prstGeom prst="rect">
                <a:avLst/>
              </a:prstGeom>
              <a:blipFill rotWithShape="0">
                <a:blip r:embed="rId2"/>
                <a:stretch>
                  <a:fillRect/>
                </a:stretch>
              </a:blipFill>
            </p:spPr>
            <p:txBody>
              <a:bodyPr/>
              <a:lstStyle/>
              <a:p>
                <a:r>
                  <a:rPr lang="en-GB">
                    <a:noFill/>
                  </a:rPr>
                  <a:t> </a:t>
                </a:r>
              </a:p>
            </p:txBody>
          </p:sp>
        </mc:Fallback>
      </mc:AlternateContent>
      <p:sp>
        <p:nvSpPr>
          <p:cNvPr id="10" name="TextBox 9"/>
          <p:cNvSpPr txBox="1"/>
          <p:nvPr/>
        </p:nvSpPr>
        <p:spPr>
          <a:xfrm>
            <a:off x="539552" y="2070215"/>
            <a:ext cx="5256584" cy="461665"/>
          </a:xfrm>
          <a:prstGeom prst="rect">
            <a:avLst/>
          </a:prstGeom>
          <a:noFill/>
        </p:spPr>
        <p:txBody>
          <a:bodyPr wrap="square" rtlCol="0">
            <a:spAutoFit/>
          </a:bodyPr>
          <a:lstStyle/>
          <a:p>
            <a:r>
              <a:rPr lang="en-GB" sz="2400" dirty="0"/>
              <a:t>Round this number to 1 decimal place.</a:t>
            </a:r>
          </a:p>
        </p:txBody>
      </p:sp>
      <p:sp>
        <p:nvSpPr>
          <p:cNvPr id="12" name="TextBox 11"/>
          <p:cNvSpPr txBox="1"/>
          <p:nvPr/>
        </p:nvSpPr>
        <p:spPr>
          <a:xfrm>
            <a:off x="683568" y="2780928"/>
            <a:ext cx="7416824"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1</a:t>
            </a:r>
            <a:r>
              <a:rPr lang="en-GB" dirty="0"/>
              <a:t>: Imagine underlining up to the required accuracy, </a:t>
            </a:r>
          </a:p>
          <a:p>
            <a:r>
              <a:rPr lang="en-GB" dirty="0"/>
              <a:t>counting from the decimal point.</a:t>
            </a:r>
          </a:p>
        </p:txBody>
      </p:sp>
      <p:sp>
        <p:nvSpPr>
          <p:cNvPr id="13" name="Rectangle 12"/>
          <p:cNvSpPr/>
          <p:nvPr/>
        </p:nvSpPr>
        <p:spPr>
          <a:xfrm>
            <a:off x="6481573" y="2913481"/>
            <a:ext cx="1368152" cy="371503"/>
          </a:xfrm>
          <a:prstGeom prst="rect">
            <a:avLst/>
          </a:prstGeom>
          <a:scene3d>
            <a:camera prst="orthographicFront"/>
            <a:lightRig rig="threePt" dir="t"/>
          </a:scene3d>
          <a:sp3d>
            <a:bevelT prst="convex"/>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Do It &gt;</a:t>
            </a:r>
          </a:p>
        </p:txBody>
      </p:sp>
      <p:cxnSp>
        <p:nvCxnSpPr>
          <p:cNvPr id="18" name="Straight Connector 17"/>
          <p:cNvCxnSpPr/>
          <p:nvPr/>
        </p:nvCxnSpPr>
        <p:spPr>
          <a:xfrm>
            <a:off x="3955055" y="1608463"/>
            <a:ext cx="322473" cy="2601"/>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28" name="TextBox 27"/>
          <p:cNvSpPr txBox="1"/>
          <p:nvPr/>
        </p:nvSpPr>
        <p:spPr>
          <a:xfrm>
            <a:off x="683568" y="3547249"/>
            <a:ext cx="7416824" cy="92333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2</a:t>
            </a:r>
            <a:r>
              <a:rPr lang="en-GB" dirty="0"/>
              <a:t>: Look at the number after the last underlined.</a:t>
            </a:r>
          </a:p>
          <a:p>
            <a:r>
              <a:rPr lang="en-GB" dirty="0"/>
              <a:t>If 5 or more, we increase the last number by 1</a:t>
            </a:r>
          </a:p>
          <a:p>
            <a:r>
              <a:rPr lang="en-GB" sz="1600" dirty="0"/>
              <a:t>(ensure you propagate left any carries)</a:t>
            </a:r>
          </a:p>
        </p:txBody>
      </p:sp>
      <p:sp>
        <p:nvSpPr>
          <p:cNvPr id="29" name="Rectangle 28"/>
          <p:cNvSpPr/>
          <p:nvPr/>
        </p:nvSpPr>
        <p:spPr>
          <a:xfrm>
            <a:off x="6481573" y="3679802"/>
            <a:ext cx="1368152" cy="371503"/>
          </a:xfrm>
          <a:prstGeom prst="rect">
            <a:avLst/>
          </a:prstGeom>
          <a:scene3d>
            <a:camera prst="orthographicFront"/>
            <a:lightRig rig="threePt" dir="t"/>
          </a:scene3d>
          <a:sp3d>
            <a:bevelT prst="convex"/>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Do It &gt;</a:t>
            </a:r>
          </a:p>
        </p:txBody>
      </p:sp>
      <p:cxnSp>
        <p:nvCxnSpPr>
          <p:cNvPr id="20" name="Straight Arrow Connector 19"/>
          <p:cNvCxnSpPr/>
          <p:nvPr/>
        </p:nvCxnSpPr>
        <p:spPr>
          <a:xfrm>
            <a:off x="4411060" y="731653"/>
            <a:ext cx="0" cy="36004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mc:AlternateContent xmlns:mc="http://schemas.openxmlformats.org/markup-compatibility/2006" xmlns:a14="http://schemas.microsoft.com/office/drawing/2010/main">
        <mc:Choice Requires="a14">
          <p:sp>
            <p:nvSpPr>
              <p:cNvPr id="30" name="TextBox 29"/>
              <p:cNvSpPr txBox="1"/>
              <p:nvPr/>
            </p:nvSpPr>
            <p:spPr>
              <a:xfrm>
                <a:off x="4494882" y="632501"/>
                <a:ext cx="1157238" cy="369332"/>
              </a:xfrm>
              <a:prstGeom prst="rect">
                <a:avLst/>
              </a:prstGeom>
              <a:noFill/>
            </p:spPr>
            <p:txBody>
              <a:bodyPr wrap="square" rtlCol="0">
                <a:spAutoFit/>
              </a:bodyPr>
              <a:lstStyle/>
              <a:p>
                <a14:m>
                  <m:oMath xmlns:m="http://schemas.openxmlformats.org/officeDocument/2006/math">
                    <m:r>
                      <a:rPr lang="en-GB" b="0" i="1" smtClean="0">
                        <a:latin typeface="Cambria Math" panose="02040503050406030204" pitchFamily="18" charset="0"/>
                      </a:rPr>
                      <m:t>≥5</m:t>
                    </m:r>
                  </m:oMath>
                </a14:m>
                <a:r>
                  <a:rPr lang="en-GB" dirty="0"/>
                  <a:t>? Yes!</a:t>
                </a:r>
              </a:p>
            </p:txBody>
          </p:sp>
        </mc:Choice>
        <mc:Fallback xmlns="">
          <p:sp>
            <p:nvSpPr>
              <p:cNvPr id="30" name="TextBox 29"/>
              <p:cNvSpPr txBox="1">
                <a:spLocks noRot="1" noChangeAspect="1" noMove="1" noResize="1" noEditPoints="1" noAdjustHandles="1" noChangeArrowheads="1" noChangeShapeType="1" noTextEdit="1"/>
              </p:cNvSpPr>
              <p:nvPr/>
            </p:nvSpPr>
            <p:spPr>
              <a:xfrm>
                <a:off x="4494882" y="632501"/>
                <a:ext cx="1157238" cy="369332"/>
              </a:xfrm>
              <a:prstGeom prst="rect">
                <a:avLst/>
              </a:prstGeom>
              <a:blipFill rotWithShape="0">
                <a:blip r:embed="rId3"/>
                <a:stretch>
                  <a:fillRect t="-10000" b="-26667"/>
                </a:stretch>
              </a:blipFill>
            </p:spPr>
            <p:txBody>
              <a:bodyPr/>
              <a:lstStyle/>
              <a:p>
                <a:r>
                  <a:rPr lang="en-GB">
                    <a:noFill/>
                  </a:rPr>
                  <a:t> </a:t>
                </a:r>
              </a:p>
            </p:txBody>
          </p:sp>
        </mc:Fallback>
      </mc:AlternateContent>
      <p:sp>
        <p:nvSpPr>
          <p:cNvPr id="31" name="TextBox 30"/>
          <p:cNvSpPr txBox="1"/>
          <p:nvPr/>
        </p:nvSpPr>
        <p:spPr>
          <a:xfrm>
            <a:off x="683568" y="4605556"/>
            <a:ext cx="7416824" cy="61555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3</a:t>
            </a:r>
            <a:r>
              <a:rPr lang="en-GB" dirty="0"/>
              <a:t>: Check that you’ve actually given the number to the required accuracy.</a:t>
            </a:r>
          </a:p>
          <a:p>
            <a:r>
              <a:rPr lang="en-GB" sz="1600" dirty="0"/>
              <a:t>(If it’s 1dp, then ensure there’s one digit after the decimal point!)</a:t>
            </a:r>
          </a:p>
        </p:txBody>
      </p:sp>
      <mc:AlternateContent xmlns:mc="http://schemas.openxmlformats.org/markup-compatibility/2006" xmlns:a14="http://schemas.microsoft.com/office/drawing/2010/main">
        <mc:Choice Requires="a14">
          <p:sp>
            <p:nvSpPr>
              <p:cNvPr id="32" name="TextBox 31"/>
              <p:cNvSpPr txBox="1"/>
              <p:nvPr/>
            </p:nvSpPr>
            <p:spPr>
              <a:xfrm>
                <a:off x="2195736" y="5517232"/>
                <a:ext cx="3816424" cy="646331"/>
              </a:xfrm>
              <a:prstGeom prst="rect">
                <a:avLst/>
              </a:prstGeom>
              <a:noFill/>
            </p:spPr>
            <p:txBody>
              <a:bodyPr wrap="square" rtlCol="0">
                <a:spAutoFit/>
              </a:bodyPr>
              <a:lstStyle/>
              <a:p>
                <a:pPr algn="ctr"/>
                <a:r>
                  <a:rPr lang="en-GB" sz="3600" dirty="0"/>
                  <a:t>Answer: </a:t>
                </a:r>
                <a14:m>
                  <m:oMath xmlns:m="http://schemas.openxmlformats.org/officeDocument/2006/math">
                    <m:r>
                      <a:rPr lang="en-GB" sz="3600" b="0" i="1" smtClean="0">
                        <a:latin typeface="Cambria Math" panose="02040503050406030204" pitchFamily="18" charset="0"/>
                      </a:rPr>
                      <m:t>42.5</m:t>
                    </m:r>
                  </m:oMath>
                </a14:m>
                <a:endParaRPr lang="en-GB" sz="3600" dirty="0"/>
              </a:p>
            </p:txBody>
          </p:sp>
        </mc:Choice>
        <mc:Fallback xmlns="">
          <p:sp>
            <p:nvSpPr>
              <p:cNvPr id="32" name="TextBox 31"/>
              <p:cNvSpPr txBox="1">
                <a:spLocks noRot="1" noChangeAspect="1" noMove="1" noResize="1" noEditPoints="1" noAdjustHandles="1" noChangeArrowheads="1" noChangeShapeType="1" noTextEdit="1"/>
              </p:cNvSpPr>
              <p:nvPr/>
            </p:nvSpPr>
            <p:spPr>
              <a:xfrm>
                <a:off x="2195736" y="5517232"/>
                <a:ext cx="3816424" cy="646331"/>
              </a:xfrm>
              <a:prstGeom prst="rect">
                <a:avLst/>
              </a:prstGeom>
              <a:blipFill rotWithShape="0">
                <a:blip r:embed="rId4"/>
                <a:stretch>
                  <a:fillRect t="-14151" b="-34906"/>
                </a:stretch>
              </a:blipFill>
            </p:spPr>
            <p:txBody>
              <a:bodyPr/>
              <a:lstStyle/>
              <a:p>
                <a:r>
                  <a:rPr lang="en-GB">
                    <a:noFill/>
                  </a:rPr>
                  <a:t> </a:t>
                </a:r>
              </a:p>
            </p:txBody>
          </p:sp>
        </mc:Fallback>
      </mc:AlternateContent>
      <p:sp>
        <p:nvSpPr>
          <p:cNvPr id="33" name="Rectangle 32"/>
          <p:cNvSpPr/>
          <p:nvPr/>
        </p:nvSpPr>
        <p:spPr>
          <a:xfrm>
            <a:off x="4503891" y="5403376"/>
            <a:ext cx="1364253" cy="8339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9882533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250"/>
                                        <p:tgtEl>
                                          <p:spTgt spid="18"/>
                                        </p:tgtEl>
                                      </p:cBhvr>
                                    </p:animEffect>
                                  </p:childTnLst>
                                </p:cTn>
                              </p:par>
                            </p:childTnLst>
                          </p:cTn>
                        </p:par>
                      </p:childTnLst>
                    </p:cTn>
                  </p:par>
                </p:childTnLst>
              </p:cTn>
              <p:nextCondLst>
                <p:cond evt="onClick" delay="0">
                  <p:tgtEl>
                    <p:spTgt spid="13"/>
                  </p:tgtEl>
                </p:cond>
              </p:nextCondLst>
            </p:seq>
            <p:seq concurrent="1" nextAc="seek">
              <p:cTn id="8" restart="whenNotActive" fill="hold" evtFilter="cancelBubble" nodeType="interactiveSeq">
                <p:stCondLst>
                  <p:cond evt="onClick" delay="0">
                    <p:tgtEl>
                      <p:spTgt spid="33"/>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3"/>
                                        </p:tgtEl>
                                      </p:cBhvr>
                                    </p:animEffect>
                                    <p:set>
                                      <p:cBhvr>
                                        <p:cTn id="13"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14" restart="whenNotActive" fill="hold" evtFilter="cancelBubble" nodeType="interactiveSeq">
                <p:stCondLst>
                  <p:cond evt="onClick" delay="0">
                    <p:tgtEl>
                      <p:spTgt spid="29"/>
                    </p:tgtEl>
                  </p:cond>
                </p:stCondLst>
                <p:endSync evt="end" delay="0">
                  <p:rtn val="all"/>
                </p:endSync>
                <p:childTnLst>
                  <p:par>
                    <p:cTn id="15" fill="hold">
                      <p:stCondLst>
                        <p:cond delay="0"/>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childTnLst>
                          </p:cTn>
                        </p:par>
                      </p:childTnLst>
                    </p:cTn>
                  </p:par>
                </p:childTnLst>
              </p:cTn>
              <p:nextCondLst>
                <p:cond evt="onClick" delay="0">
                  <p:tgtEl>
                    <p:spTgt spid="29"/>
                  </p:tgtEl>
                </p:cond>
              </p:nextCondLst>
            </p:seq>
          </p:childTnLst>
        </p:cTn>
      </p:par>
    </p:tnLst>
    <p:bldLst>
      <p:bldP spid="30" grpId="0"/>
      <p:bldP spid="3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971028" y="3789040"/>
                <a:ext cx="7200800" cy="10275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281×5.89</m:t>
                          </m:r>
                        </m:num>
                        <m:den>
                          <m:r>
                            <a:rPr lang="en-GB" sz="3200" b="0" i="1" smtClean="0">
                              <a:latin typeface="Cambria Math" panose="02040503050406030204" pitchFamily="18" charset="0"/>
                            </a:rPr>
                            <m:t>0.503</m:t>
                          </m:r>
                        </m:den>
                      </m:f>
                      <m:r>
                        <a:rPr lang="en-GB" sz="3200" b="0" i="1" smtClean="0">
                          <a:latin typeface="Cambria Math" panose="02040503050406030204" pitchFamily="18" charset="0"/>
                        </a:rPr>
                        <m:t>≈</m:t>
                      </m:r>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300×6</m:t>
                          </m:r>
                        </m:num>
                        <m:den>
                          <m:r>
                            <a:rPr lang="en-GB" sz="3200" b="0" i="1" smtClean="0">
                              <a:latin typeface="Cambria Math" panose="02040503050406030204" pitchFamily="18" charset="0"/>
                            </a:rPr>
                            <m:t>0.5</m:t>
                          </m:r>
                        </m:den>
                      </m:f>
                      <m:r>
                        <a:rPr lang="en-GB" sz="3200" b="0" i="1" smtClean="0">
                          <a:latin typeface="Cambria Math" panose="02040503050406030204" pitchFamily="18" charset="0"/>
                        </a:rPr>
                        <m:t>=3600</m:t>
                      </m:r>
                    </m:oMath>
                  </m:oMathPara>
                </a14:m>
                <a:endParaRPr lang="en-GB" sz="3200" dirty="0"/>
              </a:p>
            </p:txBody>
          </p:sp>
        </mc:Choice>
        <mc:Fallback xmlns="">
          <p:sp>
            <p:nvSpPr>
              <p:cNvPr id="5" name="TextBox 4"/>
              <p:cNvSpPr txBox="1">
                <a:spLocks noRot="1" noChangeAspect="1" noMove="1" noResize="1" noEditPoints="1" noAdjustHandles="1" noChangeArrowheads="1" noChangeShapeType="1" noTextEdit="1"/>
              </p:cNvSpPr>
              <p:nvPr/>
            </p:nvSpPr>
            <p:spPr>
              <a:xfrm>
                <a:off x="971028" y="3789040"/>
                <a:ext cx="7200800" cy="1027525"/>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971028" y="1844824"/>
                <a:ext cx="7200800" cy="10275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1111×9.02</m:t>
                          </m:r>
                        </m:num>
                        <m:den>
                          <m:r>
                            <a:rPr lang="en-GB" sz="3200" b="0" i="1" smtClean="0">
                              <a:latin typeface="Cambria Math" panose="02040503050406030204" pitchFamily="18" charset="0"/>
                            </a:rPr>
                            <m:t>5.323</m:t>
                          </m:r>
                        </m:den>
                      </m:f>
                      <m:r>
                        <a:rPr lang="en-GB" sz="3200" b="0" i="1" smtClean="0">
                          <a:latin typeface="Cambria Math" panose="02040503050406030204" pitchFamily="18" charset="0"/>
                        </a:rPr>
                        <m:t>≈</m:t>
                      </m:r>
                      <m:f>
                        <m:fPr>
                          <m:ctrlPr>
                            <a:rPr lang="en-GB" sz="3200" b="0" i="1" smtClean="0">
                              <a:latin typeface="Cambria Math" panose="02040503050406030204" pitchFamily="18" charset="0"/>
                            </a:rPr>
                          </m:ctrlPr>
                        </m:fPr>
                        <m:num>
                          <m:r>
                            <a:rPr lang="en-GB" sz="3200" b="0" i="1" smtClean="0">
                              <a:latin typeface="Cambria Math" panose="02040503050406030204" pitchFamily="18" charset="0"/>
                            </a:rPr>
                            <m:t>1000×9</m:t>
                          </m:r>
                        </m:num>
                        <m:den>
                          <m:r>
                            <a:rPr lang="en-GB" sz="3200" b="0" i="1" smtClean="0">
                              <a:latin typeface="Cambria Math" panose="02040503050406030204" pitchFamily="18" charset="0"/>
                            </a:rPr>
                            <m:t>5</m:t>
                          </m:r>
                        </m:den>
                      </m:f>
                      <m:r>
                        <a:rPr lang="en-GB" sz="3200" b="0" i="1" smtClean="0">
                          <a:latin typeface="Cambria Math" panose="02040503050406030204" pitchFamily="18" charset="0"/>
                        </a:rPr>
                        <m:t>=1800</m:t>
                      </m:r>
                    </m:oMath>
                  </m:oMathPara>
                </a14:m>
                <a:endParaRPr lang="en-GB" sz="3200" dirty="0"/>
              </a:p>
            </p:txBody>
          </p:sp>
        </mc:Choice>
        <mc:Fallback xmlns="">
          <p:sp>
            <p:nvSpPr>
              <p:cNvPr id="6" name="TextBox 5"/>
              <p:cNvSpPr txBox="1">
                <a:spLocks noRot="1" noChangeAspect="1" noMove="1" noResize="1" noEditPoints="1" noAdjustHandles="1" noChangeArrowheads="1" noChangeShapeType="1" noTextEdit="1"/>
              </p:cNvSpPr>
              <p:nvPr/>
            </p:nvSpPr>
            <p:spPr>
              <a:xfrm>
                <a:off x="971028" y="1844824"/>
                <a:ext cx="7200800" cy="1027525"/>
              </a:xfrm>
              <a:prstGeom prst="rect">
                <a:avLst/>
              </a:prstGeom>
              <a:blipFill rotWithShape="0">
                <a:blip r:embed="rId3"/>
                <a:stretch>
                  <a:fillRect/>
                </a:stretch>
              </a:blipFill>
            </p:spPr>
            <p:txBody>
              <a:bodyPr/>
              <a:lstStyle/>
              <a:p>
                <a:r>
                  <a:rPr lang="en-GB">
                    <a:noFill/>
                  </a:rPr>
                  <a:t> </a:t>
                </a:r>
              </a:p>
            </p:txBody>
          </p:sp>
        </mc:Fallback>
      </mc:AlternateContent>
      <p:sp>
        <p:nvSpPr>
          <p:cNvPr id="7" name="Rectangle 6"/>
          <p:cNvSpPr/>
          <p:nvPr/>
        </p:nvSpPr>
        <p:spPr>
          <a:xfrm>
            <a:off x="4339850" y="1751681"/>
            <a:ext cx="1672310"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6499518" y="1730475"/>
            <a:ext cx="1672310"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4333718" y="3744145"/>
            <a:ext cx="1483188"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6300192" y="3748891"/>
            <a:ext cx="1672310" cy="115677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9619720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20" restart="whenNotActive" fill="hold" evtFilter="cancelBubble" nodeType="interactiveSeq">
                <p:stCondLst>
                  <p:cond evt="onClick" delay="0">
                    <p:tgtEl>
                      <p:spTgt spid="10"/>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0"/>
                                        </p:tgtEl>
                                      </p:cBhvr>
                                    </p:animEffect>
                                    <p:set>
                                      <p:cBhvr>
                                        <p:cTn id="25"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Maths Challenge Strategies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323528" y="836712"/>
                <a:ext cx="8712968" cy="1631216"/>
              </a:xfrm>
              <a:prstGeom prst="rect">
                <a:avLst/>
              </a:prstGeom>
              <a:noFill/>
            </p:spPr>
            <p:txBody>
              <a:bodyPr wrap="square" rtlCol="0">
                <a:spAutoFit/>
              </a:bodyPr>
              <a:lstStyle/>
              <a:p>
                <a:r>
                  <a:rPr lang="en-GB" sz="2000" dirty="0"/>
                  <a:t>For approximation questions, rather than round each number first, it’s often helpful to combine numbers which would multiply </a:t>
                </a:r>
                <a:r>
                  <a:rPr lang="en-GB" sz="2000" b="1" dirty="0"/>
                  <a:t>to give a value close to 1sf</a:t>
                </a:r>
                <a:r>
                  <a:rPr lang="en-GB" sz="2000" dirty="0"/>
                  <a:t>.</a:t>
                </a:r>
              </a:p>
              <a:p>
                <a:r>
                  <a:rPr lang="en-GB" sz="2000" dirty="0"/>
                  <a:t>e.g. 3 years is roughly: </a:t>
                </a:r>
                <a:r>
                  <a:rPr lang="en-GB" sz="2000" b="1" dirty="0"/>
                  <a:t>1000 days</a:t>
                </a:r>
                <a:r>
                  <a:rPr lang="en-GB" sz="2000" dirty="0"/>
                  <a:t>.		</a:t>
                </a:r>
                <a14:m>
                  <m:oMath xmlns:m="http://schemas.openxmlformats.org/officeDocument/2006/math">
                    <m:r>
                      <a:rPr lang="en-GB" sz="2000" b="0" i="1" smtClean="0">
                        <a:latin typeface="Cambria Math" panose="02040503050406030204" pitchFamily="18" charset="0"/>
                      </a:rPr>
                      <m:t>333×24≈</m:t>
                    </m:r>
                    <m:r>
                      <a:rPr lang="en-GB" sz="2000" b="1" i="1" smtClean="0">
                        <a:latin typeface="Cambria Math" panose="02040503050406030204" pitchFamily="18" charset="0"/>
                      </a:rPr>
                      <m:t>𝟖𝟎𝟎𝟎</m:t>
                    </m:r>
                  </m:oMath>
                </a14:m>
                <a:endParaRPr lang="en-GB" sz="2000" b="1" dirty="0"/>
              </a:p>
              <a:p>
                <a:r>
                  <a:rPr lang="en-GB" sz="2000" dirty="0"/>
                  <a:t>Use an appropriate accuracy for each number. Rounding large numbers has less impact on the result than rounding small numbers.</a:t>
                </a:r>
              </a:p>
            </p:txBody>
          </p:sp>
        </mc:Choice>
        <mc:Fallback xmlns="">
          <p:sp>
            <p:nvSpPr>
              <p:cNvPr id="5" name="TextBox 4"/>
              <p:cNvSpPr txBox="1">
                <a:spLocks noRot="1" noChangeAspect="1" noMove="1" noResize="1" noEditPoints="1" noAdjustHandles="1" noChangeArrowheads="1" noChangeShapeType="1" noTextEdit="1"/>
              </p:cNvSpPr>
              <p:nvPr/>
            </p:nvSpPr>
            <p:spPr>
              <a:xfrm>
                <a:off x="323528" y="836712"/>
                <a:ext cx="8712968" cy="1631216"/>
              </a:xfrm>
              <a:prstGeom prst="rect">
                <a:avLst/>
              </a:prstGeom>
              <a:blipFill rotWithShape="0">
                <a:blip r:embed="rId2"/>
                <a:stretch>
                  <a:fillRect l="-700" t="-1866" b="-5597"/>
                </a:stretch>
              </a:blipFill>
            </p:spPr>
            <p:txBody>
              <a:bodyPr/>
              <a:lstStyle/>
              <a:p>
                <a:r>
                  <a:rPr lang="en-GB">
                    <a:noFill/>
                  </a:rPr>
                  <a:t> </a:t>
                </a:r>
              </a:p>
            </p:txBody>
          </p:sp>
        </mc:Fallback>
      </mc:AlternateContent>
      <p:sp>
        <p:nvSpPr>
          <p:cNvPr id="6" name="Rectangle 5"/>
          <p:cNvSpPr/>
          <p:nvPr/>
        </p:nvSpPr>
        <p:spPr>
          <a:xfrm>
            <a:off x="6264259" y="1458594"/>
            <a:ext cx="1337492" cy="3591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 name="Rectangle 6"/>
          <p:cNvSpPr/>
          <p:nvPr/>
        </p:nvSpPr>
        <p:spPr>
          <a:xfrm>
            <a:off x="539552" y="2636912"/>
            <a:ext cx="8136904" cy="1685077"/>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pPr lvl="0">
              <a:lnSpc>
                <a:spcPct val="115000"/>
              </a:lnSpc>
              <a:spcAft>
                <a:spcPts val="1000"/>
              </a:spcAft>
            </a:pPr>
            <a:r>
              <a:rPr lang="en-GB" dirty="0">
                <a:latin typeface="Calibri" panose="020F0502020204030204" pitchFamily="34" charset="0"/>
                <a:ea typeface="Calibri" panose="020F0502020204030204" pitchFamily="34" charset="0"/>
                <a:cs typeface="Times New Roman" panose="02020603050405020304" pitchFamily="18" charset="0"/>
              </a:rPr>
              <a:t>[JMC 2000 Q16] A book has 256 pages with, on average, 33 lines on each page and 9 words on each line. Which of the following is the best approximation to the number of words in the book?</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A   64 000	B   68 000		C   72 000		</a:t>
            </a:r>
            <a:br>
              <a:rPr lang="en-GB" dirty="0">
                <a:latin typeface="Calibri" panose="020F0502020204030204" pitchFamily="34" charset="0"/>
                <a:ea typeface="Calibri" panose="020F0502020204030204" pitchFamily="34" charset="0"/>
                <a:cs typeface="Times New Roman" panose="02020603050405020304" pitchFamily="18" charset="0"/>
              </a:rPr>
            </a:br>
            <a:r>
              <a:rPr lang="en-GB" dirty="0">
                <a:latin typeface="Calibri" panose="020F0502020204030204" pitchFamily="34" charset="0"/>
                <a:ea typeface="Calibri" panose="020F0502020204030204" pitchFamily="34" charset="0"/>
                <a:cs typeface="Times New Roman" panose="02020603050405020304" pitchFamily="18" charset="0"/>
              </a:rPr>
              <a:t>D   76 000	E   80 000</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Rectangle 7"/>
          <p:cNvSpPr/>
          <p:nvPr/>
        </p:nvSpPr>
        <p:spPr>
          <a:xfrm>
            <a:off x="5592220" y="4509119"/>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D</a:t>
            </a:r>
            <a:endParaRPr lang="en-GB" b="1" dirty="0"/>
          </a:p>
        </p:txBody>
      </p:sp>
      <p:sp>
        <p:nvSpPr>
          <p:cNvPr id="9" name="Rectangle 8"/>
          <p:cNvSpPr/>
          <p:nvPr/>
        </p:nvSpPr>
        <p:spPr>
          <a:xfrm>
            <a:off x="2410674" y="4509122"/>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B</a:t>
            </a:r>
            <a:endParaRPr lang="en-GB" b="1" dirty="0"/>
          </a:p>
        </p:txBody>
      </p:sp>
      <p:sp>
        <p:nvSpPr>
          <p:cNvPr id="10" name="Rectangle 9"/>
          <p:cNvSpPr/>
          <p:nvPr/>
        </p:nvSpPr>
        <p:spPr>
          <a:xfrm>
            <a:off x="4001351" y="4509120"/>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C</a:t>
            </a:r>
            <a:endParaRPr lang="en-GB" b="1" dirty="0"/>
          </a:p>
        </p:txBody>
      </p:sp>
      <p:sp>
        <p:nvSpPr>
          <p:cNvPr id="11" name="Rectangle 10"/>
          <p:cNvSpPr/>
          <p:nvPr/>
        </p:nvSpPr>
        <p:spPr>
          <a:xfrm>
            <a:off x="869074" y="450911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A</a:t>
            </a:r>
            <a:endParaRPr lang="en-GB" b="1" dirty="0"/>
          </a:p>
        </p:txBody>
      </p:sp>
      <p:sp>
        <p:nvSpPr>
          <p:cNvPr id="12" name="Rectangle 11"/>
          <p:cNvSpPr/>
          <p:nvPr/>
        </p:nvSpPr>
        <p:spPr>
          <a:xfrm>
            <a:off x="7164288" y="4509120"/>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E</a:t>
            </a:r>
            <a:endParaRPr lang="en-GB" b="1" dirty="0"/>
          </a:p>
        </p:txBody>
      </p:sp>
      <mc:AlternateContent xmlns:mc="http://schemas.openxmlformats.org/markup-compatibility/2006" xmlns:a14="http://schemas.microsoft.com/office/drawing/2010/main">
        <mc:Choice Requires="a14">
          <p:sp>
            <p:nvSpPr>
              <p:cNvPr id="13" name="TextBox 12"/>
              <p:cNvSpPr txBox="1"/>
              <p:nvPr/>
            </p:nvSpPr>
            <p:spPr>
              <a:xfrm>
                <a:off x="1043608" y="5230934"/>
                <a:ext cx="7558313" cy="12003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256×33×9</m:t>
                      </m:r>
                    </m:oMath>
                    <m:oMath xmlns:m="http://schemas.openxmlformats.org/officeDocument/2006/math">
                      <m:r>
                        <a:rPr lang="en-GB" b="0" i="1" smtClean="0">
                          <a:latin typeface="Cambria Math" panose="02040503050406030204" pitchFamily="18" charset="0"/>
                        </a:rPr>
                        <m:t>≈250×300=75000</m:t>
                      </m:r>
                    </m:oMath>
                  </m:oMathPara>
                </a14:m>
                <a:endParaRPr lang="en-GB" dirty="0"/>
              </a:p>
              <a:p>
                <a:r>
                  <a:rPr lang="en-GB" dirty="0"/>
                  <a:t>Since 33 is (just about) a third of 100, 9 lots of it gives (just about) 300. Reducing 256 to 250 has little effect because the number is already quite large.</a:t>
                </a:r>
              </a:p>
            </p:txBody>
          </p:sp>
        </mc:Choice>
        <mc:Fallback xmlns="">
          <p:sp>
            <p:nvSpPr>
              <p:cNvPr id="13" name="TextBox 12"/>
              <p:cNvSpPr txBox="1">
                <a:spLocks noRot="1" noChangeAspect="1" noMove="1" noResize="1" noEditPoints="1" noAdjustHandles="1" noChangeArrowheads="1" noChangeShapeType="1" noTextEdit="1"/>
              </p:cNvSpPr>
              <p:nvPr/>
            </p:nvSpPr>
            <p:spPr>
              <a:xfrm>
                <a:off x="1043608" y="5230934"/>
                <a:ext cx="7558313" cy="1200329"/>
              </a:xfrm>
              <a:prstGeom prst="rect">
                <a:avLst/>
              </a:prstGeom>
              <a:blipFill rotWithShape="0">
                <a:blip r:embed="rId3"/>
                <a:stretch>
                  <a:fillRect l="-645" r="-242" b="-7107"/>
                </a:stretch>
              </a:blipFill>
            </p:spPr>
            <p:txBody>
              <a:bodyPr/>
              <a:lstStyle/>
              <a:p>
                <a:r>
                  <a:rPr lang="en-GB">
                    <a:noFill/>
                  </a:rPr>
                  <a:t> </a:t>
                </a:r>
              </a:p>
            </p:txBody>
          </p:sp>
        </mc:Fallback>
      </mc:AlternateContent>
      <p:sp>
        <p:nvSpPr>
          <p:cNvPr id="14" name="Rectangle 13"/>
          <p:cNvSpPr/>
          <p:nvPr/>
        </p:nvSpPr>
        <p:spPr>
          <a:xfrm>
            <a:off x="2771800" y="1458593"/>
            <a:ext cx="1337492" cy="35918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41884320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3" presetClass="emph" presetSubtype="2" fill="hold" grpId="0" nodeType="clickEffect">
                                  <p:stCondLst>
                                    <p:cond delay="0"/>
                                  </p:stCondLst>
                                  <p:childTnLst>
                                    <p:animClr clrSpc="rgb" dir="cw">
                                      <p:cBhvr override="childStyle">
                                        <p:cTn id="12" dur="500" fill="hold"/>
                                        <p:tgtEl>
                                          <p:spTgt spid="8"/>
                                        </p:tgtEl>
                                        <p:attrNameLst>
                                          <p:attrName>style.color</p:attrName>
                                        </p:attrNameLst>
                                      </p:cBhvr>
                                      <p:to>
                                        <a:srgbClr val="2CFF0F"/>
                                      </p:to>
                                    </p:animClr>
                                  </p:childTnLst>
                                </p:cTn>
                              </p:par>
                              <p:par>
                                <p:cTn id="13" presetID="10"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childTnLst>
              </p:cTn>
              <p:nextCondLst>
                <p:cond evt="onClick" delay="0">
                  <p:tgtEl>
                    <p:spTgt spid="8"/>
                  </p:tgtEl>
                </p:cond>
              </p:nextCondLst>
            </p:seq>
            <p:seq concurrent="1" nextAc="seek">
              <p:cTn id="16" restart="whenNotActive" fill="hold" evtFilter="cancelBubble" nodeType="interactiveSeq">
                <p:stCondLst>
                  <p:cond evt="onClick" delay="0">
                    <p:tgtEl>
                      <p:spTgt spid="9"/>
                    </p:tgtEl>
                  </p:cond>
                </p:stCondLst>
                <p:endSync evt="end" delay="0">
                  <p:rtn val="all"/>
                </p:endSync>
                <p:childTnLst>
                  <p:par>
                    <p:cTn id="17" fill="hold">
                      <p:stCondLst>
                        <p:cond delay="0"/>
                      </p:stCondLst>
                      <p:childTnLst>
                        <p:par>
                          <p:cTn id="18" fill="hold">
                            <p:stCondLst>
                              <p:cond delay="0"/>
                            </p:stCondLst>
                            <p:childTnLst>
                              <p:par>
                                <p:cTn id="19" presetID="3" presetClass="emph" presetSubtype="2" fill="hold" grpId="0" nodeType="clickEffect">
                                  <p:stCondLst>
                                    <p:cond delay="0"/>
                                  </p:stCondLst>
                                  <p:childTnLst>
                                    <p:animClr clrSpc="rgb" dir="cw">
                                      <p:cBhvr override="childStyle">
                                        <p:cTn id="20" dur="500" fill="hold"/>
                                        <p:tgtEl>
                                          <p:spTgt spid="9"/>
                                        </p:tgtEl>
                                        <p:attrNameLst>
                                          <p:attrName>style.color</p:attrName>
                                        </p:attrNameLst>
                                      </p:cBhvr>
                                      <p:to>
                                        <a:srgbClr val="FF1111"/>
                                      </p:to>
                                    </p:animClr>
                                  </p:childTnLst>
                                </p:cTn>
                              </p:par>
                            </p:childTnLst>
                          </p:cTn>
                        </p:par>
                      </p:childTnLst>
                    </p:cTn>
                  </p:par>
                </p:childTnLst>
              </p:cTn>
              <p:nextCondLst>
                <p:cond evt="onClick" delay="0">
                  <p:tgtEl>
                    <p:spTgt spid="9"/>
                  </p:tgtEl>
                </p:cond>
              </p:nextCondLst>
            </p:seq>
            <p:seq concurrent="1" nextAc="seek">
              <p:cTn id="21" restart="whenNotActive" fill="hold" evtFilter="cancelBubble" nodeType="interactiveSeq">
                <p:stCondLst>
                  <p:cond evt="onClick" delay="0">
                    <p:tgtEl>
                      <p:spTgt spid="10"/>
                    </p:tgtEl>
                  </p:cond>
                </p:stCondLst>
                <p:endSync evt="end" delay="0">
                  <p:rtn val="all"/>
                </p:endSync>
                <p:childTnLst>
                  <p:par>
                    <p:cTn id="22" fill="hold">
                      <p:stCondLst>
                        <p:cond delay="0"/>
                      </p:stCondLst>
                      <p:childTnLst>
                        <p:par>
                          <p:cTn id="23" fill="hold">
                            <p:stCondLst>
                              <p:cond delay="0"/>
                            </p:stCondLst>
                            <p:childTnLst>
                              <p:par>
                                <p:cTn id="24" presetID="3" presetClass="emph" presetSubtype="2" fill="hold" grpId="0" nodeType="clickEffect">
                                  <p:stCondLst>
                                    <p:cond delay="0"/>
                                  </p:stCondLst>
                                  <p:childTnLst>
                                    <p:animClr clrSpc="rgb" dir="cw">
                                      <p:cBhvr override="childStyle">
                                        <p:cTn id="25" dur="500" fill="hold"/>
                                        <p:tgtEl>
                                          <p:spTgt spid="10"/>
                                        </p:tgtEl>
                                        <p:attrNameLst>
                                          <p:attrName>style.color</p:attrName>
                                        </p:attrNameLst>
                                      </p:cBhvr>
                                      <p:to>
                                        <a:srgbClr val="FF1111"/>
                                      </p:to>
                                    </p:animClr>
                                  </p:childTnLst>
                                </p:cTn>
                              </p:par>
                            </p:childTnLst>
                          </p:cTn>
                        </p:par>
                      </p:childTnLst>
                    </p:cTn>
                  </p:par>
                </p:childTnLst>
              </p:cTn>
              <p:nextCondLst>
                <p:cond evt="onClick" delay="0">
                  <p:tgtEl>
                    <p:spTgt spid="10"/>
                  </p:tgtEl>
                </p:cond>
              </p:nextCondLst>
            </p:seq>
            <p:seq concurrent="1" nextAc="seek">
              <p:cTn id="26" restart="whenNotActive" fill="hold" evtFilter="cancelBubble" nodeType="interactiveSeq">
                <p:stCondLst>
                  <p:cond evt="onClick" delay="0">
                    <p:tgtEl>
                      <p:spTgt spid="11"/>
                    </p:tgtEl>
                  </p:cond>
                </p:stCondLst>
                <p:endSync evt="end" delay="0">
                  <p:rtn val="all"/>
                </p:endSync>
                <p:childTnLst>
                  <p:par>
                    <p:cTn id="27" fill="hold">
                      <p:stCondLst>
                        <p:cond delay="0"/>
                      </p:stCondLst>
                      <p:childTnLst>
                        <p:par>
                          <p:cTn id="28" fill="hold">
                            <p:stCondLst>
                              <p:cond delay="0"/>
                            </p:stCondLst>
                            <p:childTnLst>
                              <p:par>
                                <p:cTn id="29" presetID="3" presetClass="emph" presetSubtype="2" fill="hold" grpId="0" nodeType="clickEffect">
                                  <p:stCondLst>
                                    <p:cond delay="0"/>
                                  </p:stCondLst>
                                  <p:childTnLst>
                                    <p:animClr clrSpc="rgb" dir="cw">
                                      <p:cBhvr override="childStyle">
                                        <p:cTn id="30" dur="500" fill="hold"/>
                                        <p:tgtEl>
                                          <p:spTgt spid="11"/>
                                        </p:tgtEl>
                                        <p:attrNameLst>
                                          <p:attrName>style.color</p:attrName>
                                        </p:attrNameLst>
                                      </p:cBhvr>
                                      <p:to>
                                        <a:srgbClr val="FF1111"/>
                                      </p:to>
                                    </p:animClr>
                                  </p:childTnLst>
                                </p:cTn>
                              </p:par>
                            </p:childTnLst>
                          </p:cTn>
                        </p:par>
                      </p:childTnLst>
                    </p:cTn>
                  </p:par>
                </p:childTnLst>
              </p:cTn>
              <p:nextCondLst>
                <p:cond evt="onClick" delay="0">
                  <p:tgtEl>
                    <p:spTgt spid="11"/>
                  </p:tgtEl>
                </p:cond>
              </p:nextCondLst>
            </p:seq>
            <p:seq concurrent="1" nextAc="seek">
              <p:cTn id="31" restart="whenNotActive" fill="hold" evtFilter="cancelBubble" nodeType="interactiveSeq">
                <p:stCondLst>
                  <p:cond evt="onClick" delay="0">
                    <p:tgtEl>
                      <p:spTgt spid="12"/>
                    </p:tgtEl>
                  </p:cond>
                </p:stCondLst>
                <p:endSync evt="end" delay="0">
                  <p:rtn val="all"/>
                </p:endSync>
                <p:childTnLst>
                  <p:par>
                    <p:cTn id="32" fill="hold">
                      <p:stCondLst>
                        <p:cond delay="0"/>
                      </p:stCondLst>
                      <p:childTnLst>
                        <p:par>
                          <p:cTn id="33" fill="hold">
                            <p:stCondLst>
                              <p:cond delay="0"/>
                            </p:stCondLst>
                            <p:childTnLst>
                              <p:par>
                                <p:cTn id="34" presetID="3" presetClass="emph" presetSubtype="2" fill="hold" grpId="0" nodeType="clickEffect">
                                  <p:stCondLst>
                                    <p:cond delay="0"/>
                                  </p:stCondLst>
                                  <p:childTnLst>
                                    <p:animClr clrSpc="rgb" dir="cw">
                                      <p:cBhvr override="childStyle">
                                        <p:cTn id="35" dur="500" fill="hold"/>
                                        <p:tgtEl>
                                          <p:spTgt spid="12"/>
                                        </p:tgtEl>
                                        <p:attrNameLst>
                                          <p:attrName>style.color</p:attrName>
                                        </p:attrNameLst>
                                      </p:cBhvr>
                                      <p:to>
                                        <a:srgbClr val="FF1111"/>
                                      </p:to>
                                    </p:animClr>
                                  </p:childTnLst>
                                </p:cTn>
                              </p:par>
                            </p:childTnLst>
                          </p:cTn>
                        </p:par>
                      </p:childTnLst>
                    </p:cTn>
                  </p:par>
                </p:childTnLst>
              </p:cTn>
              <p:nextCondLst>
                <p:cond evt="onClick" delay="0">
                  <p:tgtEl>
                    <p:spTgt spid="12"/>
                  </p:tgtEl>
                </p:cond>
              </p:nextCondLst>
            </p:seq>
            <p:seq concurrent="1" nextAc="seek">
              <p:cTn id="36" restart="whenNotActive" fill="hold" evtFilter="cancelBubble" nodeType="interactiveSeq">
                <p:stCondLst>
                  <p:cond evt="onClick" delay="0">
                    <p:tgtEl>
                      <p:spTgt spid="14"/>
                    </p:tgtEl>
                  </p:cond>
                </p:stCondLst>
                <p:endSync evt="end" delay="0">
                  <p:rtn val="all"/>
                </p:endSync>
                <p:childTnLst>
                  <p:par>
                    <p:cTn id="37" fill="hold">
                      <p:stCondLst>
                        <p:cond delay="0"/>
                      </p:stCondLst>
                      <p:childTnLst>
                        <p:par>
                          <p:cTn id="38" fill="hold">
                            <p:stCondLst>
                              <p:cond delay="0"/>
                            </p:stCondLst>
                            <p:childTnLst>
                              <p:par>
                                <p:cTn id="39" presetID="10" presetClass="exit" presetSubtype="0" fill="hold" grpId="0" nodeType="clickEffect">
                                  <p:stCondLst>
                                    <p:cond delay="0"/>
                                  </p:stCondLst>
                                  <p:childTnLst>
                                    <p:animEffect transition="out" filter="fade">
                                      <p:cBhvr>
                                        <p:cTn id="40" dur="500"/>
                                        <p:tgtEl>
                                          <p:spTgt spid="14"/>
                                        </p:tgtEl>
                                      </p:cBhvr>
                                    </p:animEffect>
                                    <p:set>
                                      <p:cBhvr>
                                        <p:cTn id="41"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6" grpId="0" animBg="1"/>
      <p:bldP spid="8" grpId="0" animBg="1"/>
      <p:bldP spid="9" grpId="0" animBg="1"/>
      <p:bldP spid="10" grpId="0" animBg="1"/>
      <p:bldP spid="11" grpId="0" animBg="1"/>
      <p:bldP spid="12" grpId="0" animBg="1"/>
      <p:bldP spid="13" grpId="0"/>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683568" y="1215176"/>
                <a:ext cx="8136904" cy="1754326"/>
              </a:xfrm>
              <a:prstGeom prst="rect">
                <a:avLst/>
              </a:prstGeom>
              <a:solidFill>
                <a:schemeClr val="bg1"/>
              </a:solidFill>
              <a:effectLst>
                <a:outerShdw blurRad="63500" sx="102000" sy="102000" algn="ctr" rotWithShape="0">
                  <a:prstClr val="black">
                    <a:alpha val="40000"/>
                  </a:prstClr>
                </a:outerShdw>
              </a:effectLst>
            </p:spPr>
            <p:txBody>
              <a:bodyPr wrap="square">
                <a:spAutoFit/>
              </a:bodyPr>
              <a:lstStyle/>
              <a:p>
                <a:pPr lvl="0"/>
                <a:r>
                  <a:rPr lang="en-GB" dirty="0"/>
                  <a:t>[SMC 1999 Q5] In 1998 a newspaper reported that “The world record for remembering the value of </a:t>
                </a:r>
                <a14:m>
                  <m:oMath xmlns:m="http://schemas.openxmlformats.org/officeDocument/2006/math">
                    <m:r>
                      <a:rPr lang="en-GB" i="1">
                        <a:latin typeface="Cambria Math" panose="02040503050406030204" pitchFamily="18" charset="0"/>
                      </a:rPr>
                      <m:t>𝜋</m:t>
                    </m:r>
                  </m:oMath>
                </a14:m>
                <a:r>
                  <a:rPr lang="en-GB" dirty="0"/>
                  <a:t> to the greatest number of decimal places is 40 000 places, which took the record holder 17 hours and 21 minutes to recite.”</a:t>
                </a:r>
                <a:br>
                  <a:rPr lang="en-GB" dirty="0"/>
                </a:br>
                <a:r>
                  <a:rPr lang="en-GB" dirty="0"/>
                  <a:t>What was the average number of decimal places recited per minute, approximately?</a:t>
                </a:r>
                <a:br>
                  <a:rPr lang="en-GB" dirty="0"/>
                </a:br>
                <a:r>
                  <a:rPr lang="en-GB" dirty="0"/>
                  <a:t>A   20		B   40		C   200		</a:t>
                </a:r>
              </a:p>
              <a:p>
                <a:pPr lvl="0"/>
                <a:r>
                  <a:rPr lang="en-GB" dirty="0"/>
                  <a:t>D   400		E   2000</a:t>
                </a:r>
              </a:p>
            </p:txBody>
          </p:sp>
        </mc:Choice>
        <mc:Fallback xmlns="">
          <p:sp>
            <p:nvSpPr>
              <p:cNvPr id="2" name="Rectangle 1"/>
              <p:cNvSpPr>
                <a:spLocks noRot="1" noChangeAspect="1" noMove="1" noResize="1" noEditPoints="1" noAdjustHandles="1" noChangeArrowheads="1" noChangeShapeType="1" noTextEdit="1"/>
              </p:cNvSpPr>
              <p:nvPr/>
            </p:nvSpPr>
            <p:spPr>
              <a:xfrm>
                <a:off x="683568" y="1215176"/>
                <a:ext cx="8136904" cy="1754326"/>
              </a:xfrm>
              <a:prstGeom prst="rect">
                <a:avLst/>
              </a:prstGeom>
              <a:blipFill rotWithShape="0">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3" name="Rectangle 2"/>
          <p:cNvSpPr/>
          <p:nvPr/>
        </p:nvSpPr>
        <p:spPr>
          <a:xfrm>
            <a:off x="2429797" y="338185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B</a:t>
            </a:r>
            <a:endParaRPr lang="en-GB" b="1" dirty="0"/>
          </a:p>
        </p:txBody>
      </p:sp>
      <p:sp>
        <p:nvSpPr>
          <p:cNvPr id="4" name="Rectangle 3"/>
          <p:cNvSpPr/>
          <p:nvPr/>
        </p:nvSpPr>
        <p:spPr>
          <a:xfrm>
            <a:off x="5577404" y="3381746"/>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D</a:t>
            </a:r>
            <a:endParaRPr lang="en-GB" b="1" dirty="0"/>
          </a:p>
        </p:txBody>
      </p:sp>
      <p:sp>
        <p:nvSpPr>
          <p:cNvPr id="5" name="Rectangle 4"/>
          <p:cNvSpPr/>
          <p:nvPr/>
        </p:nvSpPr>
        <p:spPr>
          <a:xfrm>
            <a:off x="3995936" y="338174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C</a:t>
            </a:r>
            <a:endParaRPr lang="en-GB" b="1" dirty="0"/>
          </a:p>
        </p:txBody>
      </p:sp>
      <p:sp>
        <p:nvSpPr>
          <p:cNvPr id="6" name="Rectangle 5"/>
          <p:cNvSpPr/>
          <p:nvPr/>
        </p:nvSpPr>
        <p:spPr>
          <a:xfrm>
            <a:off x="863659" y="3381746"/>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A</a:t>
            </a:r>
            <a:endParaRPr lang="en-GB" b="1" dirty="0"/>
          </a:p>
        </p:txBody>
      </p:sp>
      <p:sp>
        <p:nvSpPr>
          <p:cNvPr id="7" name="Rectangle 6"/>
          <p:cNvSpPr/>
          <p:nvPr/>
        </p:nvSpPr>
        <p:spPr>
          <a:xfrm>
            <a:off x="7158873" y="3381748"/>
            <a:ext cx="1296144" cy="53468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3600" b="1" dirty="0"/>
              <a:t>E</a:t>
            </a:r>
            <a:endParaRPr lang="en-GB" b="1" dirty="0"/>
          </a:p>
        </p:txBody>
      </p:sp>
      <p:grpSp>
        <p:nvGrpSpPr>
          <p:cNvPr id="8" name="Group 7"/>
          <p:cNvGrpSpPr/>
          <p:nvPr/>
        </p:nvGrpSpPr>
        <p:grpSpPr>
          <a:xfrm>
            <a:off x="0" y="0"/>
            <a:ext cx="9143074" cy="599127"/>
            <a:chOff x="0" y="13335"/>
            <a:chExt cx="9144218" cy="599127"/>
          </a:xfrm>
        </p:grpSpPr>
        <p:sp>
          <p:nvSpPr>
            <p:cNvPr id="9"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10" name="Straight Connector 9"/>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11" name="TextBox 10"/>
              <p:cNvSpPr txBox="1"/>
              <p:nvPr/>
            </p:nvSpPr>
            <p:spPr>
              <a:xfrm>
                <a:off x="1487306" y="4365104"/>
                <a:ext cx="6757101" cy="1997726"/>
              </a:xfrm>
              <a:prstGeom prst="rect">
                <a:avLst/>
              </a:prstGeom>
              <a:noFill/>
            </p:spPr>
            <p:txBody>
              <a:bodyPr wrap="square" rtlCol="0">
                <a:spAutoFit/>
              </a:bodyPr>
              <a:lstStyle/>
              <a:p>
                <a:r>
                  <a:rPr lang="en-GB" dirty="0"/>
                  <a:t>We can be very generous with rounding for this question because the options are far apart!</a:t>
                </a:r>
              </a:p>
              <a:p>
                <a:r>
                  <a:rPr lang="en-GB" dirty="0"/>
                  <a:t>Minutes:</a:t>
                </a:r>
              </a:p>
              <a:p>
                <a:pPr/>
                <a14:m>
                  <m:oMathPara xmlns:m="http://schemas.openxmlformats.org/officeDocument/2006/math">
                    <m:oMathParaPr>
                      <m:jc m:val="centerGroup"/>
                    </m:oMathParaPr>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17×60</m:t>
                          </m:r>
                        </m:e>
                      </m:d>
                      <m:r>
                        <a:rPr lang="en-GB" b="0" i="1" smtClean="0">
                          <a:latin typeface="Cambria Math" panose="02040503050406030204" pitchFamily="18" charset="0"/>
                        </a:rPr>
                        <m:t>+21≈20×60=1200≈1000</m:t>
                      </m:r>
                    </m:oMath>
                  </m:oMathPara>
                </a14:m>
                <a:endParaRPr lang="en-GB" dirty="0"/>
              </a:p>
              <a:p>
                <a:r>
                  <a:rPr lang="en-GB" dirty="0"/>
                  <a:t>So digits per minute:</a:t>
                </a:r>
              </a:p>
              <a:p>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40000</m:t>
                          </m:r>
                        </m:num>
                        <m:den>
                          <m:r>
                            <a:rPr lang="en-GB" b="0" i="1" smtClean="0">
                              <a:latin typeface="Cambria Math" panose="02040503050406030204" pitchFamily="18" charset="0"/>
                            </a:rPr>
                            <m:t>1000</m:t>
                          </m:r>
                        </m:den>
                      </m:f>
                      <m:r>
                        <a:rPr lang="en-GB" b="0" i="1" smtClean="0">
                          <a:latin typeface="Cambria Math" panose="02040503050406030204" pitchFamily="18" charset="0"/>
                        </a:rPr>
                        <m:t>=40</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1487306" y="4365104"/>
                <a:ext cx="6757101" cy="1997726"/>
              </a:xfrm>
              <a:prstGeom prst="rect">
                <a:avLst/>
              </a:prstGeom>
              <a:blipFill rotWithShape="0">
                <a:blip r:embed="rId3"/>
                <a:stretch>
                  <a:fillRect l="-812" t="-1524"/>
                </a:stretch>
              </a:blipFill>
            </p:spPr>
            <p:txBody>
              <a:bodyPr/>
              <a:lstStyle/>
              <a:p>
                <a:r>
                  <a:rPr lang="en-GB">
                    <a:noFill/>
                  </a:rPr>
                  <a:t> </a:t>
                </a:r>
              </a:p>
            </p:txBody>
          </p:sp>
        </mc:Fallback>
      </mc:AlternateContent>
    </p:spTree>
    <p:extLst>
      <p:ext uri="{BB962C8B-B14F-4D97-AF65-F5344CB8AC3E}">
        <p14:creationId xmlns:p14="http://schemas.microsoft.com/office/powerpoint/2010/main" val="235107272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
                                        </p:tgtEl>
                                        <p:attrNameLst>
                                          <p:attrName>style.color</p:attrName>
                                        </p:attrNameLst>
                                      </p:cBhvr>
                                      <p:to>
                                        <a:srgbClr val="2CFF0F"/>
                                      </p:to>
                                    </p:animClr>
                                  </p:childTnLst>
                                </p:cTn>
                              </p:par>
                              <p:par>
                                <p:cTn id="7" presetID="10"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animEffect transition="in" filter="fade">
                                      <p:cBhvr>
                                        <p:cTn id="9" dur="500"/>
                                        <p:tgtEl>
                                          <p:spTgt spid="11"/>
                                        </p:tgtEl>
                                      </p:cBhvr>
                                    </p:animEffect>
                                  </p:childTnLst>
                                </p:cTn>
                              </p:par>
                            </p:childTnLst>
                          </p:cTn>
                        </p:par>
                      </p:childTnLst>
                    </p:cTn>
                  </p:par>
                </p:childTnLst>
              </p:cTn>
              <p:nextCondLst>
                <p:cond evt="onClick" delay="0">
                  <p:tgtEl>
                    <p:spTgt spid="3"/>
                  </p:tgtEl>
                </p:cond>
              </p:nextCondLst>
            </p:seq>
            <p:seq concurrent="1" nextAc="seek">
              <p:cTn id="10" restart="whenNotActive" fill="hold" evtFilter="cancelBubble" nodeType="interactiveSeq">
                <p:stCondLst>
                  <p:cond evt="onClick" delay="0">
                    <p:tgtEl>
                      <p:spTgt spid="4"/>
                    </p:tgtEl>
                  </p:cond>
                </p:stCondLst>
                <p:endSync evt="end" delay="0">
                  <p:rtn val="all"/>
                </p:endSync>
                <p:childTnLst>
                  <p:par>
                    <p:cTn id="11" fill="hold">
                      <p:stCondLst>
                        <p:cond delay="0"/>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500" fill="hold"/>
                                        <p:tgtEl>
                                          <p:spTgt spid="4"/>
                                        </p:tgtEl>
                                        <p:attrNameLst>
                                          <p:attrName>style.color</p:attrName>
                                        </p:attrNameLst>
                                      </p:cBhvr>
                                      <p:to>
                                        <a:srgbClr val="FF1111"/>
                                      </p:to>
                                    </p:animClr>
                                  </p:childTnLst>
                                </p:cTn>
                              </p:par>
                            </p:childTnLst>
                          </p:cTn>
                        </p:par>
                      </p:childTnLst>
                    </p:cTn>
                  </p:par>
                </p:childTnLst>
              </p:cTn>
              <p:nextCondLst>
                <p:cond evt="onClick" delay="0">
                  <p:tgtEl>
                    <p:spTgt spid="4"/>
                  </p:tgtEl>
                </p:cond>
              </p:nextCondLst>
            </p:seq>
            <p:seq concurrent="1" nextAc="seek">
              <p:cTn id="15" restart="whenNotActive" fill="hold" evtFilter="cancelBubble" nodeType="interactiveSeq">
                <p:stCondLst>
                  <p:cond evt="onClick" delay="0">
                    <p:tgtEl>
                      <p:spTgt spid="5"/>
                    </p:tgtEl>
                  </p:cond>
                </p:stCondLst>
                <p:endSync evt="end" delay="0">
                  <p:rtn val="all"/>
                </p:endSync>
                <p:childTnLst>
                  <p:par>
                    <p:cTn id="16" fill="hold">
                      <p:stCondLst>
                        <p:cond delay="0"/>
                      </p:stCondLst>
                      <p:childTnLst>
                        <p:par>
                          <p:cTn id="17" fill="hold">
                            <p:stCondLst>
                              <p:cond delay="0"/>
                            </p:stCondLst>
                            <p:childTnLst>
                              <p:par>
                                <p:cTn id="18" presetID="3" presetClass="emph" presetSubtype="2" fill="hold" grpId="0" nodeType="clickEffect">
                                  <p:stCondLst>
                                    <p:cond delay="0"/>
                                  </p:stCondLst>
                                  <p:childTnLst>
                                    <p:animClr clrSpc="rgb" dir="cw">
                                      <p:cBhvr override="childStyle">
                                        <p:cTn id="19" dur="500" fill="hold"/>
                                        <p:tgtEl>
                                          <p:spTgt spid="5"/>
                                        </p:tgtEl>
                                        <p:attrNameLst>
                                          <p:attrName>style.color</p:attrName>
                                        </p:attrNameLst>
                                      </p:cBhvr>
                                      <p:to>
                                        <a:srgbClr val="FF1111"/>
                                      </p:to>
                                    </p:animClr>
                                  </p:childTnLst>
                                </p:cTn>
                              </p:par>
                            </p:childTnLst>
                          </p:cTn>
                        </p:par>
                      </p:childTnLst>
                    </p:cTn>
                  </p:par>
                </p:childTnLst>
              </p:cTn>
              <p:nextCondLst>
                <p:cond evt="onClick" delay="0">
                  <p:tgtEl>
                    <p:spTgt spid="5"/>
                  </p:tgtEl>
                </p:cond>
              </p:nextCondLst>
            </p:seq>
            <p:seq concurrent="1" nextAc="seek">
              <p:cTn id="20" restart="whenNotActive" fill="hold" evtFilter="cancelBubble" nodeType="interactiveSeq">
                <p:stCondLst>
                  <p:cond evt="onClick" delay="0">
                    <p:tgtEl>
                      <p:spTgt spid="6"/>
                    </p:tgtEl>
                  </p:cond>
                </p:stCondLst>
                <p:endSync evt="end" delay="0">
                  <p:rtn val="all"/>
                </p:endSync>
                <p:childTnLst>
                  <p:par>
                    <p:cTn id="21" fill="hold">
                      <p:stCondLst>
                        <p:cond delay="0"/>
                      </p:stCondLst>
                      <p:childTnLst>
                        <p:par>
                          <p:cTn id="22" fill="hold">
                            <p:stCondLst>
                              <p:cond delay="0"/>
                            </p:stCondLst>
                            <p:childTnLst>
                              <p:par>
                                <p:cTn id="23" presetID="3" presetClass="emph" presetSubtype="2" fill="hold" grpId="0" nodeType="clickEffect">
                                  <p:stCondLst>
                                    <p:cond delay="0"/>
                                  </p:stCondLst>
                                  <p:childTnLst>
                                    <p:animClr clrSpc="rgb" dir="cw">
                                      <p:cBhvr override="childStyle">
                                        <p:cTn id="24" dur="500" fill="hold"/>
                                        <p:tgtEl>
                                          <p:spTgt spid="6"/>
                                        </p:tgtEl>
                                        <p:attrNameLst>
                                          <p:attrName>style.color</p:attrName>
                                        </p:attrNameLst>
                                      </p:cBhvr>
                                      <p:to>
                                        <a:srgbClr val="FF1111"/>
                                      </p:to>
                                    </p:animClr>
                                  </p:childTnLst>
                                </p:cTn>
                              </p:par>
                            </p:childTnLst>
                          </p:cTn>
                        </p:par>
                      </p:childTnLst>
                    </p:cTn>
                  </p:par>
                </p:childTnLst>
              </p:cTn>
              <p:nextCondLst>
                <p:cond evt="onClick" delay="0">
                  <p:tgtEl>
                    <p:spTgt spid="6"/>
                  </p:tgtEl>
                </p:cond>
              </p:nextCondLst>
            </p:seq>
            <p:seq concurrent="1" nextAc="seek">
              <p:cTn id="25" restart="whenNotActive" fill="hold" evtFilter="cancelBubble" nodeType="interactiveSeq">
                <p:stCondLst>
                  <p:cond evt="onClick" delay="0">
                    <p:tgtEl>
                      <p:spTgt spid="7"/>
                    </p:tgtEl>
                  </p:cond>
                </p:stCondLst>
                <p:endSync evt="end" delay="0">
                  <p:rtn val="all"/>
                </p:endSync>
                <p:childTnLst>
                  <p:par>
                    <p:cTn id="26" fill="hold">
                      <p:stCondLst>
                        <p:cond delay="0"/>
                      </p:stCondLst>
                      <p:childTnLst>
                        <p:par>
                          <p:cTn id="27" fill="hold">
                            <p:stCondLst>
                              <p:cond delay="0"/>
                            </p:stCondLst>
                            <p:childTnLst>
                              <p:par>
                                <p:cTn id="28" presetID="3" presetClass="emph" presetSubtype="2" fill="hold" grpId="0" nodeType="clickEffect">
                                  <p:stCondLst>
                                    <p:cond delay="0"/>
                                  </p:stCondLst>
                                  <p:childTnLst>
                                    <p:animClr clrSpc="rgb" dir="cw">
                                      <p:cBhvr override="childStyle">
                                        <p:cTn id="29" dur="500" fill="hold"/>
                                        <p:tgtEl>
                                          <p:spTgt spid="7"/>
                                        </p:tgtEl>
                                        <p:attrNameLst>
                                          <p:attrName>style.color</p:attrName>
                                        </p:attrNameLst>
                                      </p:cBhvr>
                                      <p:to>
                                        <a:srgbClr val="FF1111"/>
                                      </p:to>
                                    </p:animClr>
                                  </p:childTnLst>
                                </p:cTn>
                              </p:par>
                            </p:childTnLst>
                          </p:cTn>
                        </p:par>
                      </p:childTnLst>
                    </p:cTn>
                  </p:par>
                </p:childTnLst>
              </p:cTn>
              <p:nextCondLst>
                <p:cond evt="onClick" delay="0">
                  <p:tgtEl>
                    <p:spTgt spid="7"/>
                  </p:tgtEl>
                </p:cond>
              </p:nextCondLst>
            </p:seq>
          </p:childTnLst>
        </p:cTn>
      </p:par>
    </p:tnLst>
    <p:bldLst>
      <p:bldP spid="3" grpId="0" animBg="1"/>
      <p:bldP spid="4" grpId="0" animBg="1"/>
      <p:bldP spid="5" grpId="0" animBg="1"/>
      <p:bldP spid="6" grpId="0" animBg="1"/>
      <p:bldP spid="7" grpId="0" animBg="1"/>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2</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228278" y="692696"/>
                <a:ext cx="3240360" cy="6045373"/>
              </a:xfrm>
              <a:prstGeom prst="rect">
                <a:avLst/>
              </a:prstGeom>
              <a:noFill/>
            </p:spPr>
            <p:txBody>
              <a:bodyPr wrap="square" rtlCol="0">
                <a:spAutoFit/>
              </a:bodyPr>
              <a:lstStyle/>
              <a:p>
                <a:r>
                  <a:rPr lang="en-GB" sz="1400" dirty="0"/>
                  <a:t>Estimate the following by rounding each number to 1sf:</a:t>
                </a:r>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326×4.89≈1500</m:t>
                      </m:r>
                    </m:oMath>
                    <m:oMath xmlns:m="http://schemas.openxmlformats.org/officeDocument/2006/math">
                      <m:r>
                        <a:rPr lang="en-GB" sz="1400" b="0" i="1" smtClean="0">
                          <a:latin typeface="Cambria Math" panose="02040503050406030204" pitchFamily="18" charset="0"/>
                        </a:rPr>
                        <m:t>7809÷8.24≈1000</m:t>
                      </m:r>
                    </m:oMath>
                    <m:oMath xmlns:m="http://schemas.openxmlformats.org/officeDocument/2006/math">
                      <m:r>
                        <a:rPr lang="en-GB" sz="1400" b="0" i="1" smtClean="0">
                          <a:latin typeface="Cambria Math" panose="02040503050406030204" pitchFamily="18" charset="0"/>
                        </a:rPr>
                        <m:t>0.39×9.67≈4</m:t>
                      </m:r>
                    </m:oMath>
                    <m:oMath xmlns:m="http://schemas.openxmlformats.org/officeDocument/2006/math">
                      <m:r>
                        <a:rPr lang="en-GB" sz="1400" b="0" i="1" smtClean="0">
                          <a:latin typeface="Cambria Math" panose="02040503050406030204" pitchFamily="18" charset="0"/>
                        </a:rPr>
                        <m:t>201÷0.49≈400</m:t>
                      </m:r>
                    </m:oMath>
                    <m:oMath xmlns:m="http://schemas.openxmlformats.org/officeDocument/2006/math">
                      <m:r>
                        <a:rPr lang="en-GB" sz="1400" b="0" i="1" smtClean="0">
                          <a:latin typeface="Cambria Math" panose="02040503050406030204" pitchFamily="18" charset="0"/>
                        </a:rPr>
                        <m:t>489×0.31≈150</m:t>
                      </m:r>
                    </m:oMath>
                  </m:oMathPara>
                </a14:m>
                <a:endParaRPr lang="en-GB" sz="1400" dirty="0"/>
              </a:p>
              <a:p>
                <a:endParaRPr lang="en-GB" sz="400" dirty="0"/>
              </a:p>
              <a:p>
                <a:r>
                  <a:rPr lang="en-GB" sz="1400" dirty="0"/>
                  <a:t>Estimate the following:</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29×38.5</m:t>
                          </m:r>
                        </m:num>
                        <m:den>
                          <m:r>
                            <a:rPr lang="en-GB" sz="1400" b="0" i="1" smtClean="0">
                              <a:latin typeface="Cambria Math" panose="02040503050406030204" pitchFamily="18" charset="0"/>
                            </a:rPr>
                            <m:t>11.2</m:t>
                          </m:r>
                        </m:den>
                      </m:f>
                      <m:r>
                        <a:rPr lang="en-GB" sz="1400" b="0" i="1" smtClean="0">
                          <a:latin typeface="Cambria Math" panose="02040503050406030204" pitchFamily="18" charset="0"/>
                        </a:rPr>
                        <m:t>≈120</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2.95×6.013</m:t>
                          </m:r>
                        </m:num>
                        <m:den>
                          <m:r>
                            <a:rPr lang="en-GB" sz="1400" b="0" i="1" smtClean="0">
                              <a:latin typeface="Cambria Math" panose="02040503050406030204" pitchFamily="18" charset="0"/>
                            </a:rPr>
                            <m:t>9.023</m:t>
                          </m:r>
                        </m:den>
                      </m:f>
                      <m:r>
                        <a:rPr lang="en-GB" sz="1400" b="0" i="1" smtClean="0">
                          <a:latin typeface="Cambria Math" panose="02040503050406030204" pitchFamily="18" charset="0"/>
                        </a:rPr>
                        <m:t>≈2</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39×6.98</m:t>
                          </m:r>
                        </m:num>
                        <m:den>
                          <m:r>
                            <a:rPr lang="en-GB" sz="1400" b="0" i="1" smtClean="0">
                              <a:latin typeface="Cambria Math" panose="02040503050406030204" pitchFamily="18" charset="0"/>
                            </a:rPr>
                            <m:t>0.52</m:t>
                          </m:r>
                        </m:den>
                      </m:f>
                      <m:r>
                        <a:rPr lang="en-GB" sz="1400" b="0" i="1" smtClean="0">
                          <a:latin typeface="Cambria Math" panose="02040503050406030204" pitchFamily="18" charset="0"/>
                        </a:rPr>
                        <m:t>≈560</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205×7.7</m:t>
                          </m:r>
                        </m:num>
                        <m:den>
                          <m:r>
                            <a:rPr lang="en-GB" sz="1400" b="0" i="1" smtClean="0">
                              <a:latin typeface="Cambria Math" panose="02040503050406030204" pitchFamily="18" charset="0"/>
                            </a:rPr>
                            <m:t>0.21</m:t>
                          </m:r>
                        </m:den>
                      </m:f>
                      <m:r>
                        <a:rPr lang="en-GB" sz="1400" b="0" i="1" smtClean="0">
                          <a:latin typeface="Cambria Math" panose="02040503050406030204" pitchFamily="18" charset="0"/>
                        </a:rPr>
                        <m:t>≈8000</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4.904×31.2</m:t>
                          </m:r>
                        </m:num>
                        <m:den>
                          <m:r>
                            <a:rPr lang="en-GB" sz="1400" b="0" i="1" smtClean="0">
                              <a:latin typeface="Cambria Math" panose="02040503050406030204" pitchFamily="18" charset="0"/>
                            </a:rPr>
                            <m:t>0.0984</m:t>
                          </m:r>
                        </m:den>
                      </m:f>
                      <m:r>
                        <a:rPr lang="en-GB" sz="1400" b="0" i="1" smtClean="0">
                          <a:latin typeface="Cambria Math" panose="02040503050406030204" pitchFamily="18" charset="0"/>
                        </a:rPr>
                        <m:t>≈1500</m:t>
                      </m:r>
                    </m:oMath>
                  </m:oMathPara>
                </a14:m>
                <a:endParaRPr lang="en-GB" sz="1400" dirty="0"/>
              </a:p>
              <a:p>
                <a:endParaRPr lang="en-GB" sz="1400" dirty="0"/>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7.523×89.4</m:t>
                          </m:r>
                        </m:num>
                        <m:den>
                          <m:r>
                            <a:rPr lang="en-GB" sz="1400" b="0" i="1" smtClean="0">
                              <a:latin typeface="Cambria Math" panose="02040503050406030204" pitchFamily="18" charset="0"/>
                            </a:rPr>
                            <m:t>0.14</m:t>
                          </m:r>
                        </m:den>
                      </m:f>
                    </m:oMath>
                  </m:oMathPara>
                </a14:m>
                <a:endParaRPr lang="en-GB" sz="1400" dirty="0"/>
              </a:p>
              <a:p>
                <a:pPr marL="342900" indent="-342900">
                  <a:buAutoNum type="alphaLcParenR"/>
                </a:pPr>
                <a:r>
                  <a:rPr lang="en-GB" sz="1400" dirty="0"/>
                  <a:t>Find an approximate value for this expression. </a:t>
                </a:r>
                <a:r>
                  <a:rPr lang="en-GB" sz="1400" b="1" dirty="0"/>
                  <a:t>7200</a:t>
                </a:r>
              </a:p>
              <a:p>
                <a:pPr marL="342900" indent="-342900">
                  <a:buAutoNum type="alphaLcParenR"/>
                </a:pPr>
                <a:r>
                  <a:rPr lang="en-GB" sz="1400" dirty="0"/>
                  <a:t>Using a calculator, calculate the % error relative to the true value. </a:t>
                </a:r>
                <a:r>
                  <a:rPr lang="en-GB" sz="1400" b="1" dirty="0"/>
                  <a:t>49.9%</a:t>
                </a:r>
              </a:p>
              <a:p>
                <a:pPr marL="342900" indent="-342900">
                  <a:buAutoNum type="alphaLcParenR"/>
                </a:pPr>
                <a:r>
                  <a:rPr lang="en-GB" sz="1400" dirty="0"/>
                  <a:t>Which of the three </a:t>
                </a:r>
                <a:r>
                  <a:rPr lang="en-GB" sz="1400" dirty="0" err="1"/>
                  <a:t>roundings</a:t>
                </a:r>
                <a:r>
                  <a:rPr lang="en-GB" sz="1400" dirty="0"/>
                  <a:t> caused the largest error? </a:t>
                </a:r>
                <a:r>
                  <a:rPr lang="en-GB" sz="1400" b="1" dirty="0"/>
                  <a:t>0.14</a:t>
                </a:r>
              </a:p>
            </p:txBody>
          </p:sp>
        </mc:Choice>
        <mc:Fallback xmlns="">
          <p:sp>
            <p:nvSpPr>
              <p:cNvPr id="5" name="TextBox 4"/>
              <p:cNvSpPr txBox="1">
                <a:spLocks noRot="1" noChangeAspect="1" noMove="1" noResize="1" noEditPoints="1" noAdjustHandles="1" noChangeArrowheads="1" noChangeShapeType="1" noTextEdit="1"/>
              </p:cNvSpPr>
              <p:nvPr/>
            </p:nvSpPr>
            <p:spPr>
              <a:xfrm>
                <a:off x="228278" y="692696"/>
                <a:ext cx="3240360" cy="6045373"/>
              </a:xfrm>
              <a:prstGeom prst="rect">
                <a:avLst/>
              </a:prstGeom>
              <a:blipFill rotWithShape="0">
                <a:blip r:embed="rId2"/>
                <a:stretch>
                  <a:fillRect l="-564" t="-202" r="-188" b="-10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3524250" y="635546"/>
                <a:ext cx="5619750" cy="6528134"/>
              </a:xfrm>
              <a:prstGeom prst="rect">
                <a:avLst/>
              </a:prstGeom>
            </p:spPr>
            <p:txBody>
              <a:bodyPr wrap="square">
                <a:spAutoFit/>
              </a:bodyPr>
              <a:lstStyle/>
              <a:p>
                <a:pPr lvl="0">
                  <a:lnSpc>
                    <a:spcPct val="106000"/>
                  </a:lnSpc>
                  <a:spcAft>
                    <a:spcPts val="800"/>
                  </a:spcAft>
                </a:pPr>
                <a:r>
                  <a:rPr lang="en-GB" sz="1400" dirty="0">
                    <a:latin typeface="Calibri" panose="020F0502020204030204" pitchFamily="34" charset="0"/>
                    <a:ea typeface="Calibri" panose="020F0502020204030204" pitchFamily="34" charset="0"/>
                    <a:cs typeface="Times New Roman" panose="02020603050405020304" pitchFamily="18" charset="0"/>
                  </a:rPr>
                  <a:t>[JMC 2015 Q9] According to a newspaper report, “A 63-year-old man has rowed around the world without leaving his living room.” He clocked up 25 048 miles on a rowing machine that he received for his 50th birthday. Roughly how many miles per year has he rowed since he was given the machine? </a:t>
                </a:r>
                <a:br>
                  <a:rPr lang="en-GB" sz="1400" dirty="0">
                    <a:latin typeface="Calibri" panose="020F0502020204030204" pitchFamily="34" charset="0"/>
                    <a:ea typeface="Calibri" panose="020F0502020204030204" pitchFamily="34" charset="0"/>
                    <a:cs typeface="Times New Roman" panose="02020603050405020304" pitchFamily="18" charset="0"/>
                  </a:rPr>
                </a:br>
                <a:r>
                  <a:rPr lang="en-GB" sz="1400" dirty="0">
                    <a:latin typeface="Calibri" panose="020F0502020204030204" pitchFamily="34" charset="0"/>
                    <a:ea typeface="Calibri" panose="020F0502020204030204" pitchFamily="34" charset="0"/>
                    <a:cs typeface="Times New Roman" panose="02020603050405020304" pitchFamily="18" charset="0"/>
                  </a:rPr>
                  <a:t>A   200 	B   500 	C   1000	 D   2000 	E   4000      </a:t>
                </a:r>
                <a:r>
                  <a:rPr lang="en-GB" sz="1400" b="1" dirty="0">
                    <a:latin typeface="Calibri" panose="020F0502020204030204" pitchFamily="34" charset="0"/>
                    <a:ea typeface="Calibri" panose="020F0502020204030204" pitchFamily="34" charset="0"/>
                    <a:cs typeface="Times New Roman" panose="02020603050405020304" pitchFamily="18" charset="0"/>
                  </a:rPr>
                  <a:t>Sol: D</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6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[JMC 2011 Q17] Last year’s match at Wimbledon between John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Isner</a:t>
                </a:r>
                <a:r>
                  <a:rPr lang="en-GB" sz="1400" dirty="0">
                    <a:effectLst/>
                    <a:latin typeface="Calibri" panose="020F0502020204030204" pitchFamily="34" charset="0"/>
                    <a:ea typeface="Calibri" panose="020F0502020204030204" pitchFamily="34" charset="0"/>
                    <a:cs typeface="Times New Roman" panose="02020603050405020304" pitchFamily="18" charset="0"/>
                  </a:rPr>
                  <a:t> and Nicolas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Mahut</a:t>
                </a:r>
                <a:r>
                  <a:rPr lang="en-GB" sz="1400" dirty="0">
                    <a:effectLst/>
                    <a:latin typeface="Calibri" panose="020F0502020204030204" pitchFamily="34" charset="0"/>
                    <a:ea typeface="Calibri" panose="020F0502020204030204" pitchFamily="34" charset="0"/>
                    <a:cs typeface="Times New Roman" panose="02020603050405020304" pitchFamily="18" charset="0"/>
                  </a:rPr>
                  <a:t>, which lasted 11 hours and 5 minutes, set a record for the longest match in tennis history. The fifth set of the match lasted 8 hours and 11 minutes. Approximately what fraction of the whole match was taken up by the fifth set?</a:t>
                </a:r>
                <a:br>
                  <a:rPr lang="en-GB"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panose="020F0502020204030204" pitchFamily="34" charset="0"/>
                    <a:ea typeface="Calibri" panose="020F0502020204030204" pitchFamily="34" charset="0"/>
                    <a:cs typeface="Times New Roman" panose="02020603050405020304" pitchFamily="18" charset="0"/>
                  </a:rPr>
                  <a:t>A   </a:t>
                </a:r>
                <a14:m>
                  <m:oMath xmlns:m="http://schemas.openxmlformats.org/officeDocument/2006/math">
                    <m:f>
                      <m:fPr>
                        <m:ctrlPr>
                          <a:rPr lang="en-GB" sz="1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GB" sz="14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GB" sz="1400" i="1">
                            <a:effectLst/>
                            <a:latin typeface="Cambria Math" panose="02040503050406030204" pitchFamily="18" charset="0"/>
                            <a:ea typeface="Calibri" panose="020F0502020204030204" pitchFamily="34"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B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2</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C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3</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D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3</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4</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E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9</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10</m:t>
                        </m:r>
                      </m:den>
                    </m:f>
                  </m:oMath>
                </a14:m>
                <a:r>
                  <a:rPr lang="en-GB" sz="1400" dirty="0">
                    <a:effectLst/>
                    <a:latin typeface="Calibri" panose="020F0502020204030204" pitchFamily="34" charset="0"/>
                    <a:ea typeface="Calibri" panose="020F0502020204030204" pitchFamily="34" charset="0"/>
                    <a:cs typeface="Times New Roman" panose="02020603050405020304" pitchFamily="18" charset="0"/>
                  </a:rPr>
                  <a:t>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Sol: D</a:t>
                </a:r>
                <a:br>
                  <a:rPr lang="en-GB" sz="1400" dirty="0">
                    <a:effectLst/>
                    <a:latin typeface="Calibri" panose="020F0502020204030204" pitchFamily="34" charset="0"/>
                    <a:ea typeface="Calibri" panose="020F0502020204030204" pitchFamily="34" charset="0"/>
                    <a:cs typeface="Times New Roman" panose="02020603050405020304" pitchFamily="18" charset="0"/>
                  </a:rPr>
                </a:br>
                <a:br>
                  <a:rPr lang="en-GB" sz="10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panose="020F0502020204030204" pitchFamily="34" charset="0"/>
                    <a:ea typeface="Calibri" panose="020F0502020204030204" pitchFamily="34" charset="0"/>
                    <a:cs typeface="Times New Roman" panose="02020603050405020304" pitchFamily="18" charset="0"/>
                  </a:rPr>
                  <a:t>[JMC 2008 Q15] An active sphagnum bog deposits a depth of about 1 metre of peat per 1000 years. Roughly how many millimetres is that per day?     A   0.0003     B   0.003        C   0.03</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effectLst/>
                    <a:latin typeface="Calibri" panose="020F0502020204030204" pitchFamily="34" charset="0"/>
                    <a:ea typeface="Calibri" panose="020F0502020204030204" pitchFamily="34" charset="0"/>
                    <a:cs typeface="Times New Roman" panose="02020603050405020304" pitchFamily="18" charset="0"/>
                  </a:rPr>
                  <a:t>D  0.3	    E   3 </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b="1" dirty="0">
                    <a:latin typeface="Calibri" panose="020F0502020204030204" pitchFamily="34" charset="0"/>
                    <a:ea typeface="Calibri" panose="020F0502020204030204" pitchFamily="34" charset="0"/>
                    <a:cs typeface="Times New Roman" panose="02020603050405020304" pitchFamily="18" charset="0"/>
                  </a:rPr>
                  <a:t>Sol: B</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400" dirty="0">
                    <a:latin typeface="Calibri" panose="020F0502020204030204" pitchFamily="34" charset="0"/>
                    <a:ea typeface="Calibri" panose="020F0502020204030204" pitchFamily="34" charset="0"/>
                    <a:cs typeface="Times New Roman" panose="02020603050405020304" pitchFamily="18" charset="0"/>
                  </a:rPr>
                  <a:t>[IMC 2001 Q9] Which of the following is the best estimate for the number of seconds which have elapsed since the start of the year 2000? (note: date was June 2001)</a:t>
                </a:r>
                <a:br>
                  <a:rPr lang="en-GB" sz="1400" dirty="0">
                    <a:latin typeface="Calibri" panose="020F0502020204030204" pitchFamily="34" charset="0"/>
                    <a:ea typeface="Calibri" panose="020F0502020204030204" pitchFamily="34" charset="0"/>
                    <a:cs typeface="Times New Roman" panose="02020603050405020304" pitchFamily="18" charset="0"/>
                  </a:rPr>
                </a:br>
                <a:r>
                  <a:rPr lang="en-GB" sz="1400" dirty="0">
                    <a:latin typeface="Calibri" panose="020F0502020204030204" pitchFamily="34" charset="0"/>
                    <a:ea typeface="Calibri" panose="020F0502020204030204" pitchFamily="34" charset="0"/>
                    <a:cs typeface="Times New Roman" panose="02020603050405020304" pitchFamily="18" charset="0"/>
                  </a:rPr>
                  <a:t>A   </a:t>
                </a:r>
                <a14:m>
                  <m:oMath xmlns:m="http://schemas.openxmlformats.org/officeDocument/2006/math">
                    <m:r>
                      <a:rPr lang="en-GB" sz="1400" i="1">
                        <a:latin typeface="Cambria Math" panose="02040503050406030204" pitchFamily="18" charset="0"/>
                        <a:ea typeface="Calibri" panose="020F0502020204030204" pitchFamily="34" charset="0"/>
                        <a:cs typeface="Times New Roman" panose="02020603050405020304" pitchFamily="18" charset="0"/>
                      </a:rPr>
                      <m:t>3×</m:t>
                    </m:r>
                    <m:sSup>
                      <m:sSupPr>
                        <m:ctrlPr>
                          <a:rPr lang="en-GB" sz="1400" i="1">
                            <a:latin typeface="Cambria Math" panose="02040503050406030204" pitchFamily="18" charset="0"/>
                            <a:ea typeface="Calibri" panose="020F0502020204030204" pitchFamily="34" charset="0"/>
                            <a:cs typeface="Times New Roman" panose="02020603050405020304" pitchFamily="18" charset="0"/>
                          </a:rPr>
                        </m:ctrlPr>
                      </m:sSupPr>
                      <m:e>
                        <m:r>
                          <a:rPr lang="en-GB" sz="1400" i="1">
                            <a:latin typeface="Cambria Math" panose="02040503050406030204" pitchFamily="18" charset="0"/>
                            <a:ea typeface="Calibri" panose="020F0502020204030204" pitchFamily="34" charset="0"/>
                            <a:cs typeface="Times New Roman" panose="02020603050405020304" pitchFamily="18" charset="0"/>
                          </a:rPr>
                          <m:t>10</m:t>
                        </m:r>
                      </m:e>
                      <m:sup>
                        <m:r>
                          <a:rPr lang="en-GB" sz="1400" i="1">
                            <a:latin typeface="Cambria Math" panose="02040503050406030204" pitchFamily="18" charset="0"/>
                            <a:ea typeface="Calibri" panose="020F0502020204030204" pitchFamily="34" charset="0"/>
                            <a:cs typeface="Times New Roman" panose="02020603050405020304" pitchFamily="18" charset="0"/>
                          </a:rPr>
                          <m:t>4</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B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5</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C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6</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D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7</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E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8</m:t>
                        </m:r>
                      </m:sup>
                    </m:sSup>
                  </m:oMath>
                </a14:m>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b="1" dirty="0">
                    <a:latin typeface="Calibri" panose="020F0502020204030204" pitchFamily="34" charset="0"/>
                    <a:ea typeface="Calibri" panose="020F0502020204030204" pitchFamily="34" charset="0"/>
                    <a:cs typeface="Times New Roman" panose="02020603050405020304" pitchFamily="18" charset="0"/>
                  </a:rPr>
                  <a:t>Sol: D</a:t>
                </a:r>
              </a:p>
              <a:p>
                <a:pPr>
                  <a:lnSpc>
                    <a:spcPct val="115000"/>
                  </a:lnSpc>
                </a:pPr>
                <a:endParaRPr lang="en-GB" sz="5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pPr>
                <a:r>
                  <a:rPr lang="en-GB" sz="1400" dirty="0">
                    <a:latin typeface="Calibri" panose="020F0502020204030204" pitchFamily="34" charset="0"/>
                    <a:ea typeface="Calibri" panose="020F0502020204030204" pitchFamily="34" charset="0"/>
                    <a:cs typeface="Times New Roman" panose="02020603050405020304" pitchFamily="18" charset="0"/>
                  </a:rPr>
                  <a:t>[SMC 2003 Q10] Steve </a:t>
                </a:r>
                <a:r>
                  <a:rPr lang="en-GB" sz="1400" dirty="0" err="1">
                    <a:latin typeface="Calibri" panose="020F0502020204030204" pitchFamily="34" charset="0"/>
                    <a:ea typeface="Calibri" panose="020F0502020204030204" pitchFamily="34" charset="0"/>
                    <a:cs typeface="Times New Roman" panose="02020603050405020304" pitchFamily="18" charset="0"/>
                  </a:rPr>
                  <a:t>Fossett</a:t>
                </a:r>
                <a:r>
                  <a:rPr lang="en-GB" sz="1400" dirty="0">
                    <a:latin typeface="Calibri" panose="020F0502020204030204" pitchFamily="34" charset="0"/>
                    <a:ea typeface="Calibri" panose="020F0502020204030204" pitchFamily="34" charset="0"/>
                    <a:cs typeface="Times New Roman" panose="02020603050405020304" pitchFamily="18" charset="0"/>
                  </a:rPr>
                  <a:t> completed the first solo balloon circumnavigation of the world after </a:t>
                </a:r>
                <a14:m>
                  <m:oMath xmlns:m="http://schemas.openxmlformats.org/officeDocument/2006/math">
                    <m:r>
                      <a:rPr lang="en-GB" sz="1400" i="1">
                        <a:latin typeface="Cambria Math" panose="02040503050406030204" pitchFamily="18" charset="0"/>
                        <a:ea typeface="Calibri" panose="020F0502020204030204" pitchFamily="34" charset="0"/>
                        <a:cs typeface="Times New Roman" panose="02020603050405020304" pitchFamily="18" charset="0"/>
                      </a:rPr>
                      <m:t>13</m:t>
                    </m:r>
                    <m:r>
                      <a:rPr lang="en-GB" sz="1400" b="0" i="1" smtClean="0">
                        <a:latin typeface="Cambria Math" panose="02040503050406030204" pitchFamily="18" charset="0"/>
                        <a:ea typeface="Calibri" panose="020F0502020204030204" pitchFamily="34" charset="0"/>
                        <a:cs typeface="Times New Roman" panose="02020603050405020304" pitchFamily="18" charset="0"/>
                      </a:rPr>
                      <m:t>.5</m:t>
                    </m:r>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days. Assuming the balloon travelled along a circle of diameter 12 750 km, roughly what was the average speed of the balloon in km/h?</a:t>
                </a:r>
                <a:br>
                  <a:rPr lang="en-GB" sz="1400" dirty="0">
                    <a:latin typeface="Calibri" panose="020F0502020204030204" pitchFamily="34" charset="0"/>
                    <a:ea typeface="Times New Roman" panose="02020603050405020304" pitchFamily="18" charset="0"/>
                    <a:cs typeface="Times New Roman" panose="02020603050405020304" pitchFamily="18" charset="0"/>
                  </a:rPr>
                </a:br>
                <a:r>
                  <a:rPr lang="en-GB" sz="1400" dirty="0">
                    <a:latin typeface="Calibri" panose="020F0502020204030204" pitchFamily="34" charset="0"/>
                    <a:ea typeface="Times New Roman" panose="02020603050405020304" pitchFamily="18" charset="0"/>
                    <a:cs typeface="Times New Roman" panose="02020603050405020304" pitchFamily="18" charset="0"/>
                  </a:rPr>
                  <a:t>A   12	B   40	C   75        D   120      E   300	</a:t>
                </a:r>
                <a:r>
                  <a:rPr lang="en-GB" sz="1400" b="1" dirty="0">
                    <a:latin typeface="Calibri" panose="020F0502020204030204" pitchFamily="34" charset="0"/>
                    <a:ea typeface="Times New Roman" panose="02020603050405020304" pitchFamily="18" charset="0"/>
                    <a:cs typeface="Times New Roman" panose="02020603050405020304" pitchFamily="18" charset="0"/>
                  </a:rPr>
                  <a:t>Sol: D</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3524250" y="635546"/>
                <a:ext cx="5619750" cy="6528134"/>
              </a:xfrm>
              <a:prstGeom prst="rect">
                <a:avLst/>
              </a:prstGeom>
              <a:blipFill rotWithShape="0">
                <a:blip r:embed="rId3"/>
                <a:stretch>
                  <a:fillRect l="-325" r="-108"/>
                </a:stretch>
              </a:blipFill>
            </p:spPr>
            <p:txBody>
              <a:bodyPr/>
              <a:lstStyle/>
              <a:p>
                <a:r>
                  <a:rPr lang="en-GB">
                    <a:noFill/>
                  </a:rPr>
                  <a:t> </a:t>
                </a:r>
              </a:p>
            </p:txBody>
          </p:sp>
        </mc:Fallback>
      </mc:AlternateContent>
      <p:sp>
        <p:nvSpPr>
          <p:cNvPr id="7" name="Rectangle 6"/>
          <p:cNvSpPr/>
          <p:nvPr/>
        </p:nvSpPr>
        <p:spPr>
          <a:xfrm>
            <a:off x="0" y="69269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8" name="Rectangle 7"/>
          <p:cNvSpPr/>
          <p:nvPr/>
        </p:nvSpPr>
        <p:spPr>
          <a:xfrm>
            <a:off x="0" y="2276872"/>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9" name="Rectangle 8"/>
          <p:cNvSpPr/>
          <p:nvPr/>
        </p:nvSpPr>
        <p:spPr>
          <a:xfrm>
            <a:off x="0" y="4725144"/>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0" name="Rectangle 9"/>
          <p:cNvSpPr/>
          <p:nvPr/>
        </p:nvSpPr>
        <p:spPr>
          <a:xfrm>
            <a:off x="611560" y="116924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a</a:t>
            </a:r>
          </a:p>
        </p:txBody>
      </p:sp>
      <p:sp>
        <p:nvSpPr>
          <p:cNvPr id="11" name="Rectangle 10"/>
          <p:cNvSpPr/>
          <p:nvPr/>
        </p:nvSpPr>
        <p:spPr>
          <a:xfrm>
            <a:off x="611560" y="1408013"/>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b</a:t>
            </a:r>
          </a:p>
        </p:txBody>
      </p:sp>
      <p:sp>
        <p:nvSpPr>
          <p:cNvPr id="12" name="Rectangle 11"/>
          <p:cNvSpPr/>
          <p:nvPr/>
        </p:nvSpPr>
        <p:spPr>
          <a:xfrm>
            <a:off x="613941" y="1624037"/>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c</a:t>
            </a:r>
          </a:p>
        </p:txBody>
      </p:sp>
      <p:sp>
        <p:nvSpPr>
          <p:cNvPr id="13" name="Rectangle 12"/>
          <p:cNvSpPr/>
          <p:nvPr/>
        </p:nvSpPr>
        <p:spPr>
          <a:xfrm>
            <a:off x="613941" y="1825504"/>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d</a:t>
            </a:r>
          </a:p>
        </p:txBody>
      </p:sp>
      <p:sp>
        <p:nvSpPr>
          <p:cNvPr id="14" name="Rectangle 13"/>
          <p:cNvSpPr/>
          <p:nvPr/>
        </p:nvSpPr>
        <p:spPr>
          <a:xfrm>
            <a:off x="611560" y="2033148"/>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e</a:t>
            </a:r>
          </a:p>
        </p:txBody>
      </p:sp>
      <p:sp>
        <p:nvSpPr>
          <p:cNvPr id="15" name="Rectangle 14"/>
          <p:cNvSpPr/>
          <p:nvPr/>
        </p:nvSpPr>
        <p:spPr>
          <a:xfrm>
            <a:off x="611560" y="259296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a</a:t>
            </a:r>
          </a:p>
        </p:txBody>
      </p:sp>
      <p:sp>
        <p:nvSpPr>
          <p:cNvPr id="16" name="Rectangle 15"/>
          <p:cNvSpPr/>
          <p:nvPr/>
        </p:nvSpPr>
        <p:spPr>
          <a:xfrm>
            <a:off x="605210" y="3028583"/>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b</a:t>
            </a:r>
          </a:p>
        </p:txBody>
      </p:sp>
      <p:sp>
        <p:nvSpPr>
          <p:cNvPr id="17" name="Rectangle 16"/>
          <p:cNvSpPr/>
          <p:nvPr/>
        </p:nvSpPr>
        <p:spPr>
          <a:xfrm>
            <a:off x="611560" y="3428909"/>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c</a:t>
            </a:r>
          </a:p>
        </p:txBody>
      </p:sp>
      <p:sp>
        <p:nvSpPr>
          <p:cNvPr id="18" name="Rectangle 17"/>
          <p:cNvSpPr/>
          <p:nvPr/>
        </p:nvSpPr>
        <p:spPr>
          <a:xfrm>
            <a:off x="605210" y="380939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d</a:t>
            </a:r>
          </a:p>
        </p:txBody>
      </p:sp>
      <p:sp>
        <p:nvSpPr>
          <p:cNvPr id="19" name="Rectangle 18"/>
          <p:cNvSpPr/>
          <p:nvPr/>
        </p:nvSpPr>
        <p:spPr>
          <a:xfrm>
            <a:off x="605210" y="4231662"/>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e</a:t>
            </a:r>
          </a:p>
        </p:txBody>
      </p:sp>
      <p:sp>
        <p:nvSpPr>
          <p:cNvPr id="21" name="Rectangle 20"/>
          <p:cNvSpPr/>
          <p:nvPr/>
        </p:nvSpPr>
        <p:spPr>
          <a:xfrm>
            <a:off x="3295972" y="69269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4</a:t>
            </a:r>
          </a:p>
        </p:txBody>
      </p:sp>
      <p:sp>
        <p:nvSpPr>
          <p:cNvPr id="22" name="Rectangle 21"/>
          <p:cNvSpPr/>
          <p:nvPr/>
        </p:nvSpPr>
        <p:spPr>
          <a:xfrm>
            <a:off x="3295972" y="2192640"/>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5</a:t>
            </a:r>
          </a:p>
        </p:txBody>
      </p:sp>
      <p:sp>
        <p:nvSpPr>
          <p:cNvPr id="23" name="Rectangle 22"/>
          <p:cNvSpPr/>
          <p:nvPr/>
        </p:nvSpPr>
        <p:spPr>
          <a:xfrm>
            <a:off x="3268166" y="380025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6</a:t>
            </a:r>
          </a:p>
        </p:txBody>
      </p:sp>
      <p:sp>
        <p:nvSpPr>
          <p:cNvPr id="24" name="Rectangle 23"/>
          <p:cNvSpPr/>
          <p:nvPr/>
        </p:nvSpPr>
        <p:spPr>
          <a:xfrm>
            <a:off x="3268166" y="4593175"/>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7</a:t>
            </a:r>
          </a:p>
        </p:txBody>
      </p:sp>
      <p:sp>
        <p:nvSpPr>
          <p:cNvPr id="25" name="Rectangle 24"/>
          <p:cNvSpPr/>
          <p:nvPr/>
        </p:nvSpPr>
        <p:spPr>
          <a:xfrm>
            <a:off x="3282069" y="563330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8</a:t>
            </a:r>
          </a:p>
        </p:txBody>
      </p:sp>
      <p:sp>
        <p:nvSpPr>
          <p:cNvPr id="26" name="Rectangle 25"/>
          <p:cNvSpPr/>
          <p:nvPr/>
        </p:nvSpPr>
        <p:spPr>
          <a:xfrm>
            <a:off x="2145925" y="1124619"/>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2225881" y="1350169"/>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2141956" y="1575719"/>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Rectangle 28"/>
          <p:cNvSpPr/>
          <p:nvPr/>
        </p:nvSpPr>
        <p:spPr>
          <a:xfrm>
            <a:off x="2141956" y="1801269"/>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0" name="Rectangle 29"/>
          <p:cNvSpPr/>
          <p:nvPr/>
        </p:nvSpPr>
        <p:spPr>
          <a:xfrm>
            <a:off x="2145925" y="2026819"/>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p:cNvSpPr/>
          <p:nvPr/>
        </p:nvSpPr>
        <p:spPr>
          <a:xfrm>
            <a:off x="2008287" y="2614570"/>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p:cNvSpPr/>
          <p:nvPr/>
        </p:nvSpPr>
        <p:spPr>
          <a:xfrm>
            <a:off x="2225881" y="3012688"/>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3" name="Rectangle 32"/>
          <p:cNvSpPr/>
          <p:nvPr/>
        </p:nvSpPr>
        <p:spPr>
          <a:xfrm>
            <a:off x="2008287" y="3395880"/>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4" name="Rectangle 33"/>
          <p:cNvSpPr/>
          <p:nvPr/>
        </p:nvSpPr>
        <p:spPr>
          <a:xfrm>
            <a:off x="2008287" y="3831497"/>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5" name="Rectangle 34"/>
          <p:cNvSpPr/>
          <p:nvPr/>
        </p:nvSpPr>
        <p:spPr>
          <a:xfrm>
            <a:off x="2227862" y="4220194"/>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Rectangle 35"/>
          <p:cNvSpPr/>
          <p:nvPr/>
        </p:nvSpPr>
        <p:spPr>
          <a:xfrm>
            <a:off x="1515894" y="5328398"/>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7" name="Rectangle 36"/>
          <p:cNvSpPr/>
          <p:nvPr/>
        </p:nvSpPr>
        <p:spPr>
          <a:xfrm>
            <a:off x="675966" y="5989296"/>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8" name="Rectangle 37"/>
          <p:cNvSpPr/>
          <p:nvPr/>
        </p:nvSpPr>
        <p:spPr>
          <a:xfrm>
            <a:off x="1955992" y="6415787"/>
            <a:ext cx="581400" cy="2255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9" name="Rectangle 38"/>
          <p:cNvSpPr/>
          <p:nvPr/>
        </p:nvSpPr>
        <p:spPr>
          <a:xfrm>
            <a:off x="8032968" y="1706880"/>
            <a:ext cx="745272" cy="311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0" name="Rectangle 39"/>
          <p:cNvSpPr/>
          <p:nvPr/>
        </p:nvSpPr>
        <p:spPr>
          <a:xfrm>
            <a:off x="7812360" y="3273153"/>
            <a:ext cx="745272" cy="311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1" name="Rectangle 40"/>
          <p:cNvSpPr/>
          <p:nvPr/>
        </p:nvSpPr>
        <p:spPr>
          <a:xfrm>
            <a:off x="7884368" y="4177213"/>
            <a:ext cx="745272" cy="311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2" name="Rectangle 41"/>
          <p:cNvSpPr/>
          <p:nvPr/>
        </p:nvSpPr>
        <p:spPr>
          <a:xfrm>
            <a:off x="8184996" y="5218416"/>
            <a:ext cx="745272" cy="311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3" name="Rectangle 42"/>
          <p:cNvSpPr/>
          <p:nvPr/>
        </p:nvSpPr>
        <p:spPr>
          <a:xfrm>
            <a:off x="8071068" y="6485581"/>
            <a:ext cx="745272" cy="311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47432576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6"/>
                                        </p:tgtEl>
                                      </p:cBhvr>
                                    </p:animEffect>
                                    <p:set>
                                      <p:cBhvr>
                                        <p:cTn id="7"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8" restart="whenNotActive" fill="hold" evtFilter="cancelBubble" nodeType="interactiveSeq">
                <p:stCondLst>
                  <p:cond evt="onClick" delay="0">
                    <p:tgtEl>
                      <p:spTgt spid="2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7"/>
                                        </p:tgtEl>
                                      </p:cBhvr>
                                    </p:animEffect>
                                    <p:set>
                                      <p:cBhvr>
                                        <p:cTn id="13"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4" restart="whenNotActive" fill="hold" evtFilter="cancelBubble" nodeType="interactiveSeq">
                <p:stCondLst>
                  <p:cond evt="onClick" delay="0">
                    <p:tgtEl>
                      <p:spTgt spid="2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8"/>
                                        </p:tgtEl>
                                      </p:cBhvr>
                                    </p:animEffect>
                                    <p:set>
                                      <p:cBhvr>
                                        <p:cTn id="19"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20" restart="whenNotActive" fill="hold" evtFilter="cancelBubble" nodeType="interactiveSeq">
                <p:stCondLst>
                  <p:cond evt="onClick" delay="0">
                    <p:tgtEl>
                      <p:spTgt spid="29"/>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9"/>
                                        </p:tgtEl>
                                      </p:cBhvr>
                                    </p:animEffect>
                                    <p:set>
                                      <p:cBhvr>
                                        <p:cTn id="25"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26" restart="whenNotActive" fill="hold" evtFilter="cancelBubble" nodeType="interactiveSeq">
                <p:stCondLst>
                  <p:cond evt="onClick" delay="0">
                    <p:tgtEl>
                      <p:spTgt spid="30"/>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30"/>
                                        </p:tgtEl>
                                      </p:cBhvr>
                                    </p:animEffect>
                                    <p:set>
                                      <p:cBhvr>
                                        <p:cTn id="31"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32" restart="whenNotActive" fill="hold" evtFilter="cancelBubble" nodeType="interactiveSeq">
                <p:stCondLst>
                  <p:cond evt="onClick" delay="0">
                    <p:tgtEl>
                      <p:spTgt spid="31"/>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31"/>
                                        </p:tgtEl>
                                      </p:cBhvr>
                                    </p:animEffect>
                                    <p:set>
                                      <p:cBhvr>
                                        <p:cTn id="37"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38" restart="whenNotActive" fill="hold" evtFilter="cancelBubble" nodeType="interactiveSeq">
                <p:stCondLst>
                  <p:cond evt="onClick" delay="0">
                    <p:tgtEl>
                      <p:spTgt spid="32"/>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32"/>
                                        </p:tgtEl>
                                      </p:cBhvr>
                                    </p:animEffect>
                                    <p:set>
                                      <p:cBhvr>
                                        <p:cTn id="43"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44" restart="whenNotActive" fill="hold" evtFilter="cancelBubble" nodeType="interactiveSeq">
                <p:stCondLst>
                  <p:cond evt="onClick" delay="0">
                    <p:tgtEl>
                      <p:spTgt spid="33"/>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33"/>
                                        </p:tgtEl>
                                      </p:cBhvr>
                                    </p:animEffect>
                                    <p:set>
                                      <p:cBhvr>
                                        <p:cTn id="49" dur="1" fill="hold">
                                          <p:stCondLst>
                                            <p:cond delay="499"/>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seq concurrent="1" nextAc="seek">
              <p:cTn id="50" restart="whenNotActive" fill="hold" evtFilter="cancelBubble" nodeType="interactiveSeq">
                <p:stCondLst>
                  <p:cond evt="onClick" delay="0">
                    <p:tgtEl>
                      <p:spTgt spid="34"/>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34"/>
                                        </p:tgtEl>
                                      </p:cBhvr>
                                    </p:animEffect>
                                    <p:set>
                                      <p:cBhvr>
                                        <p:cTn id="55" dur="1" fill="hold">
                                          <p:stCondLst>
                                            <p:cond delay="499"/>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56" restart="whenNotActive" fill="hold" evtFilter="cancelBubble" nodeType="interactiveSeq">
                <p:stCondLst>
                  <p:cond evt="onClick" delay="0">
                    <p:tgtEl>
                      <p:spTgt spid="35"/>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35"/>
                                        </p:tgtEl>
                                      </p:cBhvr>
                                    </p:animEffect>
                                    <p:set>
                                      <p:cBhvr>
                                        <p:cTn id="61"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62" restart="whenNotActive" fill="hold" evtFilter="cancelBubble" nodeType="interactiveSeq">
                <p:stCondLst>
                  <p:cond evt="onClick" delay="0">
                    <p:tgtEl>
                      <p:spTgt spid="36"/>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36"/>
                                        </p:tgtEl>
                                      </p:cBhvr>
                                    </p:animEffect>
                                    <p:set>
                                      <p:cBhvr>
                                        <p:cTn id="67"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68" restart="whenNotActive" fill="hold" evtFilter="cancelBubble" nodeType="interactiveSeq">
                <p:stCondLst>
                  <p:cond evt="onClick" delay="0">
                    <p:tgtEl>
                      <p:spTgt spid="37"/>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37"/>
                                        </p:tgtEl>
                                      </p:cBhvr>
                                    </p:animEffect>
                                    <p:set>
                                      <p:cBhvr>
                                        <p:cTn id="73"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74" restart="whenNotActive" fill="hold" evtFilter="cancelBubble" nodeType="interactiveSeq">
                <p:stCondLst>
                  <p:cond evt="onClick" delay="0">
                    <p:tgtEl>
                      <p:spTgt spid="38"/>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38"/>
                                        </p:tgtEl>
                                      </p:cBhvr>
                                    </p:animEffect>
                                    <p:set>
                                      <p:cBhvr>
                                        <p:cTn id="79" dur="1" fill="hold">
                                          <p:stCondLst>
                                            <p:cond delay="499"/>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80" restart="whenNotActive" fill="hold" evtFilter="cancelBubble" nodeType="interactiveSeq">
                <p:stCondLst>
                  <p:cond evt="onClick" delay="0">
                    <p:tgtEl>
                      <p:spTgt spid="39"/>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39"/>
                                        </p:tgtEl>
                                      </p:cBhvr>
                                    </p:animEffect>
                                    <p:set>
                                      <p:cBhvr>
                                        <p:cTn id="85"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86" restart="whenNotActive" fill="hold" evtFilter="cancelBubble" nodeType="interactiveSeq">
                <p:stCondLst>
                  <p:cond evt="onClick" delay="0">
                    <p:tgtEl>
                      <p:spTgt spid="40"/>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40"/>
                                        </p:tgtEl>
                                      </p:cBhvr>
                                    </p:animEffect>
                                    <p:set>
                                      <p:cBhvr>
                                        <p:cTn id="91" dur="1" fill="hold">
                                          <p:stCondLst>
                                            <p:cond delay="499"/>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92" restart="whenNotActive" fill="hold" evtFilter="cancelBubble" nodeType="interactiveSeq">
                <p:stCondLst>
                  <p:cond evt="onClick" delay="0">
                    <p:tgtEl>
                      <p:spTgt spid="41"/>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41"/>
                                        </p:tgtEl>
                                      </p:cBhvr>
                                    </p:animEffect>
                                    <p:set>
                                      <p:cBhvr>
                                        <p:cTn id="97"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98" restart="whenNotActive" fill="hold" evtFilter="cancelBubble" nodeType="interactiveSeq">
                <p:stCondLst>
                  <p:cond evt="onClick" delay="0">
                    <p:tgtEl>
                      <p:spTgt spid="42"/>
                    </p:tgtEl>
                  </p:cond>
                </p:stCondLst>
                <p:endSync evt="end" delay="0">
                  <p:rtn val="all"/>
                </p:endSync>
                <p:childTnLst>
                  <p:par>
                    <p:cTn id="99" fill="hold">
                      <p:stCondLst>
                        <p:cond delay="0"/>
                      </p:stCondLst>
                      <p:childTnLst>
                        <p:par>
                          <p:cTn id="100" fill="hold">
                            <p:stCondLst>
                              <p:cond delay="0"/>
                            </p:stCondLst>
                            <p:childTnLst>
                              <p:par>
                                <p:cTn id="101" presetID="10" presetClass="exit" presetSubtype="0" fill="hold" grpId="0" nodeType="clickEffect">
                                  <p:stCondLst>
                                    <p:cond delay="0"/>
                                  </p:stCondLst>
                                  <p:childTnLst>
                                    <p:animEffect transition="out" filter="fade">
                                      <p:cBhvr>
                                        <p:cTn id="102" dur="500"/>
                                        <p:tgtEl>
                                          <p:spTgt spid="42"/>
                                        </p:tgtEl>
                                      </p:cBhvr>
                                    </p:animEffect>
                                    <p:set>
                                      <p:cBhvr>
                                        <p:cTn id="103" dur="1" fill="hold">
                                          <p:stCondLst>
                                            <p:cond delay="499"/>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104" restart="whenNotActive" fill="hold" evtFilter="cancelBubble" nodeType="interactiveSeq">
                <p:stCondLst>
                  <p:cond evt="onClick" delay="0">
                    <p:tgtEl>
                      <p:spTgt spid="43"/>
                    </p:tgtEl>
                  </p:cond>
                </p:stCondLst>
                <p:endSync evt="end" delay="0">
                  <p:rtn val="all"/>
                </p:endSync>
                <p:childTnLst>
                  <p:par>
                    <p:cTn id="105" fill="hold">
                      <p:stCondLst>
                        <p:cond delay="0"/>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43"/>
                                        </p:tgtEl>
                                      </p:cBhvr>
                                    </p:animEffect>
                                    <p:set>
                                      <p:cBhvr>
                                        <p:cTn id="109" dur="1" fill="hold">
                                          <p:stCondLst>
                                            <p:cond delay="499"/>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childTnLst>
        </p:cTn>
      </p:par>
    </p:tnLst>
    <p:bldLst>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Main Exercise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228278" y="692696"/>
                <a:ext cx="3240360" cy="5768374"/>
              </a:xfrm>
              <a:prstGeom prst="rect">
                <a:avLst/>
              </a:prstGeom>
              <a:noFill/>
            </p:spPr>
            <p:txBody>
              <a:bodyPr wrap="square" rtlCol="0">
                <a:spAutoFit/>
              </a:bodyPr>
              <a:lstStyle/>
              <a:p>
                <a:r>
                  <a:rPr lang="en-GB" sz="1400" dirty="0"/>
                  <a:t>Estimate the following by rounding each number to 1sf:</a:t>
                </a:r>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326×4.89≈</m:t>
                      </m:r>
                    </m:oMath>
                    <m:oMath xmlns:m="http://schemas.openxmlformats.org/officeDocument/2006/math">
                      <m:r>
                        <a:rPr lang="en-GB" sz="1400" b="0" i="1" smtClean="0">
                          <a:latin typeface="Cambria Math" panose="02040503050406030204" pitchFamily="18" charset="0"/>
                        </a:rPr>
                        <m:t>7809÷8.24≈</m:t>
                      </m:r>
                    </m:oMath>
                    <m:oMath xmlns:m="http://schemas.openxmlformats.org/officeDocument/2006/math">
                      <m:r>
                        <a:rPr lang="en-GB" sz="1400" b="0" i="1" smtClean="0">
                          <a:latin typeface="Cambria Math" panose="02040503050406030204" pitchFamily="18" charset="0"/>
                        </a:rPr>
                        <m:t>0.39×9.67≈</m:t>
                      </m:r>
                    </m:oMath>
                    <m:oMath xmlns:m="http://schemas.openxmlformats.org/officeDocument/2006/math">
                      <m:r>
                        <a:rPr lang="en-GB" sz="1400" b="0" i="1" smtClean="0">
                          <a:latin typeface="Cambria Math" panose="02040503050406030204" pitchFamily="18" charset="0"/>
                        </a:rPr>
                        <m:t>201÷0.49≈</m:t>
                      </m:r>
                    </m:oMath>
                    <m:oMath xmlns:m="http://schemas.openxmlformats.org/officeDocument/2006/math">
                      <m:r>
                        <a:rPr lang="en-GB" sz="1400" b="0" i="1" smtClean="0">
                          <a:latin typeface="Cambria Math" panose="02040503050406030204" pitchFamily="18" charset="0"/>
                        </a:rPr>
                        <m:t>489×0.31≈</m:t>
                      </m:r>
                    </m:oMath>
                  </m:oMathPara>
                </a14:m>
                <a:endParaRPr lang="en-GB" sz="400" dirty="0"/>
              </a:p>
              <a:p>
                <a:r>
                  <a:rPr lang="en-GB" sz="1400" dirty="0"/>
                  <a:t>Estimate the following:</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29×38.5</m:t>
                          </m:r>
                        </m:num>
                        <m:den>
                          <m:r>
                            <a:rPr lang="en-GB" sz="1400" b="0" i="1" smtClean="0">
                              <a:latin typeface="Cambria Math" panose="02040503050406030204" pitchFamily="18" charset="0"/>
                            </a:rPr>
                            <m:t>11.2</m:t>
                          </m:r>
                        </m:den>
                      </m:f>
                      <m:r>
                        <a:rPr lang="en-GB" sz="1400" b="0" i="1" smtClean="0">
                          <a:latin typeface="Cambria Math" panose="02040503050406030204" pitchFamily="18" charset="0"/>
                        </a:rPr>
                        <m:t>≈</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2.95×6.013</m:t>
                          </m:r>
                        </m:num>
                        <m:den>
                          <m:r>
                            <a:rPr lang="en-GB" sz="1400" b="0" i="1" smtClean="0">
                              <a:latin typeface="Cambria Math" panose="02040503050406030204" pitchFamily="18" charset="0"/>
                            </a:rPr>
                            <m:t>9.023</m:t>
                          </m:r>
                        </m:den>
                      </m:f>
                      <m:r>
                        <a:rPr lang="en-GB" sz="1400" b="0" i="1" smtClean="0">
                          <a:latin typeface="Cambria Math" panose="02040503050406030204" pitchFamily="18" charset="0"/>
                        </a:rPr>
                        <m:t>≈</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39×6.98</m:t>
                          </m:r>
                        </m:num>
                        <m:den>
                          <m:r>
                            <a:rPr lang="en-GB" sz="1400" b="0" i="1" smtClean="0">
                              <a:latin typeface="Cambria Math" panose="02040503050406030204" pitchFamily="18" charset="0"/>
                            </a:rPr>
                            <m:t>0.52</m:t>
                          </m:r>
                        </m:den>
                      </m:f>
                      <m:r>
                        <a:rPr lang="en-GB" sz="1400" b="0" i="1" smtClean="0">
                          <a:latin typeface="Cambria Math" panose="02040503050406030204" pitchFamily="18" charset="0"/>
                        </a:rPr>
                        <m:t>≈</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205×7.7</m:t>
                          </m:r>
                        </m:num>
                        <m:den>
                          <m:r>
                            <a:rPr lang="en-GB" sz="1400" b="0" i="1" smtClean="0">
                              <a:latin typeface="Cambria Math" panose="02040503050406030204" pitchFamily="18" charset="0"/>
                            </a:rPr>
                            <m:t>0.21</m:t>
                          </m:r>
                        </m:den>
                      </m:f>
                      <m:r>
                        <a:rPr lang="en-GB" sz="1400" b="0" i="1" smtClean="0">
                          <a:latin typeface="Cambria Math" panose="02040503050406030204" pitchFamily="18" charset="0"/>
                        </a:rPr>
                        <m:t>≈</m:t>
                      </m:r>
                    </m:oMath>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4.904×31.2</m:t>
                          </m:r>
                        </m:num>
                        <m:den>
                          <m:r>
                            <a:rPr lang="en-GB" sz="1400" b="0" i="1" smtClean="0">
                              <a:latin typeface="Cambria Math" panose="02040503050406030204" pitchFamily="18" charset="0"/>
                            </a:rPr>
                            <m:t>0.0984</m:t>
                          </m:r>
                        </m:den>
                      </m:f>
                      <m:r>
                        <a:rPr lang="en-GB" sz="1400" b="0" i="1" smtClean="0">
                          <a:latin typeface="Cambria Math" panose="02040503050406030204" pitchFamily="18" charset="0"/>
                        </a:rPr>
                        <m:t>≈</m:t>
                      </m:r>
                    </m:oMath>
                  </m:oMathPara>
                </a14:m>
                <a:endParaRPr lang="en-GB" sz="1400" dirty="0"/>
              </a:p>
              <a:p>
                <a:endParaRPr lang="en-GB" sz="1400" dirty="0"/>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7.523×89.4</m:t>
                          </m:r>
                        </m:num>
                        <m:den>
                          <m:r>
                            <a:rPr lang="en-GB" sz="1400" b="0" i="1" smtClean="0">
                              <a:latin typeface="Cambria Math" panose="02040503050406030204" pitchFamily="18" charset="0"/>
                            </a:rPr>
                            <m:t>0.14</m:t>
                          </m:r>
                        </m:den>
                      </m:f>
                    </m:oMath>
                  </m:oMathPara>
                </a14:m>
                <a:endParaRPr lang="en-GB" sz="1400" dirty="0"/>
              </a:p>
              <a:p>
                <a:pPr marL="342900" indent="-342900">
                  <a:buAutoNum type="alphaLcParenR"/>
                </a:pPr>
                <a:r>
                  <a:rPr lang="en-GB" sz="1400" dirty="0"/>
                  <a:t>Find an approximate value for this expression. </a:t>
                </a:r>
                <a:endParaRPr lang="en-GB" sz="1400" b="1" dirty="0"/>
              </a:p>
              <a:p>
                <a:pPr marL="342900" indent="-342900">
                  <a:buAutoNum type="alphaLcParenR"/>
                </a:pPr>
                <a:r>
                  <a:rPr lang="en-GB" sz="1400" dirty="0"/>
                  <a:t>Using a calculator, calculate the % error relative to the true value. </a:t>
                </a:r>
                <a:endParaRPr lang="en-GB" sz="1400" b="1" dirty="0"/>
              </a:p>
              <a:p>
                <a:pPr marL="342900" indent="-342900">
                  <a:buAutoNum type="alphaLcParenR"/>
                </a:pPr>
                <a:r>
                  <a:rPr lang="en-GB" sz="1400" dirty="0"/>
                  <a:t>Which of the three </a:t>
                </a:r>
                <a:r>
                  <a:rPr lang="en-GB" sz="1400" dirty="0" err="1"/>
                  <a:t>roundings</a:t>
                </a:r>
                <a:r>
                  <a:rPr lang="en-GB" sz="1400" dirty="0"/>
                  <a:t> caused the largest error? </a:t>
                </a:r>
                <a:endParaRPr lang="en-GB" sz="1400" b="1" dirty="0"/>
              </a:p>
            </p:txBody>
          </p:sp>
        </mc:Choice>
        <mc:Fallback xmlns="">
          <p:sp>
            <p:nvSpPr>
              <p:cNvPr id="5" name="TextBox 4"/>
              <p:cNvSpPr txBox="1">
                <a:spLocks noRot="1" noChangeAspect="1" noMove="1" noResize="1" noEditPoints="1" noAdjustHandles="1" noChangeArrowheads="1" noChangeShapeType="1" noTextEdit="1"/>
              </p:cNvSpPr>
              <p:nvPr/>
            </p:nvSpPr>
            <p:spPr>
              <a:xfrm>
                <a:off x="228278" y="692696"/>
                <a:ext cx="3240360" cy="5768374"/>
              </a:xfrm>
              <a:prstGeom prst="rect">
                <a:avLst/>
              </a:prstGeom>
              <a:blipFill rotWithShape="1">
                <a:blip r:embed="rId2"/>
                <a:stretch>
                  <a:fillRect l="-564" t="-106" r="-376" b="-10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3524250" y="635546"/>
                <a:ext cx="5619750" cy="6528134"/>
              </a:xfrm>
              <a:prstGeom prst="rect">
                <a:avLst/>
              </a:prstGeom>
            </p:spPr>
            <p:txBody>
              <a:bodyPr wrap="square">
                <a:spAutoFit/>
              </a:bodyPr>
              <a:lstStyle/>
              <a:p>
                <a:pPr lvl="0">
                  <a:lnSpc>
                    <a:spcPct val="106000"/>
                  </a:lnSpc>
                  <a:spcAft>
                    <a:spcPts val="800"/>
                  </a:spcAft>
                </a:pPr>
                <a:r>
                  <a:rPr lang="en-GB" sz="1400" dirty="0">
                    <a:latin typeface="Calibri" panose="020F0502020204030204" pitchFamily="34" charset="0"/>
                    <a:ea typeface="Calibri" panose="020F0502020204030204" pitchFamily="34" charset="0"/>
                    <a:cs typeface="Times New Roman" panose="02020603050405020304" pitchFamily="18" charset="0"/>
                  </a:rPr>
                  <a:t>[JMC 2015 Q9] According to a newspaper report, “A 63-year-old man has rowed around the world without leaving his living room.” He clocked up 25 048 miles on a rowing machine that he received for his 50th birthday. Roughly how many miles per year has he rowed since he was given the machine? </a:t>
                </a:r>
                <a:br>
                  <a:rPr lang="en-GB" sz="1400" dirty="0">
                    <a:latin typeface="Calibri" panose="020F0502020204030204" pitchFamily="34" charset="0"/>
                    <a:ea typeface="Calibri" panose="020F0502020204030204" pitchFamily="34" charset="0"/>
                    <a:cs typeface="Times New Roman" panose="02020603050405020304" pitchFamily="18" charset="0"/>
                  </a:rPr>
                </a:br>
                <a:r>
                  <a:rPr lang="en-GB" sz="1400" dirty="0">
                    <a:latin typeface="Calibri" panose="020F0502020204030204" pitchFamily="34" charset="0"/>
                    <a:ea typeface="Calibri" panose="020F0502020204030204" pitchFamily="34" charset="0"/>
                    <a:cs typeface="Times New Roman" panose="02020603050405020304" pitchFamily="18" charset="0"/>
                  </a:rPr>
                  <a:t>A   200 	B   500 	C   1000	 D   2000 	E   4000      </a:t>
                </a:r>
              </a:p>
              <a:p>
                <a:pPr lvl="0">
                  <a:lnSpc>
                    <a:spcPct val="106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[JMC 2011 Q17] Last year’s match at Wimbledon between John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Isner</a:t>
                </a:r>
                <a:r>
                  <a:rPr lang="en-GB" sz="1400" dirty="0">
                    <a:effectLst/>
                    <a:latin typeface="Calibri" panose="020F0502020204030204" pitchFamily="34" charset="0"/>
                    <a:ea typeface="Calibri" panose="020F0502020204030204" pitchFamily="34" charset="0"/>
                    <a:cs typeface="Times New Roman" panose="02020603050405020304" pitchFamily="18" charset="0"/>
                  </a:rPr>
                  <a:t> and Nicolas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Mahut</a:t>
                </a:r>
                <a:r>
                  <a:rPr lang="en-GB" sz="1400" dirty="0">
                    <a:effectLst/>
                    <a:latin typeface="Calibri" panose="020F0502020204030204" pitchFamily="34" charset="0"/>
                    <a:ea typeface="Calibri" panose="020F0502020204030204" pitchFamily="34" charset="0"/>
                    <a:cs typeface="Times New Roman" panose="02020603050405020304" pitchFamily="18" charset="0"/>
                  </a:rPr>
                  <a:t>, which lasted 11 hours and 5 minutes, set a record for the longest match in tennis history. The fifth set of the match lasted 8 hours and 11 minutes. Approximately what fraction of the whole match was taken up by the fifth set?</a:t>
                </a:r>
                <a:br>
                  <a:rPr lang="en-GB"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panose="020F0502020204030204" pitchFamily="34" charset="0"/>
                    <a:ea typeface="Calibri" panose="020F0502020204030204" pitchFamily="34" charset="0"/>
                    <a:cs typeface="Times New Roman" panose="02020603050405020304" pitchFamily="18" charset="0"/>
                  </a:rPr>
                  <a:t>A   </a:t>
                </a:r>
                <a14:m>
                  <m:oMath xmlns:m="http://schemas.openxmlformats.org/officeDocument/2006/math">
                    <m:f>
                      <m:fPr>
                        <m:ctrlPr>
                          <a:rPr lang="en-GB" sz="1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GB" sz="1400" i="1">
                            <a:effectLst/>
                            <a:latin typeface="Cambria Math" panose="02040503050406030204" pitchFamily="18" charset="0"/>
                            <a:ea typeface="Calibri" panose="020F0502020204030204" pitchFamily="34" charset="0"/>
                            <a:cs typeface="Times New Roman" panose="02020603050405020304" pitchFamily="18" charset="0"/>
                          </a:rPr>
                          <m:t>1</m:t>
                        </m:r>
                      </m:num>
                      <m:den>
                        <m:r>
                          <a:rPr lang="en-GB" sz="1400" i="1">
                            <a:effectLst/>
                            <a:latin typeface="Cambria Math" panose="02040503050406030204" pitchFamily="18" charset="0"/>
                            <a:ea typeface="Calibri" panose="020F0502020204030204" pitchFamily="34"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B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2</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C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3</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5</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D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3</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4</m:t>
                        </m:r>
                      </m:den>
                    </m:f>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E   </a:t>
                </a:r>
                <a14:m>
                  <m:oMath xmlns:m="http://schemas.openxmlformats.org/officeDocument/2006/math">
                    <m:f>
                      <m:fPr>
                        <m:ctrlPr>
                          <a:rPr lang="en-GB" sz="14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9</m:t>
                        </m:r>
                      </m:num>
                      <m:den>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10</m:t>
                        </m:r>
                      </m:den>
                    </m:f>
                  </m:oMath>
                </a14:m>
                <a:r>
                  <a:rPr lang="en-GB" sz="1400" dirty="0">
                    <a:effectLst/>
                    <a:latin typeface="Calibri" panose="020F0502020204030204" pitchFamily="34" charset="0"/>
                    <a:ea typeface="Calibri" panose="020F0502020204030204" pitchFamily="34" charset="0"/>
                    <a:cs typeface="Times New Roman" panose="02020603050405020304" pitchFamily="18" charset="0"/>
                  </a:rPr>
                  <a:t>      </a:t>
                </a:r>
                <a:br>
                  <a:rPr lang="en-GB" sz="1400" dirty="0">
                    <a:effectLst/>
                    <a:latin typeface="Calibri" panose="020F0502020204030204" pitchFamily="34" charset="0"/>
                    <a:ea typeface="Calibri" panose="020F0502020204030204" pitchFamily="34" charset="0"/>
                    <a:cs typeface="Times New Roman" panose="02020603050405020304" pitchFamily="18" charset="0"/>
                  </a:rPr>
                </a:br>
                <a:br>
                  <a:rPr lang="en-GB" sz="10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panose="020F0502020204030204" pitchFamily="34" charset="0"/>
                    <a:ea typeface="Calibri" panose="020F0502020204030204" pitchFamily="34" charset="0"/>
                    <a:cs typeface="Times New Roman" panose="02020603050405020304" pitchFamily="18" charset="0"/>
                  </a:rPr>
                  <a:t>[JMC 2008 Q15] An active sphagnum bog deposits a depth of about 1 metre of peat per 1000 years. Roughly how many millimetres is that per day?     A   0.0003     B   0.003        C   0.03</a:t>
                </a:r>
                <a:r>
                  <a:rPr lang="en-GB" sz="1400" dirty="0">
                    <a:latin typeface="Calibri" panose="020F0502020204030204" pitchFamily="34" charset="0"/>
                    <a:ea typeface="Calibri" panose="020F0502020204030204" pitchFamily="34" charset="0"/>
                    <a:cs typeface="Times New Roman" panose="02020603050405020304" pitchFamily="18" charset="0"/>
                  </a:rPr>
                  <a:t>      </a:t>
                </a:r>
                <a:r>
                  <a:rPr lang="en-GB" sz="1400" dirty="0">
                    <a:effectLst/>
                    <a:latin typeface="Calibri" panose="020F0502020204030204" pitchFamily="34" charset="0"/>
                    <a:ea typeface="Calibri" panose="020F0502020204030204" pitchFamily="34" charset="0"/>
                    <a:cs typeface="Times New Roman" panose="02020603050405020304" pitchFamily="18" charset="0"/>
                  </a:rPr>
                  <a:t>D  0.3	    E   3 </a:t>
                </a:r>
                <a:r>
                  <a:rPr lang="en-GB" sz="1400" dirty="0">
                    <a:latin typeface="Calibri" panose="020F0502020204030204" pitchFamily="34" charset="0"/>
                    <a:ea typeface="Calibri" panose="020F0502020204030204" pitchFamily="34" charset="0"/>
                    <a:cs typeface="Times New Roman" panose="02020603050405020304" pitchFamily="18" charset="0"/>
                  </a:rPr>
                  <a:t>    </a:t>
                </a:r>
                <a:endParaRPr lang="en-GB" sz="1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GB" sz="1400" dirty="0">
                    <a:latin typeface="Calibri" panose="020F0502020204030204" pitchFamily="34" charset="0"/>
                    <a:ea typeface="Calibri" panose="020F0502020204030204" pitchFamily="34" charset="0"/>
                    <a:cs typeface="Times New Roman" panose="02020603050405020304" pitchFamily="18" charset="0"/>
                  </a:rPr>
                  <a:t>[IMC 2001 Q9] Which of the following is the best estimate for the number of seconds which have elapsed since the start of the year 2000? (note: date was June 2001)</a:t>
                </a:r>
                <a:br>
                  <a:rPr lang="en-GB" sz="1400" dirty="0">
                    <a:latin typeface="Calibri" panose="020F0502020204030204" pitchFamily="34" charset="0"/>
                    <a:ea typeface="Calibri" panose="020F0502020204030204" pitchFamily="34" charset="0"/>
                    <a:cs typeface="Times New Roman" panose="02020603050405020304" pitchFamily="18" charset="0"/>
                  </a:rPr>
                </a:br>
                <a:r>
                  <a:rPr lang="en-GB" sz="1400" dirty="0">
                    <a:latin typeface="Calibri" panose="020F0502020204030204" pitchFamily="34" charset="0"/>
                    <a:ea typeface="Calibri" panose="020F0502020204030204" pitchFamily="34" charset="0"/>
                    <a:cs typeface="Times New Roman" panose="02020603050405020304" pitchFamily="18" charset="0"/>
                  </a:rPr>
                  <a:t>A   </a:t>
                </a:r>
                <a14:m>
                  <m:oMath xmlns:m="http://schemas.openxmlformats.org/officeDocument/2006/math">
                    <m:r>
                      <a:rPr lang="en-GB" sz="1400" i="1">
                        <a:latin typeface="Cambria Math" panose="02040503050406030204" pitchFamily="18" charset="0"/>
                        <a:ea typeface="Calibri" panose="020F0502020204030204" pitchFamily="34" charset="0"/>
                        <a:cs typeface="Times New Roman" panose="02020603050405020304" pitchFamily="18" charset="0"/>
                      </a:rPr>
                      <m:t>3×</m:t>
                    </m:r>
                    <m:sSup>
                      <m:sSupPr>
                        <m:ctrlPr>
                          <a:rPr lang="en-GB" sz="1400" i="1">
                            <a:latin typeface="Cambria Math" panose="02040503050406030204" pitchFamily="18" charset="0"/>
                            <a:ea typeface="Calibri" panose="020F0502020204030204" pitchFamily="34" charset="0"/>
                            <a:cs typeface="Times New Roman" panose="02020603050405020304" pitchFamily="18" charset="0"/>
                          </a:rPr>
                        </m:ctrlPr>
                      </m:sSupPr>
                      <m:e>
                        <m:r>
                          <a:rPr lang="en-GB" sz="1400" i="1">
                            <a:latin typeface="Cambria Math" panose="02040503050406030204" pitchFamily="18" charset="0"/>
                            <a:ea typeface="Calibri" panose="020F0502020204030204" pitchFamily="34" charset="0"/>
                            <a:cs typeface="Times New Roman" panose="02020603050405020304" pitchFamily="18" charset="0"/>
                          </a:rPr>
                          <m:t>10</m:t>
                        </m:r>
                      </m:e>
                      <m:sup>
                        <m:r>
                          <a:rPr lang="en-GB" sz="1400" i="1">
                            <a:latin typeface="Cambria Math" panose="02040503050406030204" pitchFamily="18" charset="0"/>
                            <a:ea typeface="Calibri" panose="020F0502020204030204" pitchFamily="34" charset="0"/>
                            <a:cs typeface="Times New Roman" panose="02020603050405020304" pitchFamily="18" charset="0"/>
                          </a:rPr>
                          <m:t>4</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B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5</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C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6</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D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7</m:t>
                        </m:r>
                      </m:sup>
                    </m:sSup>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E   </a:t>
                </a:r>
                <a14:m>
                  <m:oMath xmlns:m="http://schemas.openxmlformats.org/officeDocument/2006/math">
                    <m:r>
                      <a:rPr lang="en-GB" sz="1400" i="1">
                        <a:latin typeface="Cambria Math" panose="02040503050406030204" pitchFamily="18" charset="0"/>
                        <a:ea typeface="Times New Roman" panose="02020603050405020304" pitchFamily="18" charset="0"/>
                        <a:cs typeface="Times New Roman" panose="02020603050405020304" pitchFamily="18" charset="0"/>
                      </a:rPr>
                      <m:t>3×</m:t>
                    </m:r>
                    <m:sSup>
                      <m:sSupPr>
                        <m:ctrlPr>
                          <a:rPr lang="en-GB" sz="1400" i="1">
                            <a:latin typeface="Cambria Math" panose="02040503050406030204" pitchFamily="18" charset="0"/>
                            <a:ea typeface="Times New Roman" panose="02020603050405020304" pitchFamily="18" charset="0"/>
                            <a:cs typeface="Times New Roman" panose="02020603050405020304" pitchFamily="18" charset="0"/>
                          </a:rPr>
                        </m:ctrlPr>
                      </m:sSupPr>
                      <m:e>
                        <m:r>
                          <a:rPr lang="en-GB" sz="1400" i="1">
                            <a:latin typeface="Cambria Math" panose="02040503050406030204" pitchFamily="18" charset="0"/>
                            <a:ea typeface="Times New Roman" panose="02020603050405020304" pitchFamily="18" charset="0"/>
                            <a:cs typeface="Times New Roman" panose="02020603050405020304" pitchFamily="18" charset="0"/>
                          </a:rPr>
                          <m:t>10</m:t>
                        </m:r>
                      </m:e>
                      <m:sup>
                        <m:r>
                          <a:rPr lang="en-GB" sz="1400" i="1">
                            <a:latin typeface="Cambria Math" panose="02040503050406030204" pitchFamily="18" charset="0"/>
                            <a:ea typeface="Times New Roman" panose="02020603050405020304" pitchFamily="18" charset="0"/>
                            <a:cs typeface="Times New Roman" panose="02020603050405020304" pitchFamily="18" charset="0"/>
                          </a:rPr>
                          <m:t>8</m:t>
                        </m:r>
                      </m:sup>
                    </m:sSup>
                  </m:oMath>
                </a14:m>
                <a:r>
                  <a:rPr lang="en-GB" sz="1400" dirty="0">
                    <a:latin typeface="Calibri" panose="020F0502020204030204" pitchFamily="34" charset="0"/>
                    <a:ea typeface="Calibri" panose="020F0502020204030204" pitchFamily="34" charset="0"/>
                    <a:cs typeface="Times New Roman" panose="02020603050405020304" pitchFamily="18" charset="0"/>
                  </a:rPr>
                  <a:t>     </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GB" sz="5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pPr>
                <a:r>
                  <a:rPr lang="en-GB" sz="1400" dirty="0">
                    <a:latin typeface="Calibri" panose="020F0502020204030204" pitchFamily="34" charset="0"/>
                    <a:ea typeface="Calibri" panose="020F0502020204030204" pitchFamily="34" charset="0"/>
                    <a:cs typeface="Times New Roman" panose="02020603050405020304" pitchFamily="18" charset="0"/>
                  </a:rPr>
                  <a:t>[SMC 2003 Q10] Steve </a:t>
                </a:r>
                <a:r>
                  <a:rPr lang="en-GB" sz="1400" dirty="0" err="1">
                    <a:latin typeface="Calibri" panose="020F0502020204030204" pitchFamily="34" charset="0"/>
                    <a:ea typeface="Calibri" panose="020F0502020204030204" pitchFamily="34" charset="0"/>
                    <a:cs typeface="Times New Roman" panose="02020603050405020304" pitchFamily="18" charset="0"/>
                  </a:rPr>
                  <a:t>Fossett</a:t>
                </a:r>
                <a:r>
                  <a:rPr lang="en-GB" sz="1400" dirty="0">
                    <a:latin typeface="Calibri" panose="020F0502020204030204" pitchFamily="34" charset="0"/>
                    <a:ea typeface="Calibri" panose="020F0502020204030204" pitchFamily="34" charset="0"/>
                    <a:cs typeface="Times New Roman" panose="02020603050405020304" pitchFamily="18" charset="0"/>
                  </a:rPr>
                  <a:t> completed the first solo balloon circumnavigation of the world after </a:t>
                </a:r>
                <a14:m>
                  <m:oMath xmlns:m="http://schemas.openxmlformats.org/officeDocument/2006/math">
                    <m:r>
                      <a:rPr lang="en-GB" sz="1400" i="1">
                        <a:latin typeface="Cambria Math" panose="02040503050406030204" pitchFamily="18" charset="0"/>
                        <a:ea typeface="Calibri" panose="020F0502020204030204" pitchFamily="34" charset="0"/>
                        <a:cs typeface="Times New Roman" panose="02020603050405020304" pitchFamily="18" charset="0"/>
                      </a:rPr>
                      <m:t>13</m:t>
                    </m:r>
                    <m:r>
                      <a:rPr lang="en-GB" sz="1400" b="0" i="1" smtClean="0">
                        <a:latin typeface="Cambria Math" panose="02040503050406030204" pitchFamily="18" charset="0"/>
                        <a:ea typeface="Calibri" panose="020F0502020204030204" pitchFamily="34" charset="0"/>
                        <a:cs typeface="Times New Roman" panose="02020603050405020304" pitchFamily="18" charset="0"/>
                      </a:rPr>
                      <m:t>.5</m:t>
                    </m:r>
                  </m:oMath>
                </a14:m>
                <a:r>
                  <a:rPr lang="en-GB" sz="1400" dirty="0">
                    <a:latin typeface="Calibri" panose="020F0502020204030204" pitchFamily="34" charset="0"/>
                    <a:ea typeface="Times New Roman" panose="02020603050405020304" pitchFamily="18" charset="0"/>
                    <a:cs typeface="Times New Roman" panose="02020603050405020304" pitchFamily="18" charset="0"/>
                  </a:rPr>
                  <a:t> days. Assuming the balloon travelled along a circle of diameter 12 750 km, roughly what was the average speed of the balloon in km/h?</a:t>
                </a:r>
                <a:br>
                  <a:rPr lang="en-GB" sz="1400" dirty="0">
                    <a:latin typeface="Calibri" panose="020F0502020204030204" pitchFamily="34" charset="0"/>
                    <a:ea typeface="Times New Roman" panose="02020603050405020304" pitchFamily="18" charset="0"/>
                    <a:cs typeface="Times New Roman" panose="02020603050405020304" pitchFamily="18" charset="0"/>
                  </a:rPr>
                </a:br>
                <a:r>
                  <a:rPr lang="en-GB" sz="1400" dirty="0">
                    <a:latin typeface="Calibri" panose="020F0502020204030204" pitchFamily="34" charset="0"/>
                    <a:ea typeface="Times New Roman" panose="02020603050405020304" pitchFamily="18" charset="0"/>
                    <a:cs typeface="Times New Roman" panose="02020603050405020304" pitchFamily="18" charset="0"/>
                  </a:rPr>
                  <a:t>A   12	B   40	C   75        D   120      E   300</a:t>
                </a:r>
                <a:r>
                  <a:rPr lang="en-GB" sz="1400">
                    <a:latin typeface="Calibri" panose="020F0502020204030204" pitchFamily="34" charset="0"/>
                    <a:ea typeface="Times New Roman" panose="02020603050405020304" pitchFamily="18" charset="0"/>
                    <a:cs typeface="Times New Roman" panose="02020603050405020304" pitchFamily="18" charset="0"/>
                  </a:rPr>
                  <a:t>	</a:t>
                </a:r>
                <a:endParaRPr lang="en-GB" sz="1400" b="1" dirty="0">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3524250" y="635546"/>
                <a:ext cx="5619750" cy="6528134"/>
              </a:xfrm>
              <a:prstGeom prst="rect">
                <a:avLst/>
              </a:prstGeom>
              <a:blipFill rotWithShape="1">
                <a:blip r:embed="rId3"/>
                <a:stretch>
                  <a:fillRect l="-217" r="-217"/>
                </a:stretch>
              </a:blipFill>
            </p:spPr>
            <p:txBody>
              <a:bodyPr/>
              <a:lstStyle/>
              <a:p>
                <a:r>
                  <a:rPr lang="en-GB">
                    <a:noFill/>
                  </a:rPr>
                  <a:t> </a:t>
                </a:r>
              </a:p>
            </p:txBody>
          </p:sp>
        </mc:Fallback>
      </mc:AlternateContent>
      <p:sp>
        <p:nvSpPr>
          <p:cNvPr id="7" name="Rectangle 6"/>
          <p:cNvSpPr/>
          <p:nvPr/>
        </p:nvSpPr>
        <p:spPr>
          <a:xfrm>
            <a:off x="0" y="69269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a:t>
            </a:r>
          </a:p>
        </p:txBody>
      </p:sp>
      <p:sp>
        <p:nvSpPr>
          <p:cNvPr id="8" name="Rectangle 7"/>
          <p:cNvSpPr/>
          <p:nvPr/>
        </p:nvSpPr>
        <p:spPr>
          <a:xfrm>
            <a:off x="0" y="2276872"/>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2</a:t>
            </a:r>
          </a:p>
        </p:txBody>
      </p:sp>
      <p:sp>
        <p:nvSpPr>
          <p:cNvPr id="9" name="Rectangle 8"/>
          <p:cNvSpPr/>
          <p:nvPr/>
        </p:nvSpPr>
        <p:spPr>
          <a:xfrm>
            <a:off x="0" y="4725144"/>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3</a:t>
            </a:r>
          </a:p>
        </p:txBody>
      </p:sp>
      <p:sp>
        <p:nvSpPr>
          <p:cNvPr id="10" name="Rectangle 9"/>
          <p:cNvSpPr/>
          <p:nvPr/>
        </p:nvSpPr>
        <p:spPr>
          <a:xfrm>
            <a:off x="611560" y="116924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a</a:t>
            </a:r>
          </a:p>
        </p:txBody>
      </p:sp>
      <p:sp>
        <p:nvSpPr>
          <p:cNvPr id="11" name="Rectangle 10"/>
          <p:cNvSpPr/>
          <p:nvPr/>
        </p:nvSpPr>
        <p:spPr>
          <a:xfrm>
            <a:off x="611560" y="1408013"/>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b</a:t>
            </a:r>
          </a:p>
        </p:txBody>
      </p:sp>
      <p:sp>
        <p:nvSpPr>
          <p:cNvPr id="12" name="Rectangle 11"/>
          <p:cNvSpPr/>
          <p:nvPr/>
        </p:nvSpPr>
        <p:spPr>
          <a:xfrm>
            <a:off x="613941" y="1624037"/>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c</a:t>
            </a:r>
          </a:p>
        </p:txBody>
      </p:sp>
      <p:sp>
        <p:nvSpPr>
          <p:cNvPr id="13" name="Rectangle 12"/>
          <p:cNvSpPr/>
          <p:nvPr/>
        </p:nvSpPr>
        <p:spPr>
          <a:xfrm>
            <a:off x="613941" y="1825504"/>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d</a:t>
            </a:r>
          </a:p>
        </p:txBody>
      </p:sp>
      <p:sp>
        <p:nvSpPr>
          <p:cNvPr id="14" name="Rectangle 13"/>
          <p:cNvSpPr/>
          <p:nvPr/>
        </p:nvSpPr>
        <p:spPr>
          <a:xfrm>
            <a:off x="611560" y="2033148"/>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e</a:t>
            </a:r>
          </a:p>
        </p:txBody>
      </p:sp>
      <p:sp>
        <p:nvSpPr>
          <p:cNvPr id="15" name="Rectangle 14"/>
          <p:cNvSpPr/>
          <p:nvPr/>
        </p:nvSpPr>
        <p:spPr>
          <a:xfrm>
            <a:off x="611560" y="259296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a</a:t>
            </a:r>
          </a:p>
        </p:txBody>
      </p:sp>
      <p:sp>
        <p:nvSpPr>
          <p:cNvPr id="16" name="Rectangle 15"/>
          <p:cNvSpPr/>
          <p:nvPr/>
        </p:nvSpPr>
        <p:spPr>
          <a:xfrm>
            <a:off x="605210" y="3028583"/>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b</a:t>
            </a:r>
          </a:p>
        </p:txBody>
      </p:sp>
      <p:sp>
        <p:nvSpPr>
          <p:cNvPr id="17" name="Rectangle 16"/>
          <p:cNvSpPr/>
          <p:nvPr/>
        </p:nvSpPr>
        <p:spPr>
          <a:xfrm>
            <a:off x="611560" y="3428909"/>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c</a:t>
            </a:r>
          </a:p>
        </p:txBody>
      </p:sp>
      <p:sp>
        <p:nvSpPr>
          <p:cNvPr id="18" name="Rectangle 17"/>
          <p:cNvSpPr/>
          <p:nvPr/>
        </p:nvSpPr>
        <p:spPr>
          <a:xfrm>
            <a:off x="605210" y="3809396"/>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d</a:t>
            </a:r>
          </a:p>
        </p:txBody>
      </p:sp>
      <p:sp>
        <p:nvSpPr>
          <p:cNvPr id="19" name="Rectangle 18"/>
          <p:cNvSpPr/>
          <p:nvPr/>
        </p:nvSpPr>
        <p:spPr>
          <a:xfrm>
            <a:off x="605210" y="4231662"/>
            <a:ext cx="259978" cy="15949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e</a:t>
            </a:r>
          </a:p>
        </p:txBody>
      </p:sp>
      <p:sp>
        <p:nvSpPr>
          <p:cNvPr id="21" name="Rectangle 20"/>
          <p:cNvSpPr/>
          <p:nvPr/>
        </p:nvSpPr>
        <p:spPr>
          <a:xfrm>
            <a:off x="3295972" y="69269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4</a:t>
            </a:r>
          </a:p>
        </p:txBody>
      </p:sp>
      <p:sp>
        <p:nvSpPr>
          <p:cNvPr id="22" name="Rectangle 21"/>
          <p:cNvSpPr/>
          <p:nvPr/>
        </p:nvSpPr>
        <p:spPr>
          <a:xfrm>
            <a:off x="3295972" y="2192640"/>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5</a:t>
            </a:r>
          </a:p>
        </p:txBody>
      </p:sp>
      <p:sp>
        <p:nvSpPr>
          <p:cNvPr id="23" name="Rectangle 22"/>
          <p:cNvSpPr/>
          <p:nvPr/>
        </p:nvSpPr>
        <p:spPr>
          <a:xfrm>
            <a:off x="3268166" y="380025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6</a:t>
            </a:r>
          </a:p>
        </p:txBody>
      </p:sp>
      <p:sp>
        <p:nvSpPr>
          <p:cNvPr id="24" name="Rectangle 23"/>
          <p:cNvSpPr/>
          <p:nvPr/>
        </p:nvSpPr>
        <p:spPr>
          <a:xfrm>
            <a:off x="3268166" y="4593175"/>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7</a:t>
            </a:r>
          </a:p>
        </p:txBody>
      </p:sp>
      <p:sp>
        <p:nvSpPr>
          <p:cNvPr id="25" name="Rectangle 24"/>
          <p:cNvSpPr/>
          <p:nvPr/>
        </p:nvSpPr>
        <p:spPr>
          <a:xfrm>
            <a:off x="3282069" y="5633306"/>
            <a:ext cx="228278" cy="2880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8</a:t>
            </a:r>
          </a:p>
        </p:txBody>
      </p:sp>
    </p:spTree>
    <p:extLst>
      <p:ext uri="{BB962C8B-B14F-4D97-AF65-F5344CB8AC3E}">
        <p14:creationId xmlns:p14="http://schemas.microsoft.com/office/powerpoint/2010/main" val="41284514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39552" y="762422"/>
                <a:ext cx="8384554" cy="5872057"/>
              </a:xfrm>
              <a:prstGeom prst="rect">
                <a:avLst/>
              </a:prstGeom>
            </p:spPr>
            <p:txBody>
              <a:bodyPr wrap="square">
                <a:spAutoFit/>
              </a:bodyPr>
              <a:lstStyle/>
              <a:p>
                <a:pPr>
                  <a:lnSpc>
                    <a:spcPct val="115000"/>
                  </a:lnSpc>
                </a:pPr>
                <a:r>
                  <a:rPr lang="en-GB" sz="1600" dirty="0">
                    <a:latin typeface="Calibri" panose="020F0502020204030204" pitchFamily="34" charset="0"/>
                    <a:ea typeface="Calibri" panose="020F0502020204030204" pitchFamily="34" charset="0"/>
                    <a:cs typeface="Times New Roman" panose="02020603050405020304" pitchFamily="18" charset="0"/>
                  </a:rPr>
                  <a:t>[JMC 2006 Q19] Pinocchio’s nose is 5cm long. Each time he tells a lie his nose doubles in length. After he has told nine lies, his nose will be roughly the same length as a:</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dirty="0">
                    <a:latin typeface="Calibri" panose="020F0502020204030204" pitchFamily="34" charset="0"/>
                    <a:ea typeface="Calibri" panose="020F0502020204030204" pitchFamily="34" charset="0"/>
                    <a:cs typeface="Times New Roman" panose="02020603050405020304" pitchFamily="18" charset="0"/>
                  </a:rPr>
                  <a:t>A domino    	B   tennis racquet  	C snooker table  </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dirty="0">
                    <a:latin typeface="Calibri" panose="020F0502020204030204" pitchFamily="34" charset="0"/>
                    <a:ea typeface="Calibri" panose="020F0502020204030204" pitchFamily="34" charset="0"/>
                    <a:cs typeface="Times New Roman" panose="02020603050405020304" pitchFamily="18" charset="0"/>
                  </a:rPr>
                  <a:t>D tennis court 	E   football pitch	</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b="1" dirty="0">
                    <a:latin typeface="Calibri" panose="020F0502020204030204" pitchFamily="34" charset="0"/>
                    <a:ea typeface="Calibri" panose="020F0502020204030204" pitchFamily="34" charset="0"/>
                    <a:cs typeface="Times New Roman" panose="02020603050405020304" pitchFamily="18" charset="0"/>
                  </a:rPr>
                  <a:t>Solution: D</a:t>
                </a:r>
              </a:p>
              <a:p>
                <a:pPr lvl="0">
                  <a:lnSpc>
                    <a:spcPct val="115000"/>
                  </a:lnSpc>
                  <a:spcAft>
                    <a:spcPts val="0"/>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en-GB" sz="1600" dirty="0">
                    <a:latin typeface="Calibri" panose="020F0502020204030204" pitchFamily="34" charset="0"/>
                    <a:ea typeface="Calibri" panose="020F0502020204030204" pitchFamily="34" charset="0"/>
                    <a:cs typeface="Times New Roman" panose="02020603050405020304" pitchFamily="18" charset="0"/>
                  </a:rPr>
                  <a:t>[JMC 1998 Q15] At the first ever </a:t>
                </a:r>
                <a:r>
                  <a:rPr lang="en-GB" sz="1600" i="1" dirty="0">
                    <a:latin typeface="Calibri" panose="020F0502020204030204" pitchFamily="34" charset="0"/>
                    <a:ea typeface="Calibri" panose="020F0502020204030204" pitchFamily="34" charset="0"/>
                    <a:cs typeface="Times New Roman" panose="02020603050405020304" pitchFamily="18" charset="0"/>
                  </a:rPr>
                  <a:t>World Worm-Charming Championship</a:t>
                </a:r>
                <a:r>
                  <a:rPr lang="en-GB" sz="1600" dirty="0">
                    <a:latin typeface="Calibri" panose="020F0502020204030204" pitchFamily="34" charset="0"/>
                    <a:ea typeface="Calibri" panose="020F0502020204030204" pitchFamily="34" charset="0"/>
                    <a:cs typeface="Times New Roman" panose="02020603050405020304" pitchFamily="18" charset="0"/>
                  </a:rPr>
                  <a:t>, held at Wollaston, Cheshire in July 1980, </a:t>
                </a:r>
                <a:r>
                  <a:rPr lang="en-GB" sz="1600" dirty="0" err="1">
                    <a:latin typeface="Calibri" panose="020F0502020204030204" pitchFamily="34" charset="0"/>
                    <a:ea typeface="Calibri" panose="020F0502020204030204" pitchFamily="34" charset="0"/>
                    <a:cs typeface="Times New Roman" panose="02020603050405020304" pitchFamily="18" charset="0"/>
                  </a:rPr>
                  <a:t>Shufflebottom</a:t>
                </a:r>
                <a:r>
                  <a:rPr lang="en-GB" sz="1600" dirty="0">
                    <a:latin typeface="Calibri" panose="020F0502020204030204" pitchFamily="34" charset="0"/>
                    <a:ea typeface="Calibri" panose="020F0502020204030204" pitchFamily="34" charset="0"/>
                    <a:cs typeface="Times New Roman" panose="02020603050405020304" pitchFamily="18" charset="0"/>
                  </a:rPr>
                  <a:t> charmed a record 510 worms out of his 3m </a:t>
                </a:r>
                <a14:m>
                  <m:oMath xmlns:m="http://schemas.openxmlformats.org/officeDocument/2006/math">
                    <m:r>
                      <a:rPr lang="en-GB" sz="1600" i="1">
                        <a:latin typeface="Cambria Math" panose="02040503050406030204" pitchFamily="18" charset="0"/>
                        <a:ea typeface="Calibri" panose="020F0502020204030204" pitchFamily="34" charset="0"/>
                        <a:cs typeface="Times New Roman" panose="02020603050405020304" pitchFamily="18" charset="0"/>
                      </a:rPr>
                      <m:t>×</m:t>
                    </m:r>
                  </m:oMath>
                </a14:m>
                <a:r>
                  <a:rPr lang="en-GB" sz="1600" dirty="0">
                    <a:latin typeface="Calibri" panose="020F0502020204030204" pitchFamily="34" charset="0"/>
                    <a:ea typeface="Times New Roman" panose="02020603050405020304" pitchFamily="18" charset="0"/>
                    <a:cs typeface="Times New Roman" panose="02020603050405020304" pitchFamily="18" charset="0"/>
                  </a:rPr>
                  <a:t> 3m patch of ground in 30 minutes. If the worms, of average length 20cm, stopped wriggling and were laid out end to end round the edge of his patch, approximately how many times round would they stretch?</a:t>
                </a:r>
                <a:br>
                  <a:rPr lang="en-GB" sz="1600" dirty="0">
                    <a:latin typeface="Calibri" panose="020F0502020204030204" pitchFamily="34" charset="0"/>
                    <a:ea typeface="Times New Roman" panose="02020603050405020304" pitchFamily="18" charset="0"/>
                    <a:cs typeface="Times New Roman" panose="02020603050405020304" pitchFamily="18" charset="0"/>
                  </a:rPr>
                </a:br>
                <a:r>
                  <a:rPr lang="en-GB" sz="1600" dirty="0">
                    <a:latin typeface="Calibri" panose="020F0502020204030204" pitchFamily="34" charset="0"/>
                    <a:ea typeface="Times New Roman" panose="02020603050405020304" pitchFamily="18" charset="0"/>
                    <a:cs typeface="Times New Roman" panose="02020603050405020304" pitchFamily="18" charset="0"/>
                  </a:rPr>
                  <a:t>A   </a:t>
                </a:r>
                <a14:m>
                  <m:oMath xmlns:m="http://schemas.openxmlformats.org/officeDocument/2006/math">
                    <m:r>
                      <a:rPr lang="en-GB" sz="1600" i="1">
                        <a:latin typeface="Cambria Math" panose="02040503050406030204" pitchFamily="18" charset="0"/>
                        <a:ea typeface="Times New Roman" panose="02020603050405020304" pitchFamily="18" charset="0"/>
                        <a:cs typeface="Times New Roman" panose="02020603050405020304" pitchFamily="18" charset="0"/>
                      </a:rPr>
                      <m:t>8</m:t>
                    </m:r>
                    <m:f>
                      <m:fPr>
                        <m:ctrlPr>
                          <a:rPr lang="en-GB" sz="1600" i="1">
                            <a:latin typeface="Cambria Math" panose="02040503050406030204" pitchFamily="18" charset="0"/>
                            <a:ea typeface="Times New Roman" panose="02020603050405020304" pitchFamily="18" charset="0"/>
                            <a:cs typeface="Times New Roman" panose="02020603050405020304" pitchFamily="18" charset="0"/>
                          </a:rPr>
                        </m:ctrlPr>
                      </m:fPr>
                      <m:num>
                        <m:r>
                          <a:rPr lang="en-GB" sz="1600" i="1">
                            <a:latin typeface="Cambria Math" panose="02040503050406030204" pitchFamily="18" charset="0"/>
                            <a:ea typeface="Times New Roman" panose="02020603050405020304" pitchFamily="18" charset="0"/>
                            <a:cs typeface="Times New Roman" panose="02020603050405020304" pitchFamily="18" charset="0"/>
                          </a:rPr>
                          <m:t>1</m:t>
                        </m:r>
                      </m:num>
                      <m:den>
                        <m:r>
                          <a:rPr lang="en-GB" sz="1600" i="1">
                            <a:latin typeface="Cambria Math" panose="02040503050406030204" pitchFamily="18" charset="0"/>
                            <a:ea typeface="Times New Roman" panose="02020603050405020304" pitchFamily="18" charset="0"/>
                            <a:cs typeface="Times New Roman" panose="02020603050405020304" pitchFamily="18" charset="0"/>
                          </a:rPr>
                          <m:t>2</m:t>
                        </m:r>
                      </m:den>
                    </m:f>
                  </m:oMath>
                </a14:m>
                <a:r>
                  <a:rPr lang="en-GB" sz="1600" dirty="0">
                    <a:latin typeface="Calibri" panose="020F0502020204030204" pitchFamily="34" charset="0"/>
                    <a:ea typeface="Times New Roman" panose="02020603050405020304" pitchFamily="18" charset="0"/>
                    <a:cs typeface="Times New Roman" panose="02020603050405020304" pitchFamily="18" charset="0"/>
                  </a:rPr>
                  <a:t>	B   9	C   </a:t>
                </a:r>
                <a14:m>
                  <m:oMath xmlns:m="http://schemas.openxmlformats.org/officeDocument/2006/math">
                    <m:r>
                      <a:rPr lang="en-GB" sz="1600" i="1">
                        <a:latin typeface="Cambria Math" panose="02040503050406030204" pitchFamily="18" charset="0"/>
                        <a:ea typeface="Times New Roman" panose="02020603050405020304" pitchFamily="18" charset="0"/>
                        <a:cs typeface="Times New Roman" panose="02020603050405020304" pitchFamily="18" charset="0"/>
                      </a:rPr>
                      <m:t>20</m:t>
                    </m:r>
                  </m:oMath>
                </a14:m>
                <a:r>
                  <a:rPr lang="en-GB" sz="1600" dirty="0">
                    <a:latin typeface="Calibri" panose="020F0502020204030204" pitchFamily="34" charset="0"/>
                    <a:ea typeface="Times New Roman" panose="02020603050405020304" pitchFamily="18" charset="0"/>
                    <a:cs typeface="Times New Roman" panose="02020603050405020304" pitchFamily="18" charset="0"/>
                  </a:rPr>
                  <a:t>	D   </a:t>
                </a:r>
                <a14:m>
                  <m:oMath xmlns:m="http://schemas.openxmlformats.org/officeDocument/2006/math">
                    <m:r>
                      <a:rPr lang="en-GB" sz="1600" i="1">
                        <a:latin typeface="Cambria Math" panose="02040503050406030204" pitchFamily="18" charset="0"/>
                        <a:ea typeface="Times New Roman" panose="02020603050405020304" pitchFamily="18" charset="0"/>
                        <a:cs typeface="Times New Roman" panose="02020603050405020304" pitchFamily="18" charset="0"/>
                      </a:rPr>
                      <m:t>30</m:t>
                    </m:r>
                  </m:oMath>
                </a14:m>
                <a:r>
                  <a:rPr lang="en-GB" sz="1600" dirty="0">
                    <a:latin typeface="Calibri" panose="020F0502020204030204" pitchFamily="34" charset="0"/>
                    <a:ea typeface="Times New Roman" panose="02020603050405020304" pitchFamily="18" charset="0"/>
                    <a:cs typeface="Times New Roman" panose="02020603050405020304" pitchFamily="18" charset="0"/>
                  </a:rPr>
                  <a:t>	E   </a:t>
                </a:r>
                <a14:m>
                  <m:oMath xmlns:m="http://schemas.openxmlformats.org/officeDocument/2006/math">
                    <m:r>
                      <a:rPr lang="en-GB" sz="1600" i="1">
                        <a:latin typeface="Cambria Math" panose="02040503050406030204" pitchFamily="18" charset="0"/>
                        <a:ea typeface="Times New Roman" panose="02020603050405020304" pitchFamily="18" charset="0"/>
                        <a:cs typeface="Times New Roman" panose="02020603050405020304" pitchFamily="18" charset="0"/>
                      </a:rPr>
                      <m:t>510</m:t>
                    </m:r>
                  </m:oMath>
                </a14:m>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b="1" dirty="0">
                    <a:latin typeface="Calibri" panose="020F0502020204030204" pitchFamily="34" charset="0"/>
                    <a:ea typeface="Calibri" panose="020F0502020204030204" pitchFamily="34" charset="0"/>
                    <a:cs typeface="Times New Roman" panose="02020603050405020304" pitchFamily="18" charset="0"/>
                  </a:rPr>
                  <a:t>Solution: A</a:t>
                </a:r>
                <a:br>
                  <a:rPr lang="en-GB" sz="1600" b="1" dirty="0">
                    <a:latin typeface="Calibri" panose="020F0502020204030204" pitchFamily="34" charset="0"/>
                    <a:ea typeface="Calibri" panose="020F0502020204030204" pitchFamily="34" charset="0"/>
                    <a:cs typeface="Times New Roman" panose="02020603050405020304" pitchFamily="18" charset="0"/>
                  </a:rPr>
                </a:br>
                <a:endParaRPr lang="en-GB" sz="1600" b="1" dirty="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0"/>
                  </a:spcAft>
                </a:pPr>
                <a:r>
                  <a:rPr lang="en-GB" sz="1600" dirty="0">
                    <a:latin typeface="Calibri" panose="020F0502020204030204" pitchFamily="34" charset="0"/>
                    <a:ea typeface="Calibri" panose="020F0502020204030204" pitchFamily="34" charset="0"/>
                    <a:cs typeface="Times New Roman" panose="02020603050405020304" pitchFamily="18" charset="0"/>
                  </a:rPr>
                  <a:t>[JMC 2003 Q15] It was reported recently that, in an average lifetime of 70 years, each human is likely to swallow about 8 spiders while sleeping. Supposing that the population of the UK is around 60 million, what is the best estimate of the number of unfortunate spiders consumed in this way in the UK each year?</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dirty="0">
                    <a:latin typeface="Calibri" panose="020F0502020204030204" pitchFamily="34" charset="0"/>
                    <a:ea typeface="Calibri" panose="020F0502020204030204" pitchFamily="34" charset="0"/>
                    <a:cs typeface="Times New Roman" panose="02020603050405020304" pitchFamily="18" charset="0"/>
                  </a:rPr>
                  <a:t>A   50 000	B   600 000     C   7 000 000	</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dirty="0">
                    <a:latin typeface="Calibri" panose="020F0502020204030204" pitchFamily="34" charset="0"/>
                    <a:ea typeface="Calibri" panose="020F0502020204030204" pitchFamily="34" charset="0"/>
                    <a:cs typeface="Times New Roman" panose="02020603050405020304" pitchFamily="18" charset="0"/>
                  </a:rPr>
                  <a:t>D   80 000 000	E 900 000 000     </a:t>
                </a:r>
                <a:br>
                  <a:rPr lang="en-GB" sz="1600" dirty="0">
                    <a:latin typeface="Calibri" panose="020F0502020204030204" pitchFamily="34" charset="0"/>
                    <a:ea typeface="Calibri" panose="020F0502020204030204" pitchFamily="34" charset="0"/>
                    <a:cs typeface="Times New Roman" panose="02020603050405020304" pitchFamily="18" charset="0"/>
                  </a:rPr>
                </a:br>
                <a:r>
                  <a:rPr lang="en-GB" sz="1600" b="1" dirty="0">
                    <a:latin typeface="Calibri" panose="020F0502020204030204" pitchFamily="34" charset="0"/>
                    <a:ea typeface="Calibri" panose="020F0502020204030204" pitchFamily="34" charset="0"/>
                    <a:cs typeface="Times New Roman" panose="02020603050405020304" pitchFamily="18" charset="0"/>
                  </a:rPr>
                  <a:t>Solution: C</a:t>
                </a:r>
              </a:p>
            </p:txBody>
          </p:sp>
        </mc:Choice>
        <mc:Fallback xmlns="">
          <p:sp>
            <p:nvSpPr>
              <p:cNvPr id="2" name="Rectangle 1"/>
              <p:cNvSpPr>
                <a:spLocks noRot="1" noChangeAspect="1" noMove="1" noResize="1" noEditPoints="1" noAdjustHandles="1" noChangeArrowheads="1" noChangeShapeType="1" noTextEdit="1"/>
              </p:cNvSpPr>
              <p:nvPr/>
            </p:nvSpPr>
            <p:spPr>
              <a:xfrm>
                <a:off x="539552" y="762422"/>
                <a:ext cx="8384554" cy="5872057"/>
              </a:xfrm>
              <a:prstGeom prst="rect">
                <a:avLst/>
              </a:prstGeom>
              <a:blipFill rotWithShape="0">
                <a:blip r:embed="rId2"/>
                <a:stretch>
                  <a:fillRect l="-436" r="-655" b="-104"/>
                </a:stretch>
              </a:blipFill>
            </p:spPr>
            <p:txBody>
              <a:bodyPr/>
              <a:lstStyle/>
              <a:p>
                <a:r>
                  <a:rPr lang="en-GB">
                    <a:noFill/>
                  </a:rPr>
                  <a:t> </a:t>
                </a:r>
              </a:p>
            </p:txBody>
          </p:sp>
        </mc:Fallback>
      </mc:AlternateContent>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2</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p:cNvSpPr txBox="1"/>
          <p:nvPr/>
        </p:nvSpPr>
        <p:spPr>
          <a:xfrm>
            <a:off x="5652120" y="762422"/>
            <a:ext cx="3491880" cy="732893"/>
          </a:xfrm>
          <a:prstGeom prst="rect">
            <a:avLst/>
          </a:prstGeom>
          <a:noFill/>
        </p:spPr>
        <p:txBody>
          <a:bodyPr wrap="square" rtlCol="0">
            <a:spAutoFit/>
          </a:bodyPr>
          <a:lstStyle/>
          <a:p>
            <a:pPr lvl="0">
              <a:lnSpc>
                <a:spcPct val="106000"/>
              </a:lnSpc>
              <a:spcAft>
                <a:spcPts val="800"/>
              </a:spcAft>
            </a:pPr>
            <a:endParaRPr lang="en-GB" sz="1600" dirty="0">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7" name="Rectangle 6"/>
          <p:cNvSpPr/>
          <p:nvPr/>
        </p:nvSpPr>
        <p:spPr>
          <a:xfrm>
            <a:off x="590768" y="1977081"/>
            <a:ext cx="1250732" cy="3343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572140" y="4060361"/>
            <a:ext cx="1250732" cy="3343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610240" y="6300160"/>
            <a:ext cx="1250732" cy="3343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195968" y="883506"/>
            <a:ext cx="324731" cy="41189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9</a:t>
            </a:r>
          </a:p>
        </p:txBody>
      </p:sp>
      <p:sp>
        <p:nvSpPr>
          <p:cNvPr id="11" name="Rectangle 10"/>
          <p:cNvSpPr/>
          <p:nvPr/>
        </p:nvSpPr>
        <p:spPr>
          <a:xfrm>
            <a:off x="101600" y="2564904"/>
            <a:ext cx="419099" cy="41189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10</a:t>
            </a:r>
          </a:p>
        </p:txBody>
      </p:sp>
      <p:sp>
        <p:nvSpPr>
          <p:cNvPr id="12" name="Rectangle 11"/>
          <p:cNvSpPr/>
          <p:nvPr/>
        </p:nvSpPr>
        <p:spPr>
          <a:xfrm>
            <a:off x="88900" y="4581128"/>
            <a:ext cx="431799" cy="41189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11</a:t>
            </a:r>
          </a:p>
        </p:txBody>
      </p:sp>
    </p:spTree>
    <p:extLst>
      <p:ext uri="{BB962C8B-B14F-4D97-AF65-F5344CB8AC3E}">
        <p14:creationId xmlns:p14="http://schemas.microsoft.com/office/powerpoint/2010/main" val="226535405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8"/>
                                        </p:tgtEl>
                                      </p:cBhvr>
                                    </p:animEffect>
                                    <p:set>
                                      <p:cBhvr>
                                        <p:cTn id="13"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4" restart="whenNotActive" fill="hold" evtFilter="cancelBubble" nodeType="interactiveSeq">
                <p:stCondLst>
                  <p:cond evt="onClick" delay="0">
                    <p:tgtEl>
                      <p:spTgt spid="9"/>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More Examples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8" name="TextBox 7"/>
              <p:cNvSpPr txBox="1"/>
              <p:nvPr/>
            </p:nvSpPr>
            <p:spPr>
              <a:xfrm>
                <a:off x="1547664" y="980538"/>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42.49048</m:t>
                      </m:r>
                    </m:oMath>
                  </m:oMathPara>
                </a14:m>
                <a:endParaRPr lang="en-GB" sz="4000" dirty="0"/>
              </a:p>
            </p:txBody>
          </p:sp>
        </mc:Choice>
        <mc:Fallback xmlns="">
          <p:sp>
            <p:nvSpPr>
              <p:cNvPr id="8" name="TextBox 7"/>
              <p:cNvSpPr txBox="1">
                <a:spLocks noRot="1" noChangeAspect="1" noMove="1" noResize="1" noEditPoints="1" noAdjustHandles="1" noChangeArrowheads="1" noChangeShapeType="1" noTextEdit="1"/>
              </p:cNvSpPr>
              <p:nvPr/>
            </p:nvSpPr>
            <p:spPr>
              <a:xfrm>
                <a:off x="1547664" y="980538"/>
                <a:ext cx="2880320" cy="707886"/>
              </a:xfrm>
              <a:prstGeom prst="rect">
                <a:avLst/>
              </a:prstGeom>
              <a:blipFill rotWithShape="0">
                <a:blip r:embed="rId2"/>
                <a:stretch>
                  <a:fillRect/>
                </a:stretch>
              </a:blipFill>
            </p:spPr>
            <p:txBody>
              <a:bodyPr/>
              <a:lstStyle/>
              <a:p>
                <a:r>
                  <a:rPr lang="en-GB">
                    <a:noFill/>
                  </a:rPr>
                  <a:t> </a:t>
                </a:r>
              </a:p>
            </p:txBody>
          </p:sp>
        </mc:Fallback>
      </mc:AlternateContent>
      <p:sp>
        <p:nvSpPr>
          <p:cNvPr id="10" name="TextBox 9"/>
          <p:cNvSpPr txBox="1"/>
          <p:nvPr/>
        </p:nvSpPr>
        <p:spPr>
          <a:xfrm>
            <a:off x="359532" y="1688424"/>
            <a:ext cx="5256584" cy="2985433"/>
          </a:xfrm>
          <a:prstGeom prst="rect">
            <a:avLst/>
          </a:prstGeom>
          <a:noFill/>
        </p:spPr>
        <p:txBody>
          <a:bodyPr wrap="square" rtlCol="0">
            <a:spAutoFit/>
          </a:bodyPr>
          <a:lstStyle/>
          <a:p>
            <a:r>
              <a:rPr lang="en-GB" sz="2400" dirty="0"/>
              <a:t>Round this number to:</a:t>
            </a:r>
          </a:p>
          <a:p>
            <a:endParaRPr lang="en-GB" sz="2400" dirty="0"/>
          </a:p>
          <a:p>
            <a:pPr marL="342900" indent="-342900">
              <a:buFont typeface="Arial" panose="020B0604020202020204" pitchFamily="34" charset="0"/>
              <a:buChar char="•"/>
            </a:pPr>
            <a:r>
              <a:rPr lang="en-GB" sz="2800" dirty="0"/>
              <a:t>The nearest whole:	</a:t>
            </a:r>
            <a:r>
              <a:rPr lang="en-GB" sz="2800" b="1" dirty="0"/>
              <a:t>42</a:t>
            </a:r>
          </a:p>
          <a:p>
            <a:pPr marL="342900" indent="-342900">
              <a:buFont typeface="Arial" panose="020B0604020202020204" pitchFamily="34" charset="0"/>
              <a:buChar char="•"/>
            </a:pPr>
            <a:r>
              <a:rPr lang="en-GB" sz="2800" dirty="0"/>
              <a:t>1dp:			</a:t>
            </a:r>
            <a:r>
              <a:rPr lang="en-GB" sz="2800" b="1" dirty="0"/>
              <a:t>42.5</a:t>
            </a:r>
          </a:p>
          <a:p>
            <a:pPr marL="342900" indent="-342900">
              <a:buFont typeface="Arial" panose="020B0604020202020204" pitchFamily="34" charset="0"/>
              <a:buChar char="•"/>
            </a:pPr>
            <a:r>
              <a:rPr lang="en-GB" sz="2800" dirty="0"/>
              <a:t>2dp:			</a:t>
            </a:r>
            <a:r>
              <a:rPr lang="en-GB" sz="2800" b="1" dirty="0"/>
              <a:t>42.49</a:t>
            </a:r>
          </a:p>
          <a:p>
            <a:pPr marL="342900" indent="-342900">
              <a:buFont typeface="Arial" panose="020B0604020202020204" pitchFamily="34" charset="0"/>
              <a:buChar char="•"/>
            </a:pPr>
            <a:r>
              <a:rPr lang="en-GB" sz="2800" dirty="0"/>
              <a:t>3dp:			</a:t>
            </a:r>
            <a:r>
              <a:rPr lang="en-GB" sz="2800" b="1" dirty="0"/>
              <a:t>42.490</a:t>
            </a:r>
          </a:p>
          <a:p>
            <a:pPr marL="342900" indent="-342900">
              <a:buFont typeface="Arial" panose="020B0604020202020204" pitchFamily="34" charset="0"/>
              <a:buChar char="•"/>
            </a:pPr>
            <a:r>
              <a:rPr lang="en-GB" sz="2800" dirty="0"/>
              <a:t>4dp:			</a:t>
            </a:r>
            <a:r>
              <a:rPr lang="en-GB" sz="2800" b="1" dirty="0"/>
              <a:t>42.4905</a:t>
            </a:r>
          </a:p>
        </p:txBody>
      </p:sp>
      <p:sp>
        <p:nvSpPr>
          <p:cNvPr id="12" name="TextBox 11"/>
          <p:cNvSpPr txBox="1"/>
          <p:nvPr/>
        </p:nvSpPr>
        <p:spPr>
          <a:xfrm>
            <a:off x="6285136" y="1114129"/>
            <a:ext cx="2664296" cy="147732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1</a:t>
            </a:r>
            <a:r>
              <a:rPr lang="en-GB" dirty="0"/>
              <a:t>: Imagine underlining up to the required accuracy, counting from the decimal point.</a:t>
            </a:r>
          </a:p>
        </p:txBody>
      </p:sp>
      <p:sp>
        <p:nvSpPr>
          <p:cNvPr id="28" name="TextBox 27"/>
          <p:cNvSpPr txBox="1"/>
          <p:nvPr/>
        </p:nvSpPr>
        <p:spPr>
          <a:xfrm>
            <a:off x="6300192" y="2755994"/>
            <a:ext cx="2664296" cy="196977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2</a:t>
            </a:r>
            <a:r>
              <a:rPr lang="en-GB" dirty="0"/>
              <a:t>: Look at the number after the last underlined.</a:t>
            </a:r>
          </a:p>
          <a:p>
            <a:r>
              <a:rPr lang="en-GB" dirty="0"/>
              <a:t>If 5 or more, we increase the last number by 1</a:t>
            </a:r>
          </a:p>
          <a:p>
            <a:r>
              <a:rPr lang="en-GB" sz="1600" dirty="0"/>
              <a:t>(ensure you propagate left any carries)</a:t>
            </a:r>
          </a:p>
        </p:txBody>
      </p:sp>
      <p:sp>
        <p:nvSpPr>
          <p:cNvPr id="31" name="TextBox 30"/>
          <p:cNvSpPr txBox="1"/>
          <p:nvPr/>
        </p:nvSpPr>
        <p:spPr>
          <a:xfrm>
            <a:off x="6300192" y="4959245"/>
            <a:ext cx="2664296" cy="166199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3</a:t>
            </a:r>
            <a:r>
              <a:rPr lang="en-GB" dirty="0"/>
              <a:t>: Check that you’ve actually given the number to the required accuracy.</a:t>
            </a:r>
          </a:p>
          <a:p>
            <a:r>
              <a:rPr lang="en-GB" sz="1600" dirty="0"/>
              <a:t>(If it’s 1dp, then ensure there’s one digit after the decimal point!)</a:t>
            </a:r>
          </a:p>
        </p:txBody>
      </p:sp>
      <p:sp>
        <p:nvSpPr>
          <p:cNvPr id="17" name="Rectangle 16"/>
          <p:cNvSpPr/>
          <p:nvPr/>
        </p:nvSpPr>
        <p:spPr>
          <a:xfrm>
            <a:off x="4052200" y="2439838"/>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4052200" y="3327781"/>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4052200" y="3735684"/>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4052200" y="4143587"/>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5" name="TextBox 4"/>
          <p:cNvSpPr txBox="1"/>
          <p:nvPr/>
        </p:nvSpPr>
        <p:spPr>
          <a:xfrm>
            <a:off x="286439" y="5051577"/>
            <a:ext cx="5509697" cy="1477328"/>
          </a:xfrm>
          <a:prstGeom prst="rect">
            <a:avLst/>
          </a:prstGeom>
          <a:noFill/>
        </p:spPr>
        <p:txBody>
          <a:bodyPr wrap="square" rtlCol="0">
            <a:spAutoFit/>
          </a:bodyPr>
          <a:lstStyle/>
          <a:p>
            <a:r>
              <a:rPr lang="en-GB" dirty="0"/>
              <a:t>42.490 seems to be the same as 42.49. But why would the latter be wrong?</a:t>
            </a:r>
          </a:p>
          <a:p>
            <a:r>
              <a:rPr lang="en-GB" b="1" dirty="0"/>
              <a:t>The 0 at the end gives extra information. It’s telling us that the thousandth’s digit is 0, whereas if we put 42.49, we’re leaving the thousandths digit unspecified.</a:t>
            </a:r>
          </a:p>
        </p:txBody>
      </p:sp>
      <p:sp>
        <p:nvSpPr>
          <p:cNvPr id="23" name="Rectangle 22"/>
          <p:cNvSpPr/>
          <p:nvPr/>
        </p:nvSpPr>
        <p:spPr>
          <a:xfrm>
            <a:off x="351414" y="5651671"/>
            <a:ext cx="5444722" cy="87723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5791810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7"/>
                                        </p:tgtEl>
                                      </p:cBhvr>
                                    </p:animEffect>
                                    <p:set>
                                      <p:cBhvr>
                                        <p:cTn id="7"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8" restart="whenNotActive" fill="hold" evtFilter="cancelBubble" nodeType="interactiveSeq">
                <p:stCondLst>
                  <p:cond evt="onClick" delay="0">
                    <p:tgtEl>
                      <p:spTgt spid="1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4" restart="whenNotActive" fill="hold" evtFilter="cancelBubble" nodeType="interactiveSeq">
                <p:stCondLst>
                  <p:cond evt="onClick" delay="0">
                    <p:tgtEl>
                      <p:spTgt spid="2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1"/>
                                        </p:tgtEl>
                                      </p:cBhvr>
                                    </p:animEffect>
                                    <p:set>
                                      <p:cBhvr>
                                        <p:cTn id="19" dur="1" fill="hold">
                                          <p:stCondLst>
                                            <p:cond delay="499"/>
                                          </p:stCondLst>
                                        </p:cTn>
                                        <p:tgtEl>
                                          <p:spTgt spid="21"/>
                                        </p:tgtEl>
                                        <p:attrNameLst>
                                          <p:attrName>style.visibility</p:attrName>
                                        </p:attrNameLst>
                                      </p:cBhvr>
                                      <p:to>
                                        <p:strVal val="hidden"/>
                                      </p:to>
                                    </p:set>
                                  </p:childTnLst>
                                </p:cTn>
                              </p:par>
                            </p:childTnLst>
                          </p:cTn>
                        </p:par>
                        <p:par>
                          <p:cTn id="20" fill="hold">
                            <p:stCondLst>
                              <p:cond delay="500"/>
                            </p:stCondLst>
                            <p:childTnLst>
                              <p:par>
                                <p:cTn id="21" presetID="1" presetClass="entr" presetSubtype="0" fill="hold" grpId="1" nodeType="after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25" restart="whenNotActive" fill="hold" evtFilter="cancelBubble" nodeType="interactiveSeq">
                <p:stCondLst>
                  <p:cond evt="onClick" delay="0">
                    <p:tgtEl>
                      <p:spTgt spid="22"/>
                    </p:tgtEl>
                  </p:cond>
                </p:stCondLst>
                <p:endSync evt="end" delay="0">
                  <p:rtn val="all"/>
                </p:endSync>
                <p:childTnLst>
                  <p:par>
                    <p:cTn id="26" fill="hold">
                      <p:stCondLst>
                        <p:cond delay="0"/>
                      </p:stCondLst>
                      <p:childTnLst>
                        <p:par>
                          <p:cTn id="27" fill="hold">
                            <p:stCondLst>
                              <p:cond delay="0"/>
                            </p:stCondLst>
                            <p:childTnLst>
                              <p:par>
                                <p:cTn id="28" presetID="10" presetClass="exit" presetSubtype="0" fill="hold" grpId="0" nodeType="clickEffect">
                                  <p:stCondLst>
                                    <p:cond delay="0"/>
                                  </p:stCondLst>
                                  <p:childTnLst>
                                    <p:animEffect transition="out" filter="fade">
                                      <p:cBhvr>
                                        <p:cTn id="29" dur="500"/>
                                        <p:tgtEl>
                                          <p:spTgt spid="22"/>
                                        </p:tgtEl>
                                      </p:cBhvr>
                                    </p:animEffect>
                                    <p:set>
                                      <p:cBhvr>
                                        <p:cTn id="30"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1" restart="whenNotActive" fill="hold" evtFilter="cancelBubble" nodeType="interactiveSeq">
                <p:stCondLst>
                  <p:cond evt="onClick" delay="0">
                    <p:tgtEl>
                      <p:spTgt spid="23"/>
                    </p:tgtEl>
                  </p:cond>
                </p:stCondLst>
                <p:endSync evt="end" delay="0">
                  <p:rtn val="all"/>
                </p:endSync>
                <p:childTnLst>
                  <p:par>
                    <p:cTn id="32" fill="hold">
                      <p:stCondLst>
                        <p:cond delay="0"/>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23"/>
                                        </p:tgtEl>
                                      </p:cBhvr>
                                    </p:animEffect>
                                    <p:set>
                                      <p:cBhvr>
                                        <p:cTn id="36"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childTnLst>
        </p:cTn>
      </p:par>
    </p:tnLst>
    <p:bldLst>
      <p:bldP spid="17" grpId="0" animBg="1"/>
      <p:bldP spid="19" grpId="0" animBg="1"/>
      <p:bldP spid="21" grpId="0" animBg="1"/>
      <p:bldP spid="22" grpId="0" animBg="1"/>
      <p:bldP spid="5" grpId="0"/>
      <p:bldP spid="23" grpId="0" animBg="1"/>
      <p:bldP spid="2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A Harder One…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p:cNvSpPr txBox="1"/>
          <p:nvPr/>
        </p:nvSpPr>
        <p:spPr>
          <a:xfrm>
            <a:off x="6300192" y="2755994"/>
            <a:ext cx="2664296" cy="196977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2</a:t>
            </a:r>
            <a:r>
              <a:rPr lang="en-GB" dirty="0"/>
              <a:t>: Look at the number after the last underlined.</a:t>
            </a:r>
          </a:p>
          <a:p>
            <a:r>
              <a:rPr lang="en-GB" dirty="0"/>
              <a:t>If 5 or more, we increase the last number by 1</a:t>
            </a:r>
          </a:p>
          <a:p>
            <a:r>
              <a:rPr lang="en-GB" sz="1600" dirty="0"/>
              <a:t>(ensure you propagate left any carries)</a:t>
            </a:r>
          </a:p>
        </p:txBody>
      </p:sp>
      <p:sp>
        <p:nvSpPr>
          <p:cNvPr id="7" name="TextBox 6"/>
          <p:cNvSpPr txBox="1"/>
          <p:nvPr/>
        </p:nvSpPr>
        <p:spPr>
          <a:xfrm>
            <a:off x="6300192" y="4959245"/>
            <a:ext cx="2664296" cy="166199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3</a:t>
            </a:r>
            <a:r>
              <a:rPr lang="en-GB" dirty="0"/>
              <a:t>: Check that you’ve actually given the number to the required accuracy.</a:t>
            </a:r>
          </a:p>
          <a:p>
            <a:r>
              <a:rPr lang="en-GB" sz="1600" dirty="0"/>
              <a:t>(If it’s 1dp, then ensure there’s one digit after the decimal point!)</a:t>
            </a:r>
          </a:p>
        </p:txBody>
      </p:sp>
      <mc:AlternateContent xmlns:mc="http://schemas.openxmlformats.org/markup-compatibility/2006" xmlns:a14="http://schemas.microsoft.com/office/drawing/2010/main">
        <mc:Choice Requires="a14">
          <p:sp>
            <p:nvSpPr>
              <p:cNvPr id="8" name="TextBox 7"/>
              <p:cNvSpPr txBox="1"/>
              <p:nvPr/>
            </p:nvSpPr>
            <p:spPr>
              <a:xfrm>
                <a:off x="1691108" y="969674"/>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49.9945</m:t>
                      </m:r>
                    </m:oMath>
                  </m:oMathPara>
                </a14:m>
                <a:endParaRPr lang="en-GB" sz="4000" dirty="0"/>
              </a:p>
            </p:txBody>
          </p:sp>
        </mc:Choice>
        <mc:Fallback xmlns="">
          <p:sp>
            <p:nvSpPr>
              <p:cNvPr id="8" name="TextBox 7"/>
              <p:cNvSpPr txBox="1">
                <a:spLocks noRot="1" noChangeAspect="1" noMove="1" noResize="1" noEditPoints="1" noAdjustHandles="1" noChangeArrowheads="1" noChangeShapeType="1" noTextEdit="1"/>
              </p:cNvSpPr>
              <p:nvPr/>
            </p:nvSpPr>
            <p:spPr>
              <a:xfrm>
                <a:off x="1691108" y="969674"/>
                <a:ext cx="2880320" cy="707886"/>
              </a:xfrm>
              <a:prstGeom prst="rect">
                <a:avLst/>
              </a:prstGeom>
              <a:blipFill rotWithShape="0">
                <a:blip r:embed="rId2"/>
                <a:stretch>
                  <a:fillRect/>
                </a:stretch>
              </a:blipFill>
            </p:spPr>
            <p:txBody>
              <a:bodyPr/>
              <a:lstStyle/>
              <a:p>
                <a:r>
                  <a:rPr lang="en-GB">
                    <a:noFill/>
                  </a:rPr>
                  <a:t> </a:t>
                </a:r>
              </a:p>
            </p:txBody>
          </p:sp>
        </mc:Fallback>
      </mc:AlternateContent>
      <p:sp>
        <p:nvSpPr>
          <p:cNvPr id="9" name="TextBox 8"/>
          <p:cNvSpPr txBox="1"/>
          <p:nvPr/>
        </p:nvSpPr>
        <p:spPr>
          <a:xfrm>
            <a:off x="395536" y="1743327"/>
            <a:ext cx="5256584" cy="1692771"/>
          </a:xfrm>
          <a:prstGeom prst="rect">
            <a:avLst/>
          </a:prstGeom>
          <a:noFill/>
        </p:spPr>
        <p:txBody>
          <a:bodyPr wrap="square" rtlCol="0">
            <a:spAutoFit/>
          </a:bodyPr>
          <a:lstStyle/>
          <a:p>
            <a:r>
              <a:rPr lang="en-GB" sz="2400" dirty="0"/>
              <a:t>Round this number to:</a:t>
            </a:r>
          </a:p>
          <a:p>
            <a:endParaRPr lang="en-GB" sz="2400" dirty="0"/>
          </a:p>
          <a:p>
            <a:pPr marL="342900" indent="-342900">
              <a:buFont typeface="Arial" panose="020B0604020202020204" pitchFamily="34" charset="0"/>
              <a:buChar char="•"/>
            </a:pPr>
            <a:r>
              <a:rPr lang="en-GB" sz="2800" dirty="0"/>
              <a:t>1dp:			</a:t>
            </a:r>
            <a:r>
              <a:rPr lang="en-GB" sz="2800" b="1" dirty="0"/>
              <a:t>50.0</a:t>
            </a:r>
          </a:p>
          <a:p>
            <a:pPr marL="342900" indent="-342900">
              <a:buFont typeface="Arial" panose="020B0604020202020204" pitchFamily="34" charset="0"/>
              <a:buChar char="•"/>
            </a:pPr>
            <a:r>
              <a:rPr lang="en-GB" sz="2800" dirty="0"/>
              <a:t>2dp:			</a:t>
            </a:r>
            <a:r>
              <a:rPr lang="en-GB" sz="2800" b="1" dirty="0"/>
              <a:t>49.99</a:t>
            </a:r>
          </a:p>
        </p:txBody>
      </p:sp>
      <p:sp>
        <p:nvSpPr>
          <p:cNvPr id="10" name="Rectangle 9"/>
          <p:cNvSpPr/>
          <p:nvPr/>
        </p:nvSpPr>
        <p:spPr>
          <a:xfrm>
            <a:off x="4076061" y="2539471"/>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4076061" y="2940314"/>
            <a:ext cx="1563916" cy="4130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TextBox 11"/>
          <p:cNvSpPr txBox="1"/>
          <p:nvPr/>
        </p:nvSpPr>
        <p:spPr>
          <a:xfrm>
            <a:off x="6285136" y="1114129"/>
            <a:ext cx="2664296" cy="147732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Step 1</a:t>
            </a:r>
            <a:r>
              <a:rPr lang="en-GB" dirty="0"/>
              <a:t>: Imagine underlining up to the required accuracy, counting from the decimal point.</a:t>
            </a:r>
          </a:p>
        </p:txBody>
      </p:sp>
    </p:spTree>
    <p:extLst>
      <p:ext uri="{BB962C8B-B14F-4D97-AF65-F5344CB8AC3E}">
        <p14:creationId xmlns:p14="http://schemas.microsoft.com/office/powerpoint/2010/main" val="27530773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Test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p:cNvSpPr txBox="1"/>
              <p:nvPr/>
            </p:nvSpPr>
            <p:spPr>
              <a:xfrm>
                <a:off x="4555961" y="821546"/>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13.49581</m:t>
                      </m:r>
                    </m:oMath>
                  </m:oMathPara>
                </a14:m>
                <a:endParaRPr lang="en-GB" sz="4000" dirty="0"/>
              </a:p>
            </p:txBody>
          </p:sp>
        </mc:Choice>
        <mc:Fallback xmlns="">
          <p:sp>
            <p:nvSpPr>
              <p:cNvPr id="5" name="TextBox 4"/>
              <p:cNvSpPr txBox="1">
                <a:spLocks noRot="1" noChangeAspect="1" noMove="1" noResize="1" noEditPoints="1" noAdjustHandles="1" noChangeArrowheads="1" noChangeShapeType="1" noTextEdit="1"/>
              </p:cNvSpPr>
              <p:nvPr/>
            </p:nvSpPr>
            <p:spPr>
              <a:xfrm>
                <a:off x="4555961" y="821546"/>
                <a:ext cx="2880320" cy="707886"/>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11560" y="761743"/>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7.74026</m:t>
                      </m:r>
                    </m:oMath>
                  </m:oMathPara>
                </a14:m>
                <a:endParaRPr lang="en-GB" sz="4000" dirty="0"/>
              </a:p>
            </p:txBody>
          </p:sp>
        </mc:Choice>
        <mc:Fallback xmlns="">
          <p:sp>
            <p:nvSpPr>
              <p:cNvPr id="6" name="TextBox 5"/>
              <p:cNvSpPr txBox="1">
                <a:spLocks noRot="1" noChangeAspect="1" noMove="1" noResize="1" noEditPoints="1" noAdjustHandles="1" noChangeArrowheads="1" noChangeShapeType="1" noTextEdit="1"/>
              </p:cNvSpPr>
              <p:nvPr/>
            </p:nvSpPr>
            <p:spPr>
              <a:xfrm>
                <a:off x="611560" y="761743"/>
                <a:ext cx="2880320" cy="707886"/>
              </a:xfrm>
              <a:prstGeom prst="rect">
                <a:avLst/>
              </a:prstGeom>
              <a:blipFill rotWithShape="0">
                <a:blip r:embed="rId3"/>
                <a:stretch>
                  <a:fillRect/>
                </a:stretch>
              </a:blipFill>
            </p:spPr>
            <p:txBody>
              <a:bodyPr/>
              <a:lstStyle/>
              <a:p>
                <a:r>
                  <a:rPr lang="en-GB">
                    <a:noFill/>
                  </a:rPr>
                  <a:t> </a:t>
                </a:r>
              </a:p>
            </p:txBody>
          </p:sp>
        </mc:Fallback>
      </mc:AlternateContent>
      <p:graphicFrame>
        <p:nvGraphicFramePr>
          <p:cNvPr id="7" name="Table 6"/>
          <p:cNvGraphicFramePr>
            <a:graphicFrameLocks noGrp="1"/>
          </p:cNvGraphicFramePr>
          <p:nvPr>
            <p:extLst>
              <p:ext uri="{D42A27DB-BD31-4B8C-83A1-F6EECF244321}">
                <p14:modId xmlns:p14="http://schemas.microsoft.com/office/powerpoint/2010/main" val="1651537950"/>
              </p:ext>
            </p:extLst>
          </p:nvPr>
        </p:nvGraphicFramePr>
        <p:xfrm>
          <a:off x="4771985" y="1719099"/>
          <a:ext cx="3600400" cy="2316480"/>
        </p:xfrm>
        <a:graphic>
          <a:graphicData uri="http://schemas.openxmlformats.org/drawingml/2006/table">
            <a:tbl>
              <a:tblPr bandRow="1">
                <a:tableStyleId>{073A0DAA-6AF3-43AB-8588-CEC1D06C72B9}</a:tableStyleId>
              </a:tblPr>
              <a:tblGrid>
                <a:gridCol w="122413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tblGrid>
              <a:tr h="370840">
                <a:tc>
                  <a:txBody>
                    <a:bodyPr/>
                    <a:lstStyle/>
                    <a:p>
                      <a:r>
                        <a:rPr lang="en-GB" sz="3200" dirty="0"/>
                        <a:t>1dp</a:t>
                      </a:r>
                    </a:p>
                  </a:txBody>
                  <a:tcPr/>
                </a:tc>
                <a:tc>
                  <a:txBody>
                    <a:bodyPr/>
                    <a:lstStyle/>
                    <a:p>
                      <a:r>
                        <a:rPr lang="en-GB" sz="3200" dirty="0"/>
                        <a:t>13.5</a:t>
                      </a:r>
                    </a:p>
                  </a:txBody>
                  <a:tcPr/>
                </a:tc>
                <a:extLst>
                  <a:ext uri="{0D108BD9-81ED-4DB2-BD59-A6C34878D82A}">
                    <a16:rowId xmlns:a16="http://schemas.microsoft.com/office/drawing/2014/main" val="10000"/>
                  </a:ext>
                </a:extLst>
              </a:tr>
              <a:tr h="370840">
                <a:tc>
                  <a:txBody>
                    <a:bodyPr/>
                    <a:lstStyle/>
                    <a:p>
                      <a:r>
                        <a:rPr lang="en-GB" sz="3200" dirty="0"/>
                        <a:t>2dp</a:t>
                      </a:r>
                    </a:p>
                  </a:txBody>
                  <a:tcPr/>
                </a:tc>
                <a:tc>
                  <a:txBody>
                    <a:bodyPr/>
                    <a:lstStyle/>
                    <a:p>
                      <a:r>
                        <a:rPr lang="en-GB" sz="3200" dirty="0"/>
                        <a:t>13.50</a:t>
                      </a:r>
                    </a:p>
                  </a:txBody>
                  <a:tcPr/>
                </a:tc>
                <a:extLst>
                  <a:ext uri="{0D108BD9-81ED-4DB2-BD59-A6C34878D82A}">
                    <a16:rowId xmlns:a16="http://schemas.microsoft.com/office/drawing/2014/main" val="10001"/>
                  </a:ext>
                </a:extLst>
              </a:tr>
              <a:tr h="370840">
                <a:tc>
                  <a:txBody>
                    <a:bodyPr/>
                    <a:lstStyle/>
                    <a:p>
                      <a:r>
                        <a:rPr lang="en-GB" sz="3200" dirty="0"/>
                        <a:t>3dp</a:t>
                      </a:r>
                    </a:p>
                  </a:txBody>
                  <a:tcPr/>
                </a:tc>
                <a:tc>
                  <a:txBody>
                    <a:bodyPr/>
                    <a:lstStyle/>
                    <a:p>
                      <a:r>
                        <a:rPr lang="en-GB" sz="3200" dirty="0"/>
                        <a:t>13.496</a:t>
                      </a:r>
                    </a:p>
                  </a:txBody>
                  <a:tcPr/>
                </a:tc>
                <a:extLst>
                  <a:ext uri="{0D108BD9-81ED-4DB2-BD59-A6C34878D82A}">
                    <a16:rowId xmlns:a16="http://schemas.microsoft.com/office/drawing/2014/main" val="10002"/>
                  </a:ext>
                </a:extLst>
              </a:tr>
              <a:tr h="370840">
                <a:tc>
                  <a:txBody>
                    <a:bodyPr/>
                    <a:lstStyle/>
                    <a:p>
                      <a:r>
                        <a:rPr lang="en-GB" sz="3200" dirty="0"/>
                        <a:t>4dp</a:t>
                      </a:r>
                    </a:p>
                  </a:txBody>
                  <a:tcPr/>
                </a:tc>
                <a:tc>
                  <a:txBody>
                    <a:bodyPr/>
                    <a:lstStyle/>
                    <a:p>
                      <a:r>
                        <a:rPr lang="en-GB" sz="3200" dirty="0"/>
                        <a:t>13.4958</a:t>
                      </a:r>
                    </a:p>
                  </a:txBody>
                  <a:tcPr/>
                </a:tc>
                <a:extLst>
                  <a:ext uri="{0D108BD9-81ED-4DB2-BD59-A6C34878D82A}">
                    <a16:rowId xmlns:a16="http://schemas.microsoft.com/office/drawing/2014/main" val="1000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09348577"/>
              </p:ext>
            </p:extLst>
          </p:nvPr>
        </p:nvGraphicFramePr>
        <p:xfrm>
          <a:off x="395536" y="1751851"/>
          <a:ext cx="3600400" cy="2316480"/>
        </p:xfrm>
        <a:graphic>
          <a:graphicData uri="http://schemas.openxmlformats.org/drawingml/2006/table">
            <a:tbl>
              <a:tblPr bandRow="1">
                <a:tableStyleId>{073A0DAA-6AF3-43AB-8588-CEC1D06C72B9}</a:tableStyleId>
              </a:tblPr>
              <a:tblGrid>
                <a:gridCol w="1224136">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tblGrid>
              <a:tr h="370840">
                <a:tc>
                  <a:txBody>
                    <a:bodyPr/>
                    <a:lstStyle/>
                    <a:p>
                      <a:r>
                        <a:rPr lang="en-GB" sz="3200" dirty="0"/>
                        <a:t>1dp</a:t>
                      </a:r>
                    </a:p>
                  </a:txBody>
                  <a:tcPr/>
                </a:tc>
                <a:tc>
                  <a:txBody>
                    <a:bodyPr/>
                    <a:lstStyle/>
                    <a:p>
                      <a:r>
                        <a:rPr lang="en-GB" sz="3200" dirty="0"/>
                        <a:t>7.7</a:t>
                      </a:r>
                    </a:p>
                  </a:txBody>
                  <a:tcPr/>
                </a:tc>
                <a:extLst>
                  <a:ext uri="{0D108BD9-81ED-4DB2-BD59-A6C34878D82A}">
                    <a16:rowId xmlns:a16="http://schemas.microsoft.com/office/drawing/2014/main" val="10000"/>
                  </a:ext>
                </a:extLst>
              </a:tr>
              <a:tr h="370840">
                <a:tc>
                  <a:txBody>
                    <a:bodyPr/>
                    <a:lstStyle/>
                    <a:p>
                      <a:r>
                        <a:rPr lang="en-GB" sz="3200" dirty="0"/>
                        <a:t>2dp</a:t>
                      </a:r>
                    </a:p>
                  </a:txBody>
                  <a:tcPr/>
                </a:tc>
                <a:tc>
                  <a:txBody>
                    <a:bodyPr/>
                    <a:lstStyle/>
                    <a:p>
                      <a:r>
                        <a:rPr lang="en-GB" sz="3200" dirty="0"/>
                        <a:t>7.74</a:t>
                      </a:r>
                    </a:p>
                  </a:txBody>
                  <a:tcPr/>
                </a:tc>
                <a:extLst>
                  <a:ext uri="{0D108BD9-81ED-4DB2-BD59-A6C34878D82A}">
                    <a16:rowId xmlns:a16="http://schemas.microsoft.com/office/drawing/2014/main" val="10001"/>
                  </a:ext>
                </a:extLst>
              </a:tr>
              <a:tr h="370840">
                <a:tc>
                  <a:txBody>
                    <a:bodyPr/>
                    <a:lstStyle/>
                    <a:p>
                      <a:r>
                        <a:rPr lang="en-GB" sz="3200" dirty="0"/>
                        <a:t>3dp</a:t>
                      </a:r>
                    </a:p>
                  </a:txBody>
                  <a:tcPr/>
                </a:tc>
                <a:tc>
                  <a:txBody>
                    <a:bodyPr/>
                    <a:lstStyle/>
                    <a:p>
                      <a:r>
                        <a:rPr lang="en-GB" sz="3200" dirty="0"/>
                        <a:t>7.740</a:t>
                      </a:r>
                    </a:p>
                  </a:txBody>
                  <a:tcPr/>
                </a:tc>
                <a:extLst>
                  <a:ext uri="{0D108BD9-81ED-4DB2-BD59-A6C34878D82A}">
                    <a16:rowId xmlns:a16="http://schemas.microsoft.com/office/drawing/2014/main" val="10002"/>
                  </a:ext>
                </a:extLst>
              </a:tr>
              <a:tr h="370840">
                <a:tc>
                  <a:txBody>
                    <a:bodyPr/>
                    <a:lstStyle/>
                    <a:p>
                      <a:r>
                        <a:rPr lang="en-GB" sz="3200" dirty="0"/>
                        <a:t>4dp</a:t>
                      </a:r>
                    </a:p>
                  </a:txBody>
                  <a:tcPr/>
                </a:tc>
                <a:tc>
                  <a:txBody>
                    <a:bodyPr/>
                    <a:lstStyle/>
                    <a:p>
                      <a:r>
                        <a:rPr lang="en-GB" sz="3200" dirty="0"/>
                        <a:t>7.7403</a:t>
                      </a:r>
                    </a:p>
                  </a:txBody>
                  <a:tcPr/>
                </a:tc>
                <a:extLst>
                  <a:ext uri="{0D108BD9-81ED-4DB2-BD59-A6C34878D82A}">
                    <a16:rowId xmlns:a16="http://schemas.microsoft.com/office/drawing/2014/main" val="10003"/>
                  </a:ext>
                </a:extLst>
              </a:tr>
            </a:tbl>
          </a:graphicData>
        </a:graphic>
      </p:graphicFrame>
      <mc:AlternateContent xmlns:mc="http://schemas.openxmlformats.org/markup-compatibility/2006" xmlns:a14="http://schemas.microsoft.com/office/drawing/2010/main">
        <mc:Choice Requires="a14">
          <p:sp>
            <p:nvSpPr>
              <p:cNvPr id="9" name="TextBox 8"/>
              <p:cNvSpPr txBox="1"/>
              <p:nvPr/>
            </p:nvSpPr>
            <p:spPr>
              <a:xfrm>
                <a:off x="2850512" y="4221885"/>
                <a:ext cx="2880320" cy="707886"/>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en-GB" sz="4000" b="0" i="1" smtClean="0">
                          <a:latin typeface="Cambria Math" panose="02040503050406030204" pitchFamily="18" charset="0"/>
                        </a:rPr>
                        <m:t>9.990099009</m:t>
                      </m:r>
                    </m:oMath>
                  </m:oMathPara>
                </a14:m>
                <a:endParaRPr lang="en-GB" sz="4000" dirty="0"/>
              </a:p>
            </p:txBody>
          </p:sp>
        </mc:Choice>
        <mc:Fallback xmlns="">
          <p:sp>
            <p:nvSpPr>
              <p:cNvPr id="9" name="TextBox 8"/>
              <p:cNvSpPr txBox="1">
                <a:spLocks noRot="1" noChangeAspect="1" noMove="1" noResize="1" noEditPoints="1" noAdjustHandles="1" noChangeArrowheads="1" noChangeShapeType="1" noTextEdit="1"/>
              </p:cNvSpPr>
              <p:nvPr/>
            </p:nvSpPr>
            <p:spPr>
              <a:xfrm>
                <a:off x="2850512" y="4221885"/>
                <a:ext cx="2880320" cy="707886"/>
              </a:xfrm>
              <a:prstGeom prst="rect">
                <a:avLst/>
              </a:prstGeom>
              <a:blipFill rotWithShape="0">
                <a:blip r:embed="rId4"/>
                <a:stretch>
                  <a:fillRect l="-1907"/>
                </a:stretch>
              </a:blipFill>
            </p:spPr>
            <p:txBody>
              <a:bodyPr/>
              <a:lstStyle/>
              <a:p>
                <a:r>
                  <a:rPr lang="en-GB">
                    <a:noFill/>
                  </a:rPr>
                  <a:t> </a:t>
                </a:r>
              </a:p>
            </p:txBody>
          </p:sp>
        </mc:Fallback>
      </mc:AlternateContent>
      <p:graphicFrame>
        <p:nvGraphicFramePr>
          <p:cNvPr id="10" name="Table 9"/>
          <p:cNvGraphicFramePr>
            <a:graphicFrameLocks noGrp="1"/>
          </p:cNvGraphicFramePr>
          <p:nvPr>
            <p:extLst>
              <p:ext uri="{D42A27DB-BD31-4B8C-83A1-F6EECF244321}">
                <p14:modId xmlns:p14="http://schemas.microsoft.com/office/powerpoint/2010/main" val="3820013191"/>
              </p:ext>
            </p:extLst>
          </p:nvPr>
        </p:nvGraphicFramePr>
        <p:xfrm>
          <a:off x="1770705" y="4929771"/>
          <a:ext cx="2464311" cy="1828800"/>
        </p:xfrm>
        <a:graphic>
          <a:graphicData uri="http://schemas.openxmlformats.org/drawingml/2006/table">
            <a:tbl>
              <a:tblPr bandRow="1">
                <a:tableStyleId>{073A0DAA-6AF3-43AB-8588-CEC1D06C72B9}</a:tableStyleId>
              </a:tblPr>
              <a:tblGrid>
                <a:gridCol w="1224136">
                  <a:extLst>
                    <a:ext uri="{9D8B030D-6E8A-4147-A177-3AD203B41FA5}">
                      <a16:colId xmlns:a16="http://schemas.microsoft.com/office/drawing/2014/main" val="20000"/>
                    </a:ext>
                  </a:extLst>
                </a:gridCol>
                <a:gridCol w="1240175">
                  <a:extLst>
                    <a:ext uri="{9D8B030D-6E8A-4147-A177-3AD203B41FA5}">
                      <a16:colId xmlns:a16="http://schemas.microsoft.com/office/drawing/2014/main" val="20001"/>
                    </a:ext>
                  </a:extLst>
                </a:gridCol>
              </a:tblGrid>
              <a:tr h="370840">
                <a:tc>
                  <a:txBody>
                    <a:bodyPr/>
                    <a:lstStyle/>
                    <a:p>
                      <a:r>
                        <a:rPr lang="en-GB" sz="2400" dirty="0"/>
                        <a:t>1dp</a:t>
                      </a:r>
                    </a:p>
                  </a:txBody>
                  <a:tcPr/>
                </a:tc>
                <a:tc>
                  <a:txBody>
                    <a:bodyPr/>
                    <a:lstStyle/>
                    <a:p>
                      <a:r>
                        <a:rPr lang="en-GB" sz="2400" dirty="0"/>
                        <a:t>10.0</a:t>
                      </a:r>
                    </a:p>
                  </a:txBody>
                  <a:tcPr/>
                </a:tc>
                <a:extLst>
                  <a:ext uri="{0D108BD9-81ED-4DB2-BD59-A6C34878D82A}">
                    <a16:rowId xmlns:a16="http://schemas.microsoft.com/office/drawing/2014/main" val="10000"/>
                  </a:ext>
                </a:extLst>
              </a:tr>
              <a:tr h="370840">
                <a:tc>
                  <a:txBody>
                    <a:bodyPr/>
                    <a:lstStyle/>
                    <a:p>
                      <a:r>
                        <a:rPr lang="en-GB" sz="2400" dirty="0"/>
                        <a:t>2dp</a:t>
                      </a:r>
                    </a:p>
                  </a:txBody>
                  <a:tcPr/>
                </a:tc>
                <a:tc>
                  <a:txBody>
                    <a:bodyPr/>
                    <a:lstStyle/>
                    <a:p>
                      <a:r>
                        <a:rPr lang="en-GB" sz="2400" dirty="0"/>
                        <a:t>9.99</a:t>
                      </a:r>
                    </a:p>
                  </a:txBody>
                  <a:tcPr/>
                </a:tc>
                <a:extLst>
                  <a:ext uri="{0D108BD9-81ED-4DB2-BD59-A6C34878D82A}">
                    <a16:rowId xmlns:a16="http://schemas.microsoft.com/office/drawing/2014/main" val="10001"/>
                  </a:ext>
                </a:extLst>
              </a:tr>
              <a:tr h="370840">
                <a:tc>
                  <a:txBody>
                    <a:bodyPr/>
                    <a:lstStyle/>
                    <a:p>
                      <a:r>
                        <a:rPr lang="en-GB" sz="2400" dirty="0"/>
                        <a:t>3dp</a:t>
                      </a:r>
                    </a:p>
                  </a:txBody>
                  <a:tcPr/>
                </a:tc>
                <a:tc>
                  <a:txBody>
                    <a:bodyPr/>
                    <a:lstStyle/>
                    <a:p>
                      <a:r>
                        <a:rPr lang="en-GB" sz="2400" dirty="0"/>
                        <a:t>9.990</a:t>
                      </a:r>
                    </a:p>
                  </a:txBody>
                  <a:tcPr/>
                </a:tc>
                <a:extLst>
                  <a:ext uri="{0D108BD9-81ED-4DB2-BD59-A6C34878D82A}">
                    <a16:rowId xmlns:a16="http://schemas.microsoft.com/office/drawing/2014/main" val="10002"/>
                  </a:ext>
                </a:extLst>
              </a:tr>
              <a:tr h="370840">
                <a:tc>
                  <a:txBody>
                    <a:bodyPr/>
                    <a:lstStyle/>
                    <a:p>
                      <a:r>
                        <a:rPr lang="en-GB" sz="2400" dirty="0"/>
                        <a:t>4dp</a:t>
                      </a:r>
                    </a:p>
                  </a:txBody>
                  <a:tcPr/>
                </a:tc>
                <a:tc>
                  <a:txBody>
                    <a:bodyPr/>
                    <a:lstStyle/>
                    <a:p>
                      <a:r>
                        <a:rPr lang="en-GB" sz="2400" dirty="0"/>
                        <a:t>9.9901</a:t>
                      </a:r>
                    </a:p>
                  </a:txBody>
                  <a:tcPr/>
                </a:tc>
                <a:extLst>
                  <a:ext uri="{0D108BD9-81ED-4DB2-BD59-A6C34878D82A}">
                    <a16:rowId xmlns:a16="http://schemas.microsoft.com/office/drawing/2014/main" val="1000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587825619"/>
              </p:ext>
            </p:extLst>
          </p:nvPr>
        </p:nvGraphicFramePr>
        <p:xfrm>
          <a:off x="4324052" y="4935002"/>
          <a:ext cx="2937366" cy="1828800"/>
        </p:xfrm>
        <a:graphic>
          <a:graphicData uri="http://schemas.openxmlformats.org/drawingml/2006/table">
            <a:tbl>
              <a:tblPr bandRow="1">
                <a:tableStyleId>{073A0DAA-6AF3-43AB-8588-CEC1D06C72B9}</a:tableStyleId>
              </a:tblPr>
              <a:tblGrid>
                <a:gridCol w="1224136">
                  <a:extLst>
                    <a:ext uri="{9D8B030D-6E8A-4147-A177-3AD203B41FA5}">
                      <a16:colId xmlns:a16="http://schemas.microsoft.com/office/drawing/2014/main" val="20000"/>
                    </a:ext>
                  </a:extLst>
                </a:gridCol>
                <a:gridCol w="1713230">
                  <a:extLst>
                    <a:ext uri="{9D8B030D-6E8A-4147-A177-3AD203B41FA5}">
                      <a16:colId xmlns:a16="http://schemas.microsoft.com/office/drawing/2014/main" val="20001"/>
                    </a:ext>
                  </a:extLst>
                </a:gridCol>
              </a:tblGrid>
              <a:tr h="370840">
                <a:tc>
                  <a:txBody>
                    <a:bodyPr/>
                    <a:lstStyle/>
                    <a:p>
                      <a:r>
                        <a:rPr lang="en-GB" sz="2400" dirty="0"/>
                        <a:t>5dp</a:t>
                      </a:r>
                    </a:p>
                  </a:txBody>
                  <a:tcPr/>
                </a:tc>
                <a:tc>
                  <a:txBody>
                    <a:bodyPr/>
                    <a:lstStyle/>
                    <a:p>
                      <a:r>
                        <a:rPr lang="en-GB" sz="2400" dirty="0"/>
                        <a:t>9.99010</a:t>
                      </a:r>
                    </a:p>
                  </a:txBody>
                  <a:tcPr/>
                </a:tc>
                <a:extLst>
                  <a:ext uri="{0D108BD9-81ED-4DB2-BD59-A6C34878D82A}">
                    <a16:rowId xmlns:a16="http://schemas.microsoft.com/office/drawing/2014/main" val="10000"/>
                  </a:ext>
                </a:extLst>
              </a:tr>
              <a:tr h="370840">
                <a:tc>
                  <a:txBody>
                    <a:bodyPr/>
                    <a:lstStyle/>
                    <a:p>
                      <a:r>
                        <a:rPr lang="en-GB" sz="2400" dirty="0"/>
                        <a:t>6dp</a:t>
                      </a:r>
                    </a:p>
                  </a:txBody>
                  <a:tcPr/>
                </a:tc>
                <a:tc>
                  <a:txBody>
                    <a:bodyPr/>
                    <a:lstStyle/>
                    <a:p>
                      <a:r>
                        <a:rPr lang="en-GB" sz="2400" dirty="0"/>
                        <a:t>9.990099</a:t>
                      </a:r>
                    </a:p>
                  </a:txBody>
                  <a:tcPr/>
                </a:tc>
                <a:extLst>
                  <a:ext uri="{0D108BD9-81ED-4DB2-BD59-A6C34878D82A}">
                    <a16:rowId xmlns:a16="http://schemas.microsoft.com/office/drawing/2014/main" val="10001"/>
                  </a:ext>
                </a:extLst>
              </a:tr>
              <a:tr h="370840">
                <a:tc>
                  <a:txBody>
                    <a:bodyPr/>
                    <a:lstStyle/>
                    <a:p>
                      <a:r>
                        <a:rPr lang="en-GB" sz="2400" dirty="0"/>
                        <a:t>7dp</a:t>
                      </a:r>
                    </a:p>
                  </a:txBody>
                  <a:tcPr/>
                </a:tc>
                <a:tc>
                  <a:txBody>
                    <a:bodyPr/>
                    <a:lstStyle/>
                    <a:p>
                      <a:r>
                        <a:rPr lang="en-GB" sz="2400" dirty="0"/>
                        <a:t>9.9900990</a:t>
                      </a:r>
                    </a:p>
                  </a:txBody>
                  <a:tcPr/>
                </a:tc>
                <a:extLst>
                  <a:ext uri="{0D108BD9-81ED-4DB2-BD59-A6C34878D82A}">
                    <a16:rowId xmlns:a16="http://schemas.microsoft.com/office/drawing/2014/main" val="10002"/>
                  </a:ext>
                </a:extLst>
              </a:tr>
              <a:tr h="370840">
                <a:tc>
                  <a:txBody>
                    <a:bodyPr/>
                    <a:lstStyle/>
                    <a:p>
                      <a:r>
                        <a:rPr lang="en-GB" sz="2400" dirty="0"/>
                        <a:t>8dp</a:t>
                      </a:r>
                    </a:p>
                  </a:txBody>
                  <a:tcPr/>
                </a:tc>
                <a:tc>
                  <a:txBody>
                    <a:bodyPr/>
                    <a:lstStyle/>
                    <a:p>
                      <a:r>
                        <a:rPr lang="en-GB" sz="2400" dirty="0"/>
                        <a:t>9.99009901</a:t>
                      </a:r>
                    </a:p>
                  </a:txBody>
                  <a:tcPr/>
                </a:tc>
                <a:extLst>
                  <a:ext uri="{0D108BD9-81ED-4DB2-BD59-A6C34878D82A}">
                    <a16:rowId xmlns:a16="http://schemas.microsoft.com/office/drawing/2014/main" val="10003"/>
                  </a:ext>
                </a:extLst>
              </a:tr>
            </a:tbl>
          </a:graphicData>
        </a:graphic>
      </p:graphicFrame>
      <p:sp>
        <p:nvSpPr>
          <p:cNvPr id="12" name="Rectangle 11"/>
          <p:cNvSpPr/>
          <p:nvPr/>
        </p:nvSpPr>
        <p:spPr>
          <a:xfrm>
            <a:off x="179512" y="821546"/>
            <a:ext cx="432048" cy="44721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3" name="Rectangle 12"/>
          <p:cNvSpPr/>
          <p:nvPr/>
        </p:nvSpPr>
        <p:spPr>
          <a:xfrm>
            <a:off x="4195646" y="821546"/>
            <a:ext cx="432048" cy="44721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4" name="Rectangle 13"/>
          <p:cNvSpPr/>
          <p:nvPr/>
        </p:nvSpPr>
        <p:spPr>
          <a:xfrm>
            <a:off x="1043608" y="4352221"/>
            <a:ext cx="432048" cy="44721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Wingdings" panose="05000000000000000000" pitchFamily="2" charset="2"/>
              </a:rPr>
              <a:t>N</a:t>
            </a:r>
          </a:p>
        </p:txBody>
      </p:sp>
      <p:sp>
        <p:nvSpPr>
          <p:cNvPr id="15" name="Rectangle 14"/>
          <p:cNvSpPr/>
          <p:nvPr/>
        </p:nvSpPr>
        <p:spPr>
          <a:xfrm>
            <a:off x="1619298" y="1757273"/>
            <a:ext cx="2368807" cy="5672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1619298" y="2324558"/>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1619297" y="2897435"/>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1619297" y="3465926"/>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6012160" y="1730078"/>
            <a:ext cx="2368807" cy="56728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Rectangle 19"/>
          <p:cNvSpPr/>
          <p:nvPr/>
        </p:nvSpPr>
        <p:spPr>
          <a:xfrm>
            <a:off x="6012160" y="2297363"/>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1" name="Rectangle 20"/>
          <p:cNvSpPr/>
          <p:nvPr/>
        </p:nvSpPr>
        <p:spPr>
          <a:xfrm>
            <a:off x="6012159" y="2870240"/>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2" name="Rectangle 21"/>
          <p:cNvSpPr/>
          <p:nvPr/>
        </p:nvSpPr>
        <p:spPr>
          <a:xfrm>
            <a:off x="6012159" y="3438731"/>
            <a:ext cx="2368807" cy="5728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3" name="Rectangle 22"/>
          <p:cNvSpPr/>
          <p:nvPr/>
        </p:nvSpPr>
        <p:spPr>
          <a:xfrm>
            <a:off x="3011243" y="4946573"/>
            <a:ext cx="1208218"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4" name="Rectangle 23"/>
          <p:cNvSpPr/>
          <p:nvPr/>
        </p:nvSpPr>
        <p:spPr>
          <a:xfrm>
            <a:off x="3011243" y="5387248"/>
            <a:ext cx="1208218" cy="4737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5" name="Rectangle 24"/>
          <p:cNvSpPr/>
          <p:nvPr/>
        </p:nvSpPr>
        <p:spPr>
          <a:xfrm>
            <a:off x="3011243" y="5860973"/>
            <a:ext cx="1208218"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6" name="Rectangle 25"/>
          <p:cNvSpPr/>
          <p:nvPr/>
        </p:nvSpPr>
        <p:spPr>
          <a:xfrm>
            <a:off x="3011243" y="6301648"/>
            <a:ext cx="1208218"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5536044" y="4919358"/>
            <a:ext cx="1702037"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5536044" y="5360033"/>
            <a:ext cx="1702037" cy="47372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Rectangle 28"/>
          <p:cNvSpPr/>
          <p:nvPr/>
        </p:nvSpPr>
        <p:spPr>
          <a:xfrm>
            <a:off x="5536044" y="5833758"/>
            <a:ext cx="1702037"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0" name="Rectangle 29"/>
          <p:cNvSpPr/>
          <p:nvPr/>
        </p:nvSpPr>
        <p:spPr>
          <a:xfrm>
            <a:off x="5536044" y="6274433"/>
            <a:ext cx="1702037" cy="4406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6634142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8" restart="whenNotActive" fill="hold" evtFilter="cancelBubble" nodeType="interactiveSeq">
                <p:stCondLst>
                  <p:cond evt="onClick" delay="0">
                    <p:tgtEl>
                      <p:spTgt spid="1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14" restart="whenNotActive" fill="hold" evtFilter="cancelBubble" nodeType="interactiveSeq">
                <p:stCondLst>
                  <p:cond evt="onClick" delay="0">
                    <p:tgtEl>
                      <p:spTgt spid="17"/>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7"/>
                                        </p:tgtEl>
                                      </p:cBhvr>
                                    </p:animEffect>
                                    <p:set>
                                      <p:cBhvr>
                                        <p:cTn id="19"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20" restart="whenNotActive" fill="hold" evtFilter="cancelBubble" nodeType="interactiveSeq">
                <p:stCondLst>
                  <p:cond evt="onClick" delay="0">
                    <p:tgtEl>
                      <p:spTgt spid="18"/>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8"/>
                                        </p:tgtEl>
                                      </p:cBhvr>
                                    </p:animEffect>
                                    <p:set>
                                      <p:cBhvr>
                                        <p:cTn id="25"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26" restart="whenNotActive" fill="hold" evtFilter="cancelBubble" nodeType="interactiveSeq">
                <p:stCondLst>
                  <p:cond evt="onClick" delay="0">
                    <p:tgtEl>
                      <p:spTgt spid="19"/>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9"/>
                                        </p:tgtEl>
                                      </p:cBhvr>
                                    </p:animEffect>
                                    <p:set>
                                      <p:cBhvr>
                                        <p:cTn id="31"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0"/>
                                        </p:tgtEl>
                                      </p:cBhvr>
                                    </p:animEffect>
                                    <p:set>
                                      <p:cBhvr>
                                        <p:cTn id="37" dur="1" fill="hold">
                                          <p:stCondLst>
                                            <p:cond delay="499"/>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8" restart="whenNotActive" fill="hold" evtFilter="cancelBubble" nodeType="interactiveSeq">
                <p:stCondLst>
                  <p:cond evt="onClick" delay="0">
                    <p:tgtEl>
                      <p:spTgt spid="21"/>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21"/>
                                        </p:tgtEl>
                                      </p:cBhvr>
                                    </p:animEffect>
                                    <p:set>
                                      <p:cBhvr>
                                        <p:cTn id="43" dur="1" fill="hold">
                                          <p:stCondLst>
                                            <p:cond delay="499"/>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44" restart="whenNotActive" fill="hold" evtFilter="cancelBubble" nodeType="interactiveSeq">
                <p:stCondLst>
                  <p:cond evt="onClick" delay="0">
                    <p:tgtEl>
                      <p:spTgt spid="22"/>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50" restart="whenNotActive" fill="hold" evtFilter="cancelBubble" nodeType="interactiveSeq">
                <p:stCondLst>
                  <p:cond evt="onClick" delay="0">
                    <p:tgtEl>
                      <p:spTgt spid="23"/>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23"/>
                                        </p:tgtEl>
                                      </p:cBhvr>
                                    </p:animEffect>
                                    <p:set>
                                      <p:cBhvr>
                                        <p:cTn id="55" dur="1" fill="hold">
                                          <p:stCondLst>
                                            <p:cond delay="499"/>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56" restart="whenNotActive" fill="hold" evtFilter="cancelBubble" nodeType="interactiveSeq">
                <p:stCondLst>
                  <p:cond evt="onClick" delay="0">
                    <p:tgtEl>
                      <p:spTgt spid="24"/>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24"/>
                                        </p:tgtEl>
                                      </p:cBhvr>
                                    </p:animEffect>
                                    <p:set>
                                      <p:cBhvr>
                                        <p:cTn id="61" dur="1" fill="hold">
                                          <p:stCondLst>
                                            <p:cond delay="499"/>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62" restart="whenNotActive" fill="hold" evtFilter="cancelBubble" nodeType="interactiveSeq">
                <p:stCondLst>
                  <p:cond evt="onClick" delay="0">
                    <p:tgtEl>
                      <p:spTgt spid="25"/>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5"/>
                                        </p:tgtEl>
                                      </p:cBhvr>
                                    </p:animEffect>
                                    <p:set>
                                      <p:cBhvr>
                                        <p:cTn id="67"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68" restart="whenNotActive" fill="hold" evtFilter="cancelBubble" nodeType="interactiveSeq">
                <p:stCondLst>
                  <p:cond evt="onClick" delay="0">
                    <p:tgtEl>
                      <p:spTgt spid="26"/>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6"/>
                                        </p:tgtEl>
                                      </p:cBhvr>
                                    </p:animEffect>
                                    <p:set>
                                      <p:cBhvr>
                                        <p:cTn id="73"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74" restart="whenNotActive" fill="hold" evtFilter="cancelBubble" nodeType="interactiveSeq">
                <p:stCondLst>
                  <p:cond evt="onClick" delay="0">
                    <p:tgtEl>
                      <p:spTgt spid="27"/>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27"/>
                                        </p:tgtEl>
                                      </p:cBhvr>
                                    </p:animEffect>
                                    <p:set>
                                      <p:cBhvr>
                                        <p:cTn id="79"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80" restart="whenNotActive" fill="hold" evtFilter="cancelBubble" nodeType="interactiveSeq">
                <p:stCondLst>
                  <p:cond evt="onClick" delay="0">
                    <p:tgtEl>
                      <p:spTgt spid="28"/>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28"/>
                                        </p:tgtEl>
                                      </p:cBhvr>
                                    </p:animEffect>
                                    <p:set>
                                      <p:cBhvr>
                                        <p:cTn id="85"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86" restart="whenNotActive" fill="hold" evtFilter="cancelBubble" nodeType="interactiveSeq">
                <p:stCondLst>
                  <p:cond evt="onClick" delay="0">
                    <p:tgtEl>
                      <p:spTgt spid="29"/>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29"/>
                                        </p:tgtEl>
                                      </p:cBhvr>
                                    </p:animEffect>
                                    <p:set>
                                      <p:cBhvr>
                                        <p:cTn id="91"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92" restart="whenNotActive" fill="hold" evtFilter="cancelBubble" nodeType="interactiveSeq">
                <p:stCondLst>
                  <p:cond evt="onClick" delay="0">
                    <p:tgtEl>
                      <p:spTgt spid="30"/>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30"/>
                                        </p:tgtEl>
                                      </p:cBhvr>
                                    </p:animEffect>
                                    <p:set>
                                      <p:cBhvr>
                                        <p:cTn id="97"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childTnLst>
        </p:cTn>
      </p:par>
    </p:tnLst>
    <p:bldLst>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Significant Figures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980728"/>
            <a:ext cx="6192688" cy="2585323"/>
          </a:xfrm>
          <a:prstGeom prst="rect">
            <a:avLst/>
          </a:prstGeom>
          <a:noFill/>
        </p:spPr>
        <p:txBody>
          <a:bodyPr wrap="square" rtlCol="0">
            <a:spAutoFit/>
          </a:bodyPr>
          <a:lstStyle/>
          <a:p>
            <a:r>
              <a:rPr lang="en-GB" dirty="0"/>
              <a:t>Suppose it’s your 11</a:t>
            </a:r>
            <a:r>
              <a:rPr lang="en-GB" baseline="30000" dirty="0"/>
              <a:t>th</a:t>
            </a:r>
            <a:r>
              <a:rPr lang="en-GB" dirty="0"/>
              <a:t> birthday party and 16439 people attend.</a:t>
            </a:r>
          </a:p>
          <a:p>
            <a:r>
              <a:rPr lang="en-GB" dirty="0"/>
              <a:t>If you were casually saying to someone how many people came, what figure might you quote?  </a:t>
            </a:r>
          </a:p>
          <a:p>
            <a:r>
              <a:rPr lang="en-GB" b="1" dirty="0"/>
              <a:t>We might say 16000 people came.</a:t>
            </a:r>
          </a:p>
          <a:p>
            <a:endParaRPr lang="en-GB" dirty="0"/>
          </a:p>
          <a:p>
            <a:r>
              <a:rPr lang="en-GB" dirty="0"/>
              <a:t>We seem to have taken ‘2 digits’ of accuracy. However, unlike 2dp, where we’d count 2 digits from the decimal point, </a:t>
            </a:r>
            <a:r>
              <a:rPr lang="en-GB" b="1" dirty="0"/>
              <a:t>we’re counting digits from the start of the number</a:t>
            </a:r>
            <a:r>
              <a:rPr lang="en-GB" dirty="0"/>
              <a:t>.</a:t>
            </a:r>
          </a:p>
          <a:p>
            <a:r>
              <a:rPr lang="en-GB" dirty="0"/>
              <a:t>We say we’ve rounded to </a:t>
            </a:r>
            <a:r>
              <a:rPr lang="en-GB" b="1" dirty="0"/>
              <a:t>2 significant figures</a:t>
            </a:r>
            <a:r>
              <a:rPr lang="en-GB" dirty="0"/>
              <a:t>.</a:t>
            </a:r>
          </a:p>
        </p:txBody>
      </p:sp>
      <p:sp>
        <p:nvSpPr>
          <p:cNvPr id="9" name="TextBox 8"/>
          <p:cNvSpPr txBox="1"/>
          <p:nvPr/>
        </p:nvSpPr>
        <p:spPr>
          <a:xfrm>
            <a:off x="1763688" y="4123256"/>
            <a:ext cx="5919189" cy="461665"/>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Round 375 694 to 3 significant figures.</a:t>
            </a:r>
          </a:p>
        </p:txBody>
      </p:sp>
      <p:sp>
        <p:nvSpPr>
          <p:cNvPr id="10" name="TextBox 9"/>
          <p:cNvSpPr txBox="1"/>
          <p:nvPr/>
        </p:nvSpPr>
        <p:spPr>
          <a:xfrm>
            <a:off x="1079040" y="4693662"/>
            <a:ext cx="7597416" cy="1138773"/>
          </a:xfrm>
          <a:prstGeom prst="rect">
            <a:avLst/>
          </a:prstGeom>
          <a:noFill/>
        </p:spPr>
        <p:txBody>
          <a:bodyPr wrap="square" rtlCol="0">
            <a:spAutoFit/>
          </a:bodyPr>
          <a:lstStyle/>
          <a:p>
            <a:r>
              <a:rPr lang="en-GB" dirty="0"/>
              <a:t>This is exactly the same as rounding to decimal places, except:</a:t>
            </a:r>
          </a:p>
          <a:p>
            <a:pPr marL="342900" indent="-342900">
              <a:buAutoNum type="alphaLcParenBoth"/>
            </a:pPr>
            <a:r>
              <a:rPr lang="en-GB" dirty="0"/>
              <a:t>We start counting from </a:t>
            </a:r>
            <a:r>
              <a:rPr lang="en-GB" b="1" dirty="0"/>
              <a:t>the first non-zero digit </a:t>
            </a:r>
            <a:r>
              <a:rPr lang="en-GB" dirty="0"/>
              <a:t>(not the decimal point).</a:t>
            </a:r>
          </a:p>
          <a:p>
            <a:pPr marL="342900" indent="-342900">
              <a:buAutoNum type="alphaLcParenBoth"/>
            </a:pPr>
            <a:r>
              <a:rPr lang="en-GB" dirty="0"/>
              <a:t>We have to ‘zero-out’ any digits before the decimal point not used. </a:t>
            </a:r>
            <a:br>
              <a:rPr lang="en-GB" dirty="0"/>
            </a:br>
            <a:r>
              <a:rPr lang="en-GB" sz="1400" dirty="0"/>
              <a:t>(Otherwise we would have changed the place value of the digits we kept)</a:t>
            </a:r>
          </a:p>
        </p:txBody>
      </p:sp>
      <mc:AlternateContent xmlns:mc="http://schemas.openxmlformats.org/markup-compatibility/2006" xmlns:a14="http://schemas.microsoft.com/office/drawing/2010/main">
        <mc:Choice Requires="a14">
          <p:sp>
            <p:nvSpPr>
              <p:cNvPr id="11" name="TextBox 10"/>
              <p:cNvSpPr txBox="1"/>
              <p:nvPr/>
            </p:nvSpPr>
            <p:spPr>
              <a:xfrm>
                <a:off x="2694560" y="6013710"/>
                <a:ext cx="3528392" cy="523220"/>
              </a:xfrm>
              <a:prstGeom prst="rect">
                <a:avLst/>
              </a:prstGeom>
              <a:noFill/>
            </p:spPr>
            <p:txBody>
              <a:bodyPr wrap="square" rtlCol="0">
                <a:spAutoFit/>
              </a:bodyPr>
              <a:lstStyle/>
              <a:p>
                <a:r>
                  <a:rPr lang="en-GB" sz="2800" dirty="0"/>
                  <a:t>Answer </a:t>
                </a:r>
                <a14:m>
                  <m:oMath xmlns:m="http://schemas.openxmlformats.org/officeDocument/2006/math">
                    <m:r>
                      <a:rPr lang="en-GB" sz="2800" b="0" i="1" smtClean="0">
                        <a:latin typeface="Cambria Math" panose="02040503050406030204" pitchFamily="18" charset="0"/>
                      </a:rPr>
                      <m:t>=376 000</m:t>
                    </m:r>
                  </m:oMath>
                </a14:m>
                <a:endParaRPr lang="en-GB"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2694560" y="6013710"/>
                <a:ext cx="3528392" cy="523220"/>
              </a:xfrm>
              <a:prstGeom prst="rect">
                <a:avLst/>
              </a:prstGeom>
              <a:blipFill rotWithShape="0">
                <a:blip r:embed="rId4"/>
                <a:stretch>
                  <a:fillRect l="-3454" t="-11765" b="-34118"/>
                </a:stretch>
              </a:blipFill>
            </p:spPr>
            <p:txBody>
              <a:bodyPr/>
              <a:lstStyle/>
              <a:p>
                <a:r>
                  <a:rPr lang="en-GB">
                    <a:noFill/>
                  </a:rPr>
                  <a:t> </a:t>
                </a:r>
              </a:p>
            </p:txBody>
          </p:sp>
        </mc:Fallback>
      </mc:AlternateContent>
      <p:sp>
        <p:nvSpPr>
          <p:cNvPr id="12" name="Rectangle 11"/>
          <p:cNvSpPr/>
          <p:nvPr/>
        </p:nvSpPr>
        <p:spPr>
          <a:xfrm>
            <a:off x="4283968" y="5941176"/>
            <a:ext cx="1578944" cy="5957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467544" y="1842971"/>
            <a:ext cx="3528392" cy="43390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27497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2" nodeType="with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2"/>
                    </p:tgtEl>
                  </p:cond>
                </p:stCondLst>
                <p:endSync evt="end" delay="0">
                  <p:rtn val="all"/>
                </p:endSync>
                <p:childTnLst>
                  <p:par>
                    <p:cTn id="8" fill="hold">
                      <p:stCondLst>
                        <p:cond delay="0"/>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3" restart="whenNotActive" fill="hold" evtFilter="cancelBubble" nodeType="interactiveSeq">
                <p:stCondLst>
                  <p:cond evt="onClick" delay="0">
                    <p:tgtEl>
                      <p:spTgt spid="13"/>
                    </p:tgtEl>
                  </p:cond>
                </p:stCondLst>
                <p:endSync evt="end" delay="0">
                  <p:rtn val="all"/>
                </p:endSync>
                <p:childTnLst>
                  <p:par>
                    <p:cTn id="14" fill="hold">
                      <p:stCondLst>
                        <p:cond delay="0"/>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3"/>
                                        </p:tgtEl>
                                      </p:cBhvr>
                                    </p:animEffect>
                                    <p:set>
                                      <p:cBhvr>
                                        <p:cTn id="18" dur="1" fill="hold">
                                          <p:stCondLst>
                                            <p:cond delay="499"/>
                                          </p:stCondLst>
                                        </p:cTn>
                                        <p:tgtEl>
                                          <p:spTgt spid="13"/>
                                        </p:tgtEl>
                                        <p:attrNameLst>
                                          <p:attrName>style.visibility</p:attrName>
                                        </p:attrNameLst>
                                      </p:cBhvr>
                                      <p:to>
                                        <p:strVal val="hidden"/>
                                      </p:to>
                                    </p:se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Effect transition="in" filter="fade">
                                      <p:cBhvr>
                                        <p:cTn id="25" dur="500"/>
                                        <p:tgtEl>
                                          <p:spTgt spid="5">
                                            <p:txEl>
                                              <p:pRg st="5" end="5"/>
                                            </p:txEl>
                                          </p:spTgt>
                                        </p:tgtEl>
                                      </p:cBhvr>
                                    </p:animEffect>
                                  </p:childTnLst>
                                </p:cTn>
                              </p:par>
                            </p:childTnLst>
                          </p:cTn>
                        </p:par>
                        <p:par>
                          <p:cTn id="26" fill="hold">
                            <p:stCondLst>
                              <p:cond delay="1000"/>
                            </p:stCondLst>
                            <p:childTnLst>
                              <p:par>
                                <p:cTn id="27" presetID="1" presetClass="entr" presetSubtype="0" fill="hold" grpId="1" nodeType="after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9" grpId="0" animBg="1"/>
      <p:bldP spid="10" grpId="0"/>
      <p:bldP spid="11" grpId="0"/>
      <p:bldP spid="12" grpId="0" animBg="1"/>
      <p:bldP spid="12" grpId="1" animBg="1"/>
      <p:bldP spid="12" grpId="2"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755576" y="1038464"/>
            <a:ext cx="3456384"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Round 17.4864 to:</a:t>
            </a:r>
            <a:br>
              <a:rPr lang="en-GB" sz="2400" dirty="0"/>
            </a:br>
            <a:endParaRPr lang="en-GB" sz="2400" dirty="0"/>
          </a:p>
          <a:p>
            <a:pPr marL="285750" indent="-285750">
              <a:buFont typeface="Arial" panose="020B0604020202020204" pitchFamily="34" charset="0"/>
              <a:buChar char="•"/>
            </a:pPr>
            <a:r>
              <a:rPr lang="en-GB" sz="2400" dirty="0"/>
              <a:t>1 sf:	</a:t>
            </a:r>
            <a:r>
              <a:rPr lang="en-GB" sz="2400" b="1" dirty="0"/>
              <a:t>20</a:t>
            </a:r>
          </a:p>
          <a:p>
            <a:pPr marL="285750" indent="-285750">
              <a:buFont typeface="Arial" panose="020B0604020202020204" pitchFamily="34" charset="0"/>
              <a:buChar char="•"/>
            </a:pPr>
            <a:r>
              <a:rPr lang="en-GB" sz="2400" dirty="0"/>
              <a:t>2 sf:	</a:t>
            </a:r>
            <a:r>
              <a:rPr lang="en-GB" sz="2400" b="1" dirty="0"/>
              <a:t>17</a:t>
            </a:r>
          </a:p>
          <a:p>
            <a:pPr marL="285750" indent="-285750">
              <a:buFont typeface="Arial" panose="020B0604020202020204" pitchFamily="34" charset="0"/>
              <a:buChar char="•"/>
            </a:pPr>
            <a:r>
              <a:rPr lang="en-GB" sz="2400" dirty="0"/>
              <a:t>3 sf:	</a:t>
            </a:r>
            <a:r>
              <a:rPr lang="en-GB" sz="2400" b="1" dirty="0"/>
              <a:t>17.5</a:t>
            </a:r>
          </a:p>
          <a:p>
            <a:pPr marL="285750" indent="-285750">
              <a:buFont typeface="Arial" panose="020B0604020202020204" pitchFamily="34" charset="0"/>
              <a:buChar char="•"/>
            </a:pPr>
            <a:r>
              <a:rPr lang="en-GB" sz="2400" dirty="0"/>
              <a:t>4 sf: 	</a:t>
            </a:r>
            <a:r>
              <a:rPr lang="en-GB" sz="2400" b="1" dirty="0"/>
              <a:t>17.49</a:t>
            </a:r>
          </a:p>
        </p:txBody>
      </p:sp>
      <p:sp>
        <p:nvSpPr>
          <p:cNvPr id="6" name="TextBox 5"/>
          <p:cNvSpPr txBox="1"/>
          <p:nvPr/>
        </p:nvSpPr>
        <p:spPr>
          <a:xfrm>
            <a:off x="4788024" y="1021643"/>
            <a:ext cx="3456384"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Round 49 329 to:</a:t>
            </a:r>
            <a:br>
              <a:rPr lang="en-GB" sz="2400" dirty="0"/>
            </a:br>
            <a:endParaRPr lang="en-GB" sz="2400" dirty="0"/>
          </a:p>
          <a:p>
            <a:pPr marL="285750" indent="-285750">
              <a:buFont typeface="Arial" panose="020B0604020202020204" pitchFamily="34" charset="0"/>
              <a:buChar char="•"/>
            </a:pPr>
            <a:r>
              <a:rPr lang="en-GB" sz="2400" dirty="0"/>
              <a:t>1 sf:	</a:t>
            </a:r>
            <a:r>
              <a:rPr lang="en-GB" sz="2400" b="1" dirty="0"/>
              <a:t>50 000</a:t>
            </a:r>
          </a:p>
          <a:p>
            <a:pPr marL="285750" indent="-285750">
              <a:buFont typeface="Arial" panose="020B0604020202020204" pitchFamily="34" charset="0"/>
              <a:buChar char="•"/>
            </a:pPr>
            <a:r>
              <a:rPr lang="en-GB" sz="2400" dirty="0"/>
              <a:t>2 sf:	</a:t>
            </a:r>
            <a:r>
              <a:rPr lang="en-GB" sz="2400" b="1" dirty="0"/>
              <a:t>49 000</a:t>
            </a:r>
          </a:p>
          <a:p>
            <a:pPr marL="285750" indent="-285750">
              <a:buFont typeface="Arial" panose="020B0604020202020204" pitchFamily="34" charset="0"/>
              <a:buChar char="•"/>
            </a:pPr>
            <a:r>
              <a:rPr lang="en-GB" sz="2400" dirty="0"/>
              <a:t>3 sf:	</a:t>
            </a:r>
            <a:r>
              <a:rPr lang="en-GB" sz="2400" b="1" dirty="0"/>
              <a:t>49 300</a:t>
            </a:r>
          </a:p>
          <a:p>
            <a:pPr marL="285750" indent="-285750">
              <a:buFont typeface="Arial" panose="020B0604020202020204" pitchFamily="34" charset="0"/>
              <a:buChar char="•"/>
            </a:pPr>
            <a:r>
              <a:rPr lang="en-GB" sz="2400" dirty="0"/>
              <a:t>4 sf: 	</a:t>
            </a:r>
            <a:r>
              <a:rPr lang="en-GB" sz="2400" b="1" dirty="0"/>
              <a:t>49 330</a:t>
            </a:r>
          </a:p>
        </p:txBody>
      </p:sp>
      <p:sp>
        <p:nvSpPr>
          <p:cNvPr id="7" name="TextBox 6"/>
          <p:cNvSpPr txBox="1"/>
          <p:nvPr/>
        </p:nvSpPr>
        <p:spPr>
          <a:xfrm>
            <a:off x="2987824" y="3786125"/>
            <a:ext cx="3456384" cy="2308324"/>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2400" dirty="0"/>
              <a:t>Round 0.0429028 to:</a:t>
            </a:r>
            <a:br>
              <a:rPr lang="en-GB" sz="2400" dirty="0"/>
            </a:br>
            <a:endParaRPr lang="en-GB" sz="2400" dirty="0"/>
          </a:p>
          <a:p>
            <a:pPr marL="285750" indent="-285750">
              <a:buFont typeface="Arial" panose="020B0604020202020204" pitchFamily="34" charset="0"/>
              <a:buChar char="•"/>
            </a:pPr>
            <a:r>
              <a:rPr lang="en-GB" sz="2400" dirty="0"/>
              <a:t>1 sf:	</a:t>
            </a:r>
            <a:r>
              <a:rPr lang="en-GB" sz="2400" b="1" dirty="0"/>
              <a:t>0.04</a:t>
            </a:r>
          </a:p>
          <a:p>
            <a:pPr marL="285750" indent="-285750">
              <a:buFont typeface="Arial" panose="020B0604020202020204" pitchFamily="34" charset="0"/>
              <a:buChar char="•"/>
            </a:pPr>
            <a:r>
              <a:rPr lang="en-GB" sz="2400" dirty="0"/>
              <a:t>2 sf:	</a:t>
            </a:r>
            <a:r>
              <a:rPr lang="en-GB" sz="2400" b="1" dirty="0"/>
              <a:t>0.043</a:t>
            </a:r>
          </a:p>
          <a:p>
            <a:pPr marL="285750" indent="-285750">
              <a:buFont typeface="Arial" panose="020B0604020202020204" pitchFamily="34" charset="0"/>
              <a:buChar char="•"/>
            </a:pPr>
            <a:r>
              <a:rPr lang="en-GB" sz="2400" dirty="0"/>
              <a:t>3 sf:	</a:t>
            </a:r>
            <a:r>
              <a:rPr lang="en-GB" sz="2400" b="1" dirty="0"/>
              <a:t>0.0429</a:t>
            </a:r>
          </a:p>
          <a:p>
            <a:pPr marL="285750" indent="-285750">
              <a:buFont typeface="Arial" panose="020B0604020202020204" pitchFamily="34" charset="0"/>
              <a:buChar char="•"/>
            </a:pPr>
            <a:r>
              <a:rPr lang="en-GB" sz="2400" dirty="0"/>
              <a:t>4 sf: 	</a:t>
            </a:r>
            <a:r>
              <a:rPr lang="en-GB" sz="2400" b="1" dirty="0"/>
              <a:t>0.04290</a:t>
            </a:r>
          </a:p>
        </p:txBody>
      </p:sp>
      <p:sp>
        <p:nvSpPr>
          <p:cNvPr id="8" name="Rectangle 7"/>
          <p:cNvSpPr/>
          <p:nvPr/>
        </p:nvSpPr>
        <p:spPr>
          <a:xfrm>
            <a:off x="1734484" y="1809922"/>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9" name="Rectangle 8"/>
          <p:cNvSpPr/>
          <p:nvPr/>
        </p:nvSpPr>
        <p:spPr>
          <a:xfrm>
            <a:off x="1734484" y="2170324"/>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1734484" y="2530726"/>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1734484" y="2891128"/>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p:cNvSpPr/>
          <p:nvPr/>
        </p:nvSpPr>
        <p:spPr>
          <a:xfrm>
            <a:off x="5796136" y="1809922"/>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p:cNvSpPr/>
          <p:nvPr/>
        </p:nvSpPr>
        <p:spPr>
          <a:xfrm>
            <a:off x="5796136" y="2170324"/>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Rectangle 13"/>
          <p:cNvSpPr/>
          <p:nvPr/>
        </p:nvSpPr>
        <p:spPr>
          <a:xfrm>
            <a:off x="5796136" y="2530726"/>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5" name="Rectangle 14"/>
          <p:cNvSpPr/>
          <p:nvPr/>
        </p:nvSpPr>
        <p:spPr>
          <a:xfrm>
            <a:off x="5796136" y="2891128"/>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6" name="Rectangle 15"/>
          <p:cNvSpPr/>
          <p:nvPr/>
        </p:nvSpPr>
        <p:spPr>
          <a:xfrm>
            <a:off x="3972172" y="4620288"/>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3972172" y="4980690"/>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8" name="Rectangle 17"/>
          <p:cNvSpPr/>
          <p:nvPr/>
        </p:nvSpPr>
        <p:spPr>
          <a:xfrm>
            <a:off x="3972172" y="5341092"/>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p:cNvSpPr/>
          <p:nvPr/>
        </p:nvSpPr>
        <p:spPr>
          <a:xfrm>
            <a:off x="3972172" y="5701494"/>
            <a:ext cx="1823964" cy="3604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5652971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 restart="whenNotActive" fill="hold" evtFilter="cancelBubble" nodeType="interactiveSeq">
                <p:stCondLst>
                  <p:cond evt="onClick" delay="0">
                    <p:tgtEl>
                      <p:spTgt spid="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4" restart="whenNotActive" fill="hold" evtFilter="cancelBubble" nodeType="interactiveSeq">
                <p:stCondLst>
                  <p:cond evt="onClick" delay="0">
                    <p:tgtEl>
                      <p:spTgt spid="1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
                                        </p:tgtEl>
                                      </p:cBhvr>
                                    </p:animEffect>
                                    <p:set>
                                      <p:cBhvr>
                                        <p:cTn id="19"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20" restart="whenNotActive" fill="hold" evtFilter="cancelBubble" nodeType="interactiveSeq">
                <p:stCondLst>
                  <p:cond evt="onClick" delay="0">
                    <p:tgtEl>
                      <p:spTgt spid="1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6" restart="whenNotActive" fill="hold" evtFilter="cancelBubble" nodeType="interactiveSeq">
                <p:stCondLst>
                  <p:cond evt="onClick" delay="0">
                    <p:tgtEl>
                      <p:spTgt spid="12"/>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2"/>
                                        </p:tgtEl>
                                      </p:cBhvr>
                                    </p:animEffect>
                                    <p:set>
                                      <p:cBhvr>
                                        <p:cTn id="31"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3"/>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38" restart="whenNotActive" fill="hold" evtFilter="cancelBubble" nodeType="interactiveSeq">
                <p:stCondLst>
                  <p:cond evt="onClick" delay="0">
                    <p:tgtEl>
                      <p:spTgt spid="14"/>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44" restart="whenNotActive" fill="hold" evtFilter="cancelBubble" nodeType="interactiveSeq">
                <p:stCondLst>
                  <p:cond evt="onClick" delay="0">
                    <p:tgtEl>
                      <p:spTgt spid="15"/>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5"/>
                                        </p:tgtEl>
                                      </p:cBhvr>
                                    </p:animEffect>
                                    <p:set>
                                      <p:cBhvr>
                                        <p:cTn id="49"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50" restart="whenNotActive" fill="hold" evtFilter="cancelBubble" nodeType="interactiveSeq">
                <p:stCondLst>
                  <p:cond evt="onClick" delay="0">
                    <p:tgtEl>
                      <p:spTgt spid="16"/>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6"/>
                                        </p:tgtEl>
                                      </p:cBhvr>
                                    </p:animEffect>
                                    <p:set>
                                      <p:cBhvr>
                                        <p:cTn id="55"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56" restart="whenNotActive" fill="hold" evtFilter="cancelBubble" nodeType="interactiveSeq">
                <p:stCondLst>
                  <p:cond evt="onClick" delay="0">
                    <p:tgtEl>
                      <p:spTgt spid="17"/>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17"/>
                                        </p:tgtEl>
                                      </p:cBhvr>
                                    </p:animEffect>
                                    <p:set>
                                      <p:cBhvr>
                                        <p:cTn id="61"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62" restart="whenNotActive" fill="hold" evtFilter="cancelBubble" nodeType="interactiveSeq">
                <p:stCondLst>
                  <p:cond evt="onClick" delay="0">
                    <p:tgtEl>
                      <p:spTgt spid="18"/>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18"/>
                                        </p:tgtEl>
                                      </p:cBhvr>
                                    </p:animEffect>
                                    <p:set>
                                      <p:cBhvr>
                                        <p:cTn id="67"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68" restart="whenNotActive" fill="hold" evtFilter="cancelBubble" nodeType="interactiveSeq">
                <p:stCondLst>
                  <p:cond evt="onClick" delay="0">
                    <p:tgtEl>
                      <p:spTgt spid="19"/>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19"/>
                                        </p:tgtEl>
                                      </p:cBhvr>
                                    </p:animEffect>
                                    <p:set>
                                      <p:cBhvr>
                                        <p:cTn id="7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16024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a:rPr>
                        <m:t>𝐴</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160240" cy="1296144"/>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699792" y="5229200"/>
                <a:ext cx="2088232"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i="1" smtClean="0">
                          <a:latin typeface="Cambria Math"/>
                        </a:rPr>
                        <m:t>𝐵</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699792" y="5229200"/>
                <a:ext cx="2088232" cy="1296144"/>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788024" y="5229200"/>
                <a:ext cx="1944216"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a:rPr>
                        <m:t>𝐶</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788024" y="5229200"/>
                <a:ext cx="1944216" cy="1296144"/>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660232" y="5229200"/>
                <a:ext cx="1944216"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i="1" smtClean="0">
                          <a:latin typeface="Cambria Math"/>
                        </a:rPr>
                        <m:t>𝐷</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660232" y="5229200"/>
                <a:ext cx="1944216" cy="1296144"/>
              </a:xfrm>
              <a:prstGeom prst="rect">
                <a:avLst/>
              </a:prstGeom>
              <a:blipFill rotWithShape="1">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827584" y="5229200"/>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2800767"/>
          </a:xfrm>
          <a:prstGeom prst="rect">
            <a:avLst/>
          </a:prstGeom>
          <a:noFill/>
        </p:spPr>
        <p:txBody>
          <a:bodyPr wrap="square" rtlCol="0">
            <a:spAutoFit/>
          </a:bodyPr>
          <a:lstStyle/>
          <a:p>
            <a:pPr algn="ctr"/>
            <a:r>
              <a:rPr lang="en-GB" sz="6000" b="1" dirty="0">
                <a:solidFill>
                  <a:schemeClr val="bg1"/>
                </a:solidFill>
              </a:rPr>
              <a:t>Test Your </a:t>
            </a:r>
          </a:p>
          <a:p>
            <a:pPr algn="ctr"/>
            <a:r>
              <a:rPr lang="en-GB" sz="6000" b="1" dirty="0">
                <a:solidFill>
                  <a:schemeClr val="bg1"/>
                </a:solidFill>
              </a:rPr>
              <a:t>Understanding</a:t>
            </a:r>
          </a:p>
          <a:p>
            <a:pPr algn="ctr"/>
            <a:r>
              <a:rPr lang="en-GB" sz="2800" dirty="0">
                <a:solidFill>
                  <a:schemeClr val="bg1"/>
                </a:solidFill>
              </a:rPr>
              <a:t>Vote with the coloured cards in your diaries (use the front for blue)</a:t>
            </a:r>
          </a:p>
        </p:txBody>
      </p:sp>
    </p:spTree>
    <p:extLst>
      <p:ext uri="{BB962C8B-B14F-4D97-AF65-F5344CB8AC3E}">
        <p14:creationId xmlns:p14="http://schemas.microsoft.com/office/powerpoint/2010/main" val="394777854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9552" y="5229200"/>
                <a:ext cx="2016000" cy="129614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7494.49</m:t>
                      </m:r>
                    </m:oMath>
                  </m:oMathPara>
                </a14:m>
                <a:endParaRPr lang="en-GB" sz="4000" dirty="0"/>
              </a:p>
            </p:txBody>
          </p:sp>
        </mc:Choice>
        <mc:Fallback xmlns="">
          <p:sp>
            <p:nvSpPr>
              <p:cNvPr id="4" name="Rectangle 3"/>
              <p:cNvSpPr>
                <a:spLocks noRot="1" noChangeAspect="1" noMove="1" noResize="1" noEditPoints="1" noAdjustHandles="1" noChangeArrowheads="1" noChangeShapeType="1" noTextEdit="1"/>
              </p:cNvSpPr>
              <p:nvPr/>
            </p:nvSpPr>
            <p:spPr>
              <a:xfrm>
                <a:off x="539552" y="5229200"/>
                <a:ext cx="2016000" cy="1296144"/>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2556000" y="5229200"/>
                <a:ext cx="2016000" cy="129614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7494.50</m:t>
                      </m:r>
                    </m:oMath>
                  </m:oMathPara>
                </a14:m>
                <a:endParaRPr lang="en-GB" sz="2800" dirty="0"/>
              </a:p>
            </p:txBody>
          </p:sp>
        </mc:Choice>
        <mc:Fallback xmlns="">
          <p:sp>
            <p:nvSpPr>
              <p:cNvPr id="5" name="Rectangle 4"/>
              <p:cNvSpPr>
                <a:spLocks noRot="1" noChangeAspect="1" noMove="1" noResize="1" noEditPoints="1" noAdjustHandles="1" noChangeArrowheads="1" noChangeShapeType="1" noTextEdit="1"/>
              </p:cNvSpPr>
              <p:nvPr/>
            </p:nvSpPr>
            <p:spPr>
              <a:xfrm>
                <a:off x="2556000" y="5229200"/>
                <a:ext cx="2016000" cy="1296144"/>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572448" y="5229200"/>
                <a:ext cx="2016000" cy="1296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7400</m:t>
                      </m:r>
                    </m:oMath>
                  </m:oMathPara>
                </a14:m>
                <a:endParaRPr lang="en-GB" sz="2800" dirty="0"/>
              </a:p>
            </p:txBody>
          </p:sp>
        </mc:Choice>
        <mc:Fallback xmlns="">
          <p:sp>
            <p:nvSpPr>
              <p:cNvPr id="6" name="Rectangle 5"/>
              <p:cNvSpPr>
                <a:spLocks noRot="1" noChangeAspect="1" noMove="1" noResize="1" noEditPoints="1" noAdjustHandles="1" noChangeArrowheads="1" noChangeShapeType="1" noTextEdit="1"/>
              </p:cNvSpPr>
              <p:nvPr/>
            </p:nvSpPr>
            <p:spPr>
              <a:xfrm>
                <a:off x="4572448" y="5229200"/>
                <a:ext cx="2016000" cy="1296144"/>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6588448" y="5229200"/>
                <a:ext cx="2016000"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n-GB" sz="2800" b="0" i="1" smtClean="0">
                          <a:latin typeface="Cambria Math" panose="02040503050406030204" pitchFamily="18" charset="0"/>
                        </a:rPr>
                        <m:t>7500</m:t>
                      </m:r>
                    </m:oMath>
                  </m:oMathPara>
                </a14:m>
                <a:endParaRPr lang="en-GB" sz="2800" dirty="0"/>
              </a:p>
            </p:txBody>
          </p:sp>
        </mc:Choice>
        <mc:Fallback xmlns="">
          <p:sp>
            <p:nvSpPr>
              <p:cNvPr id="7" name="Rectangle 6"/>
              <p:cNvSpPr>
                <a:spLocks noRot="1" noChangeAspect="1" noMove="1" noResize="1" noEditPoints="1" noAdjustHandles="1" noChangeArrowheads="1" noChangeShapeType="1" noTextEdit="1"/>
              </p:cNvSpPr>
              <p:nvPr/>
            </p:nvSpPr>
            <p:spPr>
              <a:xfrm>
                <a:off x="6588448" y="5229200"/>
                <a:ext cx="2016000" cy="1296144"/>
              </a:xfrm>
              <a:prstGeom prst="rect">
                <a:avLst/>
              </a:prstGeom>
              <a:blipFill rotWithShape="0">
                <a:blip r:embed="rId5"/>
                <a:stretch>
                  <a:fillRect/>
                </a:stretch>
              </a:blipFill>
            </p:spPr>
            <p:txBody>
              <a:bodyPr/>
              <a:lstStyle/>
              <a:p>
                <a:r>
                  <a:rPr lang="en-GB">
                    <a:noFill/>
                  </a:rPr>
                  <a:t> </a:t>
                </a:r>
              </a:p>
            </p:txBody>
          </p:sp>
        </mc:Fallback>
      </mc:AlternateContent>
      <p:sp>
        <p:nvSpPr>
          <p:cNvPr id="8" name="Rectangle 7"/>
          <p:cNvSpPr/>
          <p:nvPr/>
        </p:nvSpPr>
        <p:spPr>
          <a:xfrm>
            <a:off x="539552" y="476672"/>
            <a:ext cx="8064896" cy="47525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8000" dirty="0"/>
          </a:p>
        </p:txBody>
      </p:sp>
      <p:sp>
        <p:nvSpPr>
          <p:cNvPr id="15" name="Isosceles Triangle 14"/>
          <p:cNvSpPr/>
          <p:nvPr/>
        </p:nvSpPr>
        <p:spPr>
          <a:xfrm rot="10800000">
            <a:off x="6804248" y="5229200"/>
            <a:ext cx="1656184" cy="3600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4" name="TextBox 13"/>
          <p:cNvSpPr txBox="1"/>
          <p:nvPr/>
        </p:nvSpPr>
        <p:spPr>
          <a:xfrm>
            <a:off x="611560" y="1340768"/>
            <a:ext cx="7920880" cy="769441"/>
          </a:xfrm>
          <a:prstGeom prst="rect">
            <a:avLst/>
          </a:prstGeom>
          <a:noFill/>
        </p:spPr>
        <p:txBody>
          <a:bodyPr wrap="square" rtlCol="0">
            <a:spAutoFit/>
          </a:bodyPr>
          <a:lstStyle/>
          <a:p>
            <a:pPr algn="ctr"/>
            <a:r>
              <a:rPr lang="en-GB" sz="4400" dirty="0">
                <a:solidFill>
                  <a:schemeClr val="bg1"/>
                </a:solidFill>
              </a:rPr>
              <a:t>Round 7494.4924 to 2 sf.</a:t>
            </a:r>
          </a:p>
        </p:txBody>
      </p:sp>
    </p:spTree>
    <p:extLst>
      <p:ext uri="{BB962C8B-B14F-4D97-AF65-F5344CB8AC3E}">
        <p14:creationId xmlns:p14="http://schemas.microsoft.com/office/powerpoint/2010/main" val="4066230535"/>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heel(1)">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18382</TotalTime>
  <Words>1565</Words>
  <Application>Microsoft Office PowerPoint</Application>
  <PresentationFormat>On-screen Show (4:3)</PresentationFormat>
  <Paragraphs>468</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Cambria Math</vt:lpstr>
      <vt:lpstr>Times New Roman</vt:lpstr>
      <vt:lpstr>Wingdings</vt:lpstr>
      <vt:lpstr>Office Theme</vt:lpstr>
      <vt:lpstr>Number: Rounding &amp; Approximation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Mr Jeremy Barker</cp:lastModifiedBy>
  <cp:revision>598</cp:revision>
  <cp:lastPrinted>2016-09-21T08:38:44Z</cp:lastPrinted>
  <dcterms:created xsi:type="dcterms:W3CDTF">2013-02-28T07:36:55Z</dcterms:created>
  <dcterms:modified xsi:type="dcterms:W3CDTF">2016-11-19T21:35:23Z</dcterms:modified>
</cp:coreProperties>
</file>