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256" r:id="rId2"/>
    <p:sldId id="286" r:id="rId3"/>
    <p:sldId id="287" r:id="rId4"/>
    <p:sldId id="284" r:id="rId5"/>
    <p:sldId id="288" r:id="rId6"/>
    <p:sldId id="292" r:id="rId7"/>
    <p:sldId id="289" r:id="rId8"/>
    <p:sldId id="290" r:id="rId9"/>
    <p:sldId id="291" r:id="rId10"/>
    <p:sldId id="293" r:id="rId11"/>
    <p:sldId id="294" r:id="rId12"/>
    <p:sldId id="295" r:id="rId13"/>
    <p:sldId id="296" r:id="rId14"/>
    <p:sldId id="283" r:id="rId15"/>
    <p:sldId id="261" r:id="rId16"/>
    <p:sldId id="297" r:id="rId17"/>
    <p:sldId id="282" r:id="rId18"/>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1D4C72"/>
    <a:srgbClr val="FFFC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408" autoAdjust="0"/>
    <p:restoredTop sz="77739" autoAdjust="0"/>
  </p:normalViewPr>
  <p:slideViewPr>
    <p:cSldViewPr>
      <p:cViewPr>
        <p:scale>
          <a:sx n="80" d="100"/>
          <a:sy n="80" d="100"/>
        </p:scale>
        <p:origin x="-1674" y="-1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fontAlgn="auto">
              <a:spcBef>
                <a:spcPts val="0"/>
              </a:spcBef>
              <a:spcAft>
                <a:spcPts val="0"/>
              </a:spcAft>
              <a:defRPr sz="1200">
                <a:latin typeface="+mn-lt"/>
                <a:cs typeface="+mn-cs"/>
              </a:defRPr>
            </a:lvl1pPr>
          </a:lstStyle>
          <a:p>
            <a:pPr>
              <a:defRPr/>
            </a:pPr>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1" fontAlgn="auto">
              <a:spcBef>
                <a:spcPts val="0"/>
              </a:spcBef>
              <a:spcAft>
                <a:spcPts val="0"/>
              </a:spcAft>
              <a:defRPr sz="1200">
                <a:latin typeface="+mn-lt"/>
                <a:cs typeface="+mn-cs"/>
              </a:defRPr>
            </a:lvl1pPr>
          </a:lstStyle>
          <a:p>
            <a:pPr>
              <a:defRPr/>
            </a:pPr>
            <a:fld id="{C79FBA77-1962-4E47-8AB7-9C37B99B6672}" type="datetimeFigureOut">
              <a:rPr lang="he-IL"/>
              <a:pPr>
                <a:defRPr/>
              </a:pPr>
              <a:t>י"א/חשון/תשע"ה</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fontAlgn="auto">
              <a:spcBef>
                <a:spcPts val="0"/>
              </a:spcBef>
              <a:spcAft>
                <a:spcPts val="0"/>
              </a:spcAft>
              <a:defRPr sz="1200">
                <a:latin typeface="+mn-lt"/>
                <a:cs typeface="+mn-cs"/>
              </a:defRPr>
            </a:lvl1pPr>
          </a:lstStyle>
          <a:p>
            <a:pPr>
              <a:defRPr/>
            </a:pPr>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rtl="1" fontAlgn="auto">
              <a:spcBef>
                <a:spcPts val="0"/>
              </a:spcBef>
              <a:spcAft>
                <a:spcPts val="0"/>
              </a:spcAft>
              <a:defRPr sz="1200">
                <a:latin typeface="+mn-lt"/>
                <a:cs typeface="+mn-cs"/>
              </a:defRPr>
            </a:lvl1pPr>
          </a:lstStyle>
          <a:p>
            <a:pPr>
              <a:defRPr/>
            </a:pPr>
            <a:fld id="{8B4947A0-196A-4262-8992-C964E81E85B8}" type="slidenum">
              <a:rPr lang="he-IL"/>
              <a:pPr>
                <a:defRPr/>
              </a:pPr>
              <a:t>‹#›</a:t>
            </a:fld>
            <a:endParaRPr lang="he-IL"/>
          </a:p>
        </p:txBody>
      </p:sp>
    </p:spTree>
    <p:extLst>
      <p:ext uri="{BB962C8B-B14F-4D97-AF65-F5344CB8AC3E}">
        <p14:creationId xmlns:p14="http://schemas.microsoft.com/office/powerpoint/2010/main" val="270530984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smtClean="0"/>
          </a:p>
        </p:txBody>
      </p:sp>
      <p:sp>
        <p:nvSpPr>
          <p:cNvPr id="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9BEB54-D2CB-45CE-92AE-CE77EEF35E6E}" type="slidenum">
              <a:rPr lang="ar-SA" smtClean="0"/>
              <a:pPr fontAlgn="base">
                <a:spcBef>
                  <a:spcPct val="0"/>
                </a:spcBef>
                <a:spcAft>
                  <a:spcPct val="0"/>
                </a:spcAft>
                <a:defRPr/>
              </a:pPr>
              <a:t>1</a:t>
            </a:fld>
            <a:endParaRPr lang="he-I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sz="1200">
                <a:solidFill>
                  <a:schemeClr val="bg2">
                    <a:lumMod val="65000"/>
                  </a:schemeClr>
                </a:solidFill>
              </a:defRPr>
            </a:lvl1pPr>
          </a:lstStyle>
          <a:p>
            <a:pPr>
              <a:defRPr/>
            </a:pPr>
            <a:fld id="{B7F77222-6B73-4BEE-B363-77539E09886B}" type="slidenum">
              <a:rPr lang="he-IL"/>
              <a:pPr>
                <a:defRPr/>
              </a:pPr>
              <a:t>‹#›</a:t>
            </a:fld>
            <a:endParaRPr lang="he-IL" dirty="0"/>
          </a:p>
        </p:txBody>
      </p:sp>
    </p:spTree>
    <p:extLst>
      <p:ext uri="{BB962C8B-B14F-4D97-AF65-F5344CB8AC3E}">
        <p14:creationId xmlns:p14="http://schemas.microsoft.com/office/powerpoint/2010/main" val="293457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02F41979-723E-40B2-B857-9F5FD6001B07}" type="slidenum">
              <a:rPr lang="he-IL"/>
              <a:pPr>
                <a:defRPr/>
              </a:pPr>
              <a:t>‹#›</a:t>
            </a:fld>
            <a:endParaRPr lang="he-IL" dirty="0"/>
          </a:p>
        </p:txBody>
      </p:sp>
    </p:spTree>
    <p:extLst>
      <p:ext uri="{BB962C8B-B14F-4D97-AF65-F5344CB8AC3E}">
        <p14:creationId xmlns:p14="http://schemas.microsoft.com/office/powerpoint/2010/main" val="859610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lvl1pPr>
              <a:defRPr/>
            </a:lvl1pPr>
          </a:lstStyle>
          <a:p>
            <a:pPr>
              <a:defRPr/>
            </a:pPr>
            <a:fld id="{D33E4CB5-25F0-4D39-842B-1BDAE15C270C}" type="datetimeFigureOut">
              <a:rPr lang="he-IL"/>
              <a:pPr>
                <a:defRPr/>
              </a:pPr>
              <a:t>י"א/חשון/תשע"ה</a:t>
            </a:fld>
            <a:endParaRPr lang="he-IL"/>
          </a:p>
        </p:txBody>
      </p:sp>
      <p:sp>
        <p:nvSpPr>
          <p:cNvPr id="4" name="מציין מיקום של כותרת תחתונה 3"/>
          <p:cNvSpPr>
            <a:spLocks noGrp="1"/>
          </p:cNvSpPr>
          <p:nvPr>
            <p:ph type="ftr" sz="quarter" idx="11"/>
          </p:nvPr>
        </p:nvSpPr>
        <p:spPr/>
        <p:txBody>
          <a:bodyPr/>
          <a:lstStyle>
            <a:lvl1pPr>
              <a:defRPr/>
            </a:lvl1pPr>
          </a:lstStyle>
          <a:p>
            <a:pPr>
              <a:defRPr/>
            </a:pPr>
            <a:endParaRPr lang="he-IL"/>
          </a:p>
        </p:txBody>
      </p:sp>
      <p:sp>
        <p:nvSpPr>
          <p:cNvPr id="5" name="מציין מיקום של מספר שקופית 4"/>
          <p:cNvSpPr>
            <a:spLocks noGrp="1"/>
          </p:cNvSpPr>
          <p:nvPr>
            <p:ph type="sldNum" sz="quarter" idx="12"/>
          </p:nvPr>
        </p:nvSpPr>
        <p:spPr/>
        <p:txBody>
          <a:bodyPr/>
          <a:lstStyle>
            <a:lvl1pPr>
              <a:defRPr/>
            </a:lvl1pPr>
          </a:lstStyle>
          <a:p>
            <a:pPr>
              <a:defRPr/>
            </a:pPr>
            <a:fld id="{B248B8C5-2EFE-4818-A305-90BEA5C80ABB}" type="slidenum">
              <a:rPr lang="he-IL"/>
              <a:pPr>
                <a:defRPr/>
              </a:pPr>
              <a:t>‹#›</a:t>
            </a:fld>
            <a:endParaRPr lang="he-IL"/>
          </a:p>
        </p:txBody>
      </p:sp>
    </p:spTree>
    <p:extLst>
      <p:ext uri="{BB962C8B-B14F-4D97-AF65-F5344CB8AC3E}">
        <p14:creationId xmlns:p14="http://schemas.microsoft.com/office/powerpoint/2010/main" val="1352797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a:prstGeom prst="rect">
            <a:avLst/>
          </a:prstGeo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38CB0DA6-EE22-48BD-9BCF-10356A30ADB9}" type="datetimeFigureOut">
              <a:rPr lang="he-IL"/>
              <a:pPr>
                <a:defRPr/>
              </a:pPr>
              <a:t>י"א/חשון/תשע"ה</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3F723D14-1DC1-42B7-BAB0-8DCEA5E7F6AB}" type="slidenum">
              <a:rPr lang="he-IL"/>
              <a:pPr>
                <a:defRPr/>
              </a:pPr>
              <a:t>‹#›</a:t>
            </a:fld>
            <a:endParaRPr lang="he-IL"/>
          </a:p>
        </p:txBody>
      </p:sp>
    </p:spTree>
    <p:extLst>
      <p:ext uri="{BB962C8B-B14F-4D97-AF65-F5344CB8AC3E}">
        <p14:creationId xmlns:p14="http://schemas.microsoft.com/office/powerpoint/2010/main" val="1470892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620ED5E-223B-4EDC-87A4-9E843A798A4D}" type="slidenum">
              <a:rPr lang="en-US"/>
              <a:pPr/>
              <a:t>‹#›</a:t>
            </a:fld>
            <a:endParaRPr lang="en-US"/>
          </a:p>
        </p:txBody>
      </p:sp>
    </p:spTree>
    <p:extLst>
      <p:ext uri="{BB962C8B-B14F-4D97-AF65-F5344CB8AC3E}">
        <p14:creationId xmlns:p14="http://schemas.microsoft.com/office/powerpoint/2010/main" val="14364442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366713" y="6643688"/>
            <a:ext cx="2133600" cy="285750"/>
          </a:xfrm>
          <a:prstGeom prst="rect">
            <a:avLst/>
          </a:prstGeom>
        </p:spPr>
        <p:txBody>
          <a:bodyPr/>
          <a:lstStyle>
            <a:lvl1pPr algn="l" rtl="0">
              <a:defRPr sz="1200">
                <a:solidFill>
                  <a:schemeClr val="bg2">
                    <a:lumMod val="65000"/>
                  </a:schemeClr>
                </a:solidFill>
              </a:defRPr>
            </a:lvl1pPr>
          </a:lstStyle>
          <a:p>
            <a:pPr>
              <a:defRPr/>
            </a:pPr>
            <a:fld id="{31CB169B-7703-433F-8027-118262FF1BDE}"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3747" r:id="rId1"/>
    <p:sldLayoutId id="2147483746" r:id="rId2"/>
    <p:sldLayoutId id="2147483748" r:id="rId3"/>
    <p:sldLayoutId id="2147483749" r:id="rId4"/>
    <p:sldLayoutId id="2147483750" r:id="rId5"/>
  </p:sldLayoutIdLst>
  <p:hf hdr="0" ftr="0" dt="0"/>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Arial" pitchFamily="34" charset="0"/>
          <a:cs typeface="Arial" pitchFamily="34" charset="0"/>
        </a:defRPr>
      </a:lvl2pPr>
      <a:lvl3pPr algn="ctr" rtl="1" eaLnBrk="0" fontAlgn="base" hangingPunct="0">
        <a:spcBef>
          <a:spcPct val="0"/>
        </a:spcBef>
        <a:spcAft>
          <a:spcPct val="0"/>
        </a:spcAft>
        <a:defRPr sz="4400">
          <a:solidFill>
            <a:schemeClr val="tx1"/>
          </a:solidFill>
          <a:latin typeface="Arial" pitchFamily="34" charset="0"/>
          <a:cs typeface="Arial" pitchFamily="34" charset="0"/>
        </a:defRPr>
      </a:lvl3pPr>
      <a:lvl4pPr algn="ctr" rtl="1" eaLnBrk="0" fontAlgn="base" hangingPunct="0">
        <a:spcBef>
          <a:spcPct val="0"/>
        </a:spcBef>
        <a:spcAft>
          <a:spcPct val="0"/>
        </a:spcAft>
        <a:defRPr sz="4400">
          <a:solidFill>
            <a:schemeClr val="tx1"/>
          </a:solidFill>
          <a:latin typeface="Arial" pitchFamily="34" charset="0"/>
          <a:cs typeface="Arial" pitchFamily="34" charset="0"/>
        </a:defRPr>
      </a:lvl4pPr>
      <a:lvl5pPr algn="ct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ctr" rtl="1" fontAlgn="base">
        <a:spcBef>
          <a:spcPct val="0"/>
        </a:spcBef>
        <a:spcAft>
          <a:spcPct val="0"/>
        </a:spcAft>
        <a:defRPr sz="4400">
          <a:solidFill>
            <a:schemeClr val="tx1"/>
          </a:solidFill>
          <a:latin typeface="Arial" pitchFamily="34" charset="0"/>
          <a:cs typeface="Arial" pitchFamily="34" charset="0"/>
        </a:defRPr>
      </a:lvl6pPr>
      <a:lvl7pPr marL="914400" algn="ctr" rtl="1" fontAlgn="base">
        <a:spcBef>
          <a:spcPct val="0"/>
        </a:spcBef>
        <a:spcAft>
          <a:spcPct val="0"/>
        </a:spcAft>
        <a:defRPr sz="4400">
          <a:solidFill>
            <a:schemeClr val="tx1"/>
          </a:solidFill>
          <a:latin typeface="Arial" pitchFamily="34" charset="0"/>
          <a:cs typeface="Arial" pitchFamily="34" charset="0"/>
        </a:defRPr>
      </a:lvl7pPr>
      <a:lvl8pPr marL="1371600" algn="ctr" rtl="1" fontAlgn="base">
        <a:spcBef>
          <a:spcPct val="0"/>
        </a:spcBef>
        <a:spcAft>
          <a:spcPct val="0"/>
        </a:spcAft>
        <a:defRPr sz="4400">
          <a:solidFill>
            <a:schemeClr val="tx1"/>
          </a:solidFill>
          <a:latin typeface="Arial" pitchFamily="34" charset="0"/>
          <a:cs typeface="Arial" pitchFamily="34" charset="0"/>
        </a:defRPr>
      </a:lvl8pPr>
      <a:lvl9pPr marL="1828800" algn="ctr"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hyperlink" Target="//upload.wikimedia.org/wikipedia/commons/b/b5/Radioactive.svg"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image" Target="../media/image16.wmf"/><Relationship Id="rId5" Type="http://schemas.openxmlformats.org/officeDocument/2006/relationships/oleObject" Target="../embeddings/oleObject4.bin"/><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image" Target="../media/image16.wmf"/><Relationship Id="rId5" Type="http://schemas.openxmlformats.org/officeDocument/2006/relationships/oleObject" Target="../embeddings/oleObject6.bin"/><Relationship Id="rId4" Type="http://schemas.openxmlformats.org/officeDocument/2006/relationships/image" Target="../media/image15.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File:Alfa_beta_gamma_radiation_penetration.svg" TargetMode="External"/><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upload.wikimedia.org/wikipedia/he/1/10/New_radiation_symbol_ISO_21482.svg" TargetMode="External"/><Relationship Id="rId1" Type="http://schemas.openxmlformats.org/officeDocument/2006/relationships/slideLayout" Target="../slideLayouts/slideLayout3.xml"/><Relationship Id="rId4" Type="http://schemas.openxmlformats.org/officeDocument/2006/relationships/hyperlink" Target="http://he.wikipedia.org/wiki/%D7%A7%D7%95%D7%91%D7%A5:New_radiation_symbol_ISO_21482.svg"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gif"/><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hyperlink" Target="http://www.youtube.com/watch?v=oZZ4wKYtVl8"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1.gif"/><Relationship Id="rId7"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hyperlink" Target="http://he.wikipedia.org/wiki/%D7%A7%D7%95%D7%91%D7%A5:Alpha_Decay.svg" TargetMode="External"/><Relationship Id="rId5" Type="http://schemas.openxmlformats.org/officeDocument/2006/relationships/image" Target="../media/image11.png"/><Relationship Id="rId4" Type="http://schemas.openxmlformats.org/officeDocument/2006/relationships/hyperlink" Target="//upload.wikimedia.org/wikipedia/commons/7/79/Alpha_Decay.svg"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he.wikipedia.org/wiki/%D7%A7%D7%95%D7%91%D7%A5:Beta-minus_Decay.svg" TargetMode="External"/><Relationship Id="rId3" Type="http://schemas.openxmlformats.org/officeDocument/2006/relationships/image" Target="../media/image1.gif"/><Relationship Id="rId7" Type="http://schemas.openxmlformats.org/officeDocument/2006/relationships/image" Target="../media/image13.png"/><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hyperlink" Target="//upload.wikimedia.org/wikipedia/commons/a/aa/Beta-minus_Decay.svg" TargetMode="External"/><Relationship Id="rId5" Type="http://schemas.openxmlformats.org/officeDocument/2006/relationships/image" Target="../media/image12.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upload.wikimedia.org/wikipedia/commons/c/c2/Gamma_Decay.svg" TargetMode="External"/><Relationship Id="rId1" Type="http://schemas.openxmlformats.org/officeDocument/2006/relationships/slideLayout" Target="../slideLayouts/slideLayout3.xml"/><Relationship Id="rId4" Type="http://schemas.openxmlformats.org/officeDocument/2006/relationships/hyperlink" Target="http://he.wikipedia.org/wiki/%D7%A7%D7%95%D7%91%D7%A5:Gamma_Decay.sv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785813" y="357188"/>
            <a:ext cx="8162925" cy="11080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endParaRPr lang="he-IL" sz="6600" b="1" dirty="0">
              <a:solidFill>
                <a:srgbClr val="1D4C72"/>
              </a:solidFill>
              <a:latin typeface="+mn-lt"/>
              <a:cs typeface="+mn-cs"/>
            </a:endParaRPr>
          </a:p>
        </p:txBody>
      </p:sp>
      <p:sp>
        <p:nvSpPr>
          <p:cNvPr id="6" name="TextBox 5"/>
          <p:cNvSpPr txBox="1"/>
          <p:nvPr/>
        </p:nvSpPr>
        <p:spPr>
          <a:xfrm>
            <a:off x="971550" y="1363663"/>
            <a:ext cx="7958138" cy="7080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4000" b="1" dirty="0" smtClean="0">
                <a:solidFill>
                  <a:srgbClr val="FF6600"/>
                </a:solidFill>
                <a:latin typeface="+mn-lt"/>
                <a:cs typeface="+mn-cs"/>
              </a:rPr>
              <a:t>תוספת לפרק מבנה האטום</a:t>
            </a:r>
            <a:endParaRPr lang="he-IL" sz="4000" b="1" dirty="0">
              <a:solidFill>
                <a:srgbClr val="FF6600"/>
              </a:solidFill>
              <a:latin typeface="+mn-lt"/>
              <a:cs typeface="+mn-cs"/>
            </a:endParaRPr>
          </a:p>
        </p:txBody>
      </p:sp>
      <p:sp>
        <p:nvSpPr>
          <p:cNvPr id="18" name="Rectangle 17"/>
          <p:cNvSpPr/>
          <p:nvPr/>
        </p:nvSpPr>
        <p:spPr>
          <a:xfrm>
            <a:off x="714375" y="2571750"/>
            <a:ext cx="8143875" cy="1361306"/>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buFontTx/>
              <a:buBlip>
                <a:blip r:embed="rId4"/>
              </a:buBlip>
              <a:defRPr/>
            </a:pPr>
            <a:r>
              <a:rPr lang="he-IL" dirty="0">
                <a:solidFill>
                  <a:schemeClr val="tx1"/>
                </a:solidFill>
              </a:rPr>
              <a:t> </a:t>
            </a:r>
            <a:r>
              <a:rPr lang="he-IL" dirty="0" smtClean="0">
                <a:solidFill>
                  <a:schemeClr val="tx1"/>
                </a:solidFill>
              </a:rPr>
              <a:t>מהי קרינה? (הרחבה)</a:t>
            </a:r>
            <a:endParaRPr lang="he-IL" dirty="0">
              <a:solidFill>
                <a:schemeClr val="tx1"/>
              </a:solidFill>
            </a:endParaRPr>
          </a:p>
          <a:p>
            <a:pPr>
              <a:buFontTx/>
              <a:buBlip>
                <a:blip r:embed="rId4"/>
              </a:buBlip>
              <a:defRPr/>
            </a:pPr>
            <a:r>
              <a:rPr lang="he-IL" dirty="0">
                <a:solidFill>
                  <a:schemeClr val="tx1"/>
                </a:solidFill>
              </a:rPr>
              <a:t> </a:t>
            </a:r>
            <a:r>
              <a:rPr lang="he-IL" dirty="0" smtClean="0">
                <a:solidFill>
                  <a:schemeClr val="tx1"/>
                </a:solidFill>
              </a:rPr>
              <a:t>סוגים של קרינה רדיואקטיבית</a:t>
            </a:r>
          </a:p>
          <a:p>
            <a:pPr>
              <a:buFontTx/>
              <a:buBlip>
                <a:blip r:embed="rId4"/>
              </a:buBlip>
              <a:defRPr/>
            </a:pPr>
            <a:r>
              <a:rPr lang="he-IL" dirty="0" smtClean="0">
                <a:solidFill>
                  <a:schemeClr val="tx1"/>
                </a:solidFill>
              </a:rPr>
              <a:t> חדירות קרינה</a:t>
            </a:r>
          </a:p>
          <a:p>
            <a:pPr>
              <a:buFontTx/>
              <a:buBlip>
                <a:blip r:embed="rId4"/>
              </a:buBlip>
              <a:defRPr/>
            </a:pPr>
            <a:r>
              <a:rPr lang="he-IL" dirty="0">
                <a:solidFill>
                  <a:schemeClr val="tx1"/>
                </a:solidFill>
              </a:rPr>
              <a:t> </a:t>
            </a:r>
            <a:r>
              <a:rPr lang="he-IL" dirty="0" smtClean="0">
                <a:solidFill>
                  <a:schemeClr val="tx1"/>
                </a:solidFill>
              </a:rPr>
              <a:t>השינוי במבנה החומר בעקבות פליטת קרינה מסוגים שונים</a:t>
            </a:r>
            <a:endParaRPr lang="he-IL" dirty="0">
              <a:solidFill>
                <a:schemeClr val="tx1"/>
              </a:solidFill>
            </a:endParaRPr>
          </a:p>
        </p:txBody>
      </p:sp>
      <p:sp>
        <p:nvSpPr>
          <p:cNvPr id="5125" name="Rectangle 18"/>
          <p:cNvSpPr>
            <a:spLocks noChangeArrowheads="1"/>
          </p:cNvSpPr>
          <p:nvPr/>
        </p:nvSpPr>
        <p:spPr bwMode="auto">
          <a:xfrm>
            <a:off x="7348538" y="2028825"/>
            <a:ext cx="1581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he-IL" sz="2000" b="1">
                <a:solidFill>
                  <a:srgbClr val="1D4C72"/>
                </a:solidFill>
              </a:rPr>
              <a:t>נושאי השיעור</a:t>
            </a:r>
          </a:p>
        </p:txBody>
      </p:sp>
      <p:sp>
        <p:nvSpPr>
          <p:cNvPr id="7" name="כותרת 6"/>
          <p:cNvSpPr>
            <a:spLocks noGrp="1"/>
          </p:cNvSpPr>
          <p:nvPr>
            <p:ph type="ctrTitle"/>
          </p:nvPr>
        </p:nvSpPr>
        <p:spPr>
          <a:xfrm>
            <a:off x="1192213" y="260350"/>
            <a:ext cx="7772400" cy="979488"/>
          </a:xfrm>
        </p:spPr>
        <p:txBody>
          <a:bodyPr/>
          <a:lstStyle/>
          <a:p>
            <a:pPr algn="r">
              <a:defRPr/>
            </a:pPr>
            <a:r>
              <a:rPr lang="he-IL" sz="6600" b="1" dirty="0" smtClean="0">
                <a:solidFill>
                  <a:srgbClr val="1D4C72"/>
                </a:solidFill>
                <a:latin typeface="+mn-lt"/>
                <a:cs typeface="+mn-cs"/>
              </a:rPr>
              <a:t>קרינה רדיואקטיבית</a:t>
            </a:r>
            <a:endParaRPr lang="he-IL" sz="6600" dirty="0"/>
          </a:p>
        </p:txBody>
      </p:sp>
      <p:cxnSp>
        <p:nvCxnSpPr>
          <p:cNvPr id="8" name="Straight Connector 7"/>
          <p:cNvCxnSpPr/>
          <p:nvPr/>
        </p:nvCxnSpPr>
        <p:spPr>
          <a:xfrm>
            <a:off x="376238" y="1239838"/>
            <a:ext cx="85439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pic>
        <p:nvPicPr>
          <p:cNvPr id="3076" name="Picture 4" descr="קובץ:Radioactive.sv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560" y="2985889"/>
            <a:ext cx="3867324" cy="338390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499992" y="5939988"/>
            <a:ext cx="2912977" cy="369332"/>
          </a:xfrm>
          <a:prstGeom prst="rect">
            <a:avLst/>
          </a:prstGeom>
        </p:spPr>
        <p:txBody>
          <a:bodyPr wrap="none">
            <a:spAutoFit/>
          </a:bodyPr>
          <a:lstStyle/>
          <a:p>
            <a:r>
              <a:rPr lang="he-IL" dirty="0"/>
              <a:t>סמל אזהרה לחומר רדיואקטיבי</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0688" y="642938"/>
            <a:ext cx="8183562" cy="1754326"/>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marL="342900" indent="-342900" fontAlgn="auto">
              <a:spcBef>
                <a:spcPts val="0"/>
              </a:spcBef>
              <a:spcAft>
                <a:spcPts val="0"/>
              </a:spcAft>
              <a:buFont typeface="+mj-cs"/>
              <a:buAutoNum type="hebrew2Minus"/>
              <a:defRPr/>
            </a:pPr>
            <a:r>
              <a:rPr lang="he-IL" dirty="0" smtClean="0">
                <a:solidFill>
                  <a:srgbClr val="1D4C72"/>
                </a:solidFill>
                <a:latin typeface="+mn-lt"/>
                <a:cs typeface="+mn-cs"/>
              </a:rPr>
              <a:t>בהתפרקות רדיואקטיבית של אורניום התקבל תוריום. נתון ניסוח חלקי של תהליך ההתפרקות: </a:t>
            </a:r>
            <a:r>
              <a:rPr lang="en-US" dirty="0" smtClean="0">
                <a:solidFill>
                  <a:srgbClr val="1D4C72"/>
                </a:solidFill>
                <a:latin typeface="+mn-lt"/>
                <a:cs typeface="+mn-cs"/>
              </a:rPr>
              <a:t/>
            </a:r>
            <a:br>
              <a:rPr lang="en-US" dirty="0" smtClean="0">
                <a:solidFill>
                  <a:srgbClr val="1D4C72"/>
                </a:solidFill>
                <a:latin typeface="+mn-lt"/>
                <a:cs typeface="+mn-cs"/>
              </a:rPr>
            </a:br>
            <a:r>
              <a:rPr lang="en-US" dirty="0" smtClean="0">
                <a:solidFill>
                  <a:srgbClr val="1D4C72"/>
                </a:solidFill>
                <a:latin typeface="+mn-lt"/>
                <a:cs typeface="+mn-cs"/>
              </a:rPr>
              <a:t/>
            </a:r>
            <a:br>
              <a:rPr lang="en-US" dirty="0" smtClean="0">
                <a:solidFill>
                  <a:srgbClr val="1D4C72"/>
                </a:solidFill>
                <a:latin typeface="+mn-lt"/>
                <a:cs typeface="+mn-cs"/>
              </a:rPr>
            </a:br>
            <a:r>
              <a:rPr lang="he-IL" dirty="0" smtClean="0">
                <a:solidFill>
                  <a:srgbClr val="1D4C72"/>
                </a:solidFill>
                <a:latin typeface="+mn-lt"/>
                <a:cs typeface="+mn-cs"/>
              </a:rPr>
              <a:t>מהי סוג הקרינה הרדיואקטיבית שנפלטה בהתפרקות של אורניום ליצירת תוריום?</a:t>
            </a:r>
          </a:p>
          <a:p>
            <a:pPr marL="342900" indent="-342900" fontAlgn="auto">
              <a:spcBef>
                <a:spcPts val="0"/>
              </a:spcBef>
              <a:spcAft>
                <a:spcPts val="0"/>
              </a:spcAft>
              <a:buFont typeface="+mj-cs"/>
              <a:buAutoNum type="hebrew2Minus"/>
              <a:defRPr/>
            </a:pPr>
            <a:endParaRPr lang="he-IL" dirty="0" smtClean="0">
              <a:solidFill>
                <a:srgbClr val="1D4C72"/>
              </a:solidFill>
              <a:latin typeface="+mn-lt"/>
              <a:cs typeface="+mn-cs"/>
            </a:endParaRPr>
          </a:p>
          <a:p>
            <a:pPr marL="342900" indent="-342900" fontAlgn="auto">
              <a:spcBef>
                <a:spcPts val="0"/>
              </a:spcBef>
              <a:spcAft>
                <a:spcPts val="0"/>
              </a:spcAft>
              <a:buFont typeface="+mj-cs"/>
              <a:buAutoNum type="hebrew2Minus"/>
              <a:defRPr/>
            </a:pPr>
            <a:r>
              <a:rPr lang="he-IL" dirty="0" smtClean="0">
                <a:solidFill>
                  <a:srgbClr val="1D4C72"/>
                </a:solidFill>
                <a:latin typeface="+mn-lt"/>
                <a:cs typeface="+mn-cs"/>
              </a:rPr>
              <a:t>איזוטופ 14 של פחמן פלט קרינת בטא, </a:t>
            </a:r>
            <a:r>
              <a:rPr lang="el-GR" dirty="0" smtClean="0">
                <a:solidFill>
                  <a:srgbClr val="1D4C72"/>
                </a:solidFill>
                <a:latin typeface="Arial"/>
                <a:cs typeface="Arial"/>
              </a:rPr>
              <a:t>β</a:t>
            </a:r>
            <a:r>
              <a:rPr lang="he-IL" dirty="0" smtClean="0">
                <a:solidFill>
                  <a:srgbClr val="1D4C72"/>
                </a:solidFill>
                <a:latin typeface="Arial"/>
                <a:cs typeface="Arial"/>
              </a:rPr>
              <a:t>. מהו האיזוטופ שהתקבל?</a:t>
            </a:r>
            <a:endParaRPr lang="he-IL" dirty="0">
              <a:solidFill>
                <a:srgbClr val="1D4C72"/>
              </a:solidFill>
              <a:latin typeface="+mn-lt"/>
              <a:cs typeface="+mn-cs"/>
            </a:endParaRPr>
          </a:p>
        </p:txBody>
      </p:sp>
      <p:sp>
        <p:nvSpPr>
          <p:cNvPr id="7172" name="כותרת 8"/>
          <p:cNvSpPr>
            <a:spLocks noGrp="1"/>
          </p:cNvSpPr>
          <p:nvPr>
            <p:ph type="title"/>
          </p:nvPr>
        </p:nvSpPr>
        <p:spPr bwMode="auto">
          <a:xfrm>
            <a:off x="1476375" y="115888"/>
            <a:ext cx="7127875" cy="433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he-IL" sz="2000" b="1" dirty="0" smtClean="0">
                <a:solidFill>
                  <a:srgbClr val="FF6600"/>
                </a:solidFill>
              </a:rPr>
              <a:t>שאלה 1</a:t>
            </a:r>
          </a:p>
        </p:txBody>
      </p:sp>
      <p:sp>
        <p:nvSpPr>
          <p:cNvPr id="8199"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5C015CFC-FF7C-404E-A708-55DEAAE996D5}" type="slidenum">
              <a:rPr lang="he-IL"/>
              <a:pPr>
                <a:defRPr/>
              </a:pPr>
              <a:t>10</a:t>
            </a:fld>
            <a:endParaRPr lang="he-IL"/>
          </a:p>
        </p:txBody>
      </p:sp>
      <p:cxnSp>
        <p:nvCxnSpPr>
          <p:cNvPr id="9" name="Straight Connector 8"/>
          <p:cNvCxnSpPr/>
          <p:nvPr/>
        </p:nvCxnSpPr>
        <p:spPr>
          <a:xfrm>
            <a:off x="420688" y="549275"/>
            <a:ext cx="80613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graphicFrame>
        <p:nvGraphicFramePr>
          <p:cNvPr id="2" name="Object 1"/>
          <p:cNvGraphicFramePr>
            <a:graphicFrameLocks noChangeAspect="1"/>
          </p:cNvGraphicFramePr>
          <p:nvPr>
            <p:extLst>
              <p:ext uri="{D42A27DB-BD31-4B8C-83A1-F6EECF244321}">
                <p14:modId xmlns:p14="http://schemas.microsoft.com/office/powerpoint/2010/main" val="427894472"/>
              </p:ext>
            </p:extLst>
          </p:nvPr>
        </p:nvGraphicFramePr>
        <p:xfrm>
          <a:off x="4598988" y="981075"/>
          <a:ext cx="1768475" cy="488950"/>
        </p:xfrm>
        <a:graphic>
          <a:graphicData uri="http://schemas.openxmlformats.org/presentationml/2006/ole">
            <mc:AlternateContent xmlns:mc="http://schemas.openxmlformats.org/markup-compatibility/2006">
              <mc:Choice xmlns:v="urn:schemas-microsoft-com:vml" Requires="v">
                <p:oleObj spid="_x0000_s6312" name="Equation" r:id="rId3" imgW="812520" imgH="241200" progId="Equation.3">
                  <p:embed/>
                </p:oleObj>
              </mc:Choice>
              <mc:Fallback>
                <p:oleObj name="Equation" r:id="rId3" imgW="812520" imgH="241200" progId="Equation.3">
                  <p:embed/>
                  <p:pic>
                    <p:nvPicPr>
                      <p:cNvPr id="0" name="Object 1"/>
                      <p:cNvPicPr>
                        <a:picLocks noChangeAspect="1" noChangeArrowheads="1"/>
                      </p:cNvPicPr>
                      <p:nvPr/>
                    </p:nvPicPr>
                    <p:blipFill>
                      <a:blip r:embed="rId4"/>
                      <a:srcRect/>
                      <a:stretch>
                        <a:fillRect/>
                      </a:stretch>
                    </p:blipFill>
                    <p:spPr bwMode="auto">
                      <a:xfrm>
                        <a:off x="4598988" y="981075"/>
                        <a:ext cx="1768475" cy="488950"/>
                      </a:xfrm>
                      <a:prstGeom prst="rect">
                        <a:avLst/>
                      </a:prstGeom>
                      <a:noFill/>
                      <a:ln>
                        <a:noFill/>
                      </a:ln>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4254709159"/>
              </p:ext>
            </p:extLst>
          </p:nvPr>
        </p:nvGraphicFramePr>
        <p:xfrm>
          <a:off x="4539506" y="2636912"/>
          <a:ext cx="1717675" cy="488950"/>
        </p:xfrm>
        <a:graphic>
          <a:graphicData uri="http://schemas.openxmlformats.org/presentationml/2006/ole">
            <mc:AlternateContent xmlns:mc="http://schemas.openxmlformats.org/markup-compatibility/2006">
              <mc:Choice xmlns:v="urn:schemas-microsoft-com:vml" Requires="v">
                <p:oleObj spid="_x0000_s6313" name="Equation" r:id="rId5" imgW="736560" imgH="241200" progId="Equation.3">
                  <p:embed/>
                </p:oleObj>
              </mc:Choice>
              <mc:Fallback>
                <p:oleObj name="Equation" r:id="rId5" imgW="736560" imgH="241200" progId="Equation.3">
                  <p:embed/>
                  <p:pic>
                    <p:nvPicPr>
                      <p:cNvPr id="0" name="Object 2"/>
                      <p:cNvPicPr>
                        <a:picLocks noChangeAspect="1" noChangeArrowheads="1"/>
                      </p:cNvPicPr>
                      <p:nvPr/>
                    </p:nvPicPr>
                    <p:blipFill>
                      <a:blip r:embed="rId6"/>
                      <a:srcRect/>
                      <a:stretch>
                        <a:fillRect/>
                      </a:stretch>
                    </p:blipFill>
                    <p:spPr bwMode="auto">
                      <a:xfrm>
                        <a:off x="4539506" y="2636912"/>
                        <a:ext cx="1717675" cy="4889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327634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531813" y="3573016"/>
            <a:ext cx="8196262" cy="2659162"/>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lnSpc>
                <a:spcPct val="150000"/>
              </a:lnSpc>
              <a:spcBef>
                <a:spcPts val="0"/>
              </a:spcBef>
              <a:spcAft>
                <a:spcPts val="0"/>
              </a:spcAft>
              <a:defRPr/>
            </a:pPr>
            <a:r>
              <a:rPr lang="he-IL" b="1" dirty="0">
                <a:solidFill>
                  <a:schemeClr val="tx1"/>
                </a:solidFill>
              </a:rPr>
              <a:t>תשובה:</a:t>
            </a:r>
          </a:p>
          <a:p>
            <a:pPr marL="342900" indent="-342900" fontAlgn="auto">
              <a:lnSpc>
                <a:spcPct val="150000"/>
              </a:lnSpc>
              <a:spcBef>
                <a:spcPts val="0"/>
              </a:spcBef>
              <a:spcAft>
                <a:spcPts val="0"/>
              </a:spcAft>
              <a:buFont typeface="+mj-cs"/>
              <a:buAutoNum type="hebrew2Minus"/>
              <a:defRPr/>
            </a:pPr>
            <a:r>
              <a:rPr lang="he-IL" dirty="0" smtClean="0">
                <a:solidFill>
                  <a:schemeClr val="tx1"/>
                </a:solidFill>
              </a:rPr>
              <a:t>הקרינה שנפלטה היא </a:t>
            </a:r>
            <a:r>
              <a:rPr lang="he-IL" b="1" dirty="0" smtClean="0">
                <a:solidFill>
                  <a:srgbClr val="FF6600"/>
                </a:solidFill>
                <a:sym typeface="Symbol"/>
              </a:rPr>
              <a:t></a:t>
            </a:r>
            <a:r>
              <a:rPr lang="he-IL" dirty="0" smtClean="0">
                <a:solidFill>
                  <a:schemeClr val="tx1"/>
                </a:solidFill>
                <a:sym typeface="Symbol"/>
              </a:rPr>
              <a:t>. אפשר לראות בניסוח שמספר המסה קטן ב- 4 והמספר האטומי קטן ב- 2. כלומר נפלטו גרעיני הליום המכילים 2 פרוטונים ושני נויטרונים.</a:t>
            </a:r>
          </a:p>
          <a:p>
            <a:pPr marL="342900" indent="-342900" fontAlgn="auto">
              <a:lnSpc>
                <a:spcPct val="150000"/>
              </a:lnSpc>
              <a:spcBef>
                <a:spcPts val="0"/>
              </a:spcBef>
              <a:spcAft>
                <a:spcPts val="0"/>
              </a:spcAft>
              <a:buFont typeface="+mj-cs"/>
              <a:buAutoNum type="hebrew2Minus"/>
              <a:defRPr/>
            </a:pPr>
            <a:r>
              <a:rPr lang="he-IL" dirty="0" smtClean="0">
                <a:solidFill>
                  <a:schemeClr val="tx1"/>
                </a:solidFill>
                <a:sym typeface="Symbol"/>
              </a:rPr>
              <a:t>נפלטו אלקטרונים מהגרעין. כלומר, בכל גרעין, נויטרון הפך לפרוטון. מספר המסה לא השתנה אך המספר האטומי גדל ב- 1 לכן נוצר איזוטופ של </a:t>
            </a:r>
            <a:r>
              <a:rPr lang="he-IL" b="1" dirty="0" smtClean="0">
                <a:solidFill>
                  <a:srgbClr val="FF6600"/>
                </a:solidFill>
                <a:sym typeface="Symbol"/>
              </a:rPr>
              <a:t>חנקן, </a:t>
            </a:r>
            <a:r>
              <a:rPr lang="en-US" b="1" dirty="0" smtClean="0">
                <a:solidFill>
                  <a:srgbClr val="FF6600"/>
                </a:solidFill>
                <a:sym typeface="Symbol"/>
              </a:rPr>
              <a:t>N</a:t>
            </a:r>
            <a:r>
              <a:rPr lang="he-IL" dirty="0" smtClean="0">
                <a:solidFill>
                  <a:schemeClr val="tx1"/>
                </a:solidFill>
                <a:sym typeface="Symbol"/>
              </a:rPr>
              <a:t>, בעל מספר אטומי 7 ומספר מסה 14.</a:t>
            </a:r>
          </a:p>
        </p:txBody>
      </p:sp>
      <p:sp>
        <p:nvSpPr>
          <p:cNvPr id="7172" name="כותרת 8"/>
          <p:cNvSpPr>
            <a:spLocks noGrp="1"/>
          </p:cNvSpPr>
          <p:nvPr>
            <p:ph type="title"/>
          </p:nvPr>
        </p:nvSpPr>
        <p:spPr bwMode="auto">
          <a:xfrm>
            <a:off x="1476375" y="115888"/>
            <a:ext cx="7127875" cy="433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he-IL" sz="2000" b="1" dirty="0" smtClean="0">
                <a:solidFill>
                  <a:srgbClr val="FF6600"/>
                </a:solidFill>
              </a:rPr>
              <a:t>תשובה לשאלה 1</a:t>
            </a:r>
          </a:p>
        </p:txBody>
      </p:sp>
      <p:sp>
        <p:nvSpPr>
          <p:cNvPr id="8199"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5C015CFC-FF7C-404E-A708-55DEAAE996D5}" type="slidenum">
              <a:rPr lang="he-IL"/>
              <a:pPr>
                <a:defRPr/>
              </a:pPr>
              <a:t>11</a:t>
            </a:fld>
            <a:endParaRPr lang="he-IL"/>
          </a:p>
        </p:txBody>
      </p:sp>
      <p:cxnSp>
        <p:nvCxnSpPr>
          <p:cNvPr id="9" name="Straight Connector 8"/>
          <p:cNvCxnSpPr/>
          <p:nvPr/>
        </p:nvCxnSpPr>
        <p:spPr>
          <a:xfrm>
            <a:off x="420688" y="549275"/>
            <a:ext cx="80613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graphicFrame>
        <p:nvGraphicFramePr>
          <p:cNvPr id="2" name="Object 1"/>
          <p:cNvGraphicFramePr>
            <a:graphicFrameLocks noChangeAspect="1"/>
          </p:cNvGraphicFramePr>
          <p:nvPr>
            <p:extLst>
              <p:ext uri="{D42A27DB-BD31-4B8C-83A1-F6EECF244321}">
                <p14:modId xmlns:p14="http://schemas.microsoft.com/office/powerpoint/2010/main" val="1683135196"/>
              </p:ext>
            </p:extLst>
          </p:nvPr>
        </p:nvGraphicFramePr>
        <p:xfrm>
          <a:off x="4598988" y="981075"/>
          <a:ext cx="1768475" cy="488950"/>
        </p:xfrm>
        <a:graphic>
          <a:graphicData uri="http://schemas.openxmlformats.org/presentationml/2006/ole">
            <mc:AlternateContent xmlns:mc="http://schemas.openxmlformats.org/markup-compatibility/2006">
              <mc:Choice xmlns:v="urn:schemas-microsoft-com:vml" Requires="v">
                <p:oleObj spid="_x0000_s7410" name="Equation" r:id="rId3" imgW="812520" imgH="241200" progId="Equation.3">
                  <p:embed/>
                </p:oleObj>
              </mc:Choice>
              <mc:Fallback>
                <p:oleObj name="Equation" r:id="rId3" imgW="812520" imgH="241200" progId="Equation.3">
                  <p:embed/>
                  <p:pic>
                    <p:nvPicPr>
                      <p:cNvPr id="0" name=""/>
                      <p:cNvPicPr>
                        <a:picLocks noChangeAspect="1" noChangeArrowheads="1"/>
                      </p:cNvPicPr>
                      <p:nvPr/>
                    </p:nvPicPr>
                    <p:blipFill>
                      <a:blip r:embed="rId4"/>
                      <a:srcRect/>
                      <a:stretch>
                        <a:fillRect/>
                      </a:stretch>
                    </p:blipFill>
                    <p:spPr bwMode="auto">
                      <a:xfrm>
                        <a:off x="4598988" y="981075"/>
                        <a:ext cx="1768475" cy="488950"/>
                      </a:xfrm>
                      <a:prstGeom prst="rect">
                        <a:avLst/>
                      </a:prstGeom>
                      <a:noFill/>
                      <a:ln>
                        <a:noFill/>
                      </a:ln>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950894752"/>
              </p:ext>
            </p:extLst>
          </p:nvPr>
        </p:nvGraphicFramePr>
        <p:xfrm>
          <a:off x="4629944" y="2564904"/>
          <a:ext cx="1717675" cy="488950"/>
        </p:xfrm>
        <a:graphic>
          <a:graphicData uri="http://schemas.openxmlformats.org/presentationml/2006/ole">
            <mc:AlternateContent xmlns:mc="http://schemas.openxmlformats.org/markup-compatibility/2006">
              <mc:Choice xmlns:v="urn:schemas-microsoft-com:vml" Requires="v">
                <p:oleObj spid="_x0000_s7411" name="Equation" r:id="rId5" imgW="736560" imgH="241200" progId="Equation.3">
                  <p:embed/>
                </p:oleObj>
              </mc:Choice>
              <mc:Fallback>
                <p:oleObj name="Equation" r:id="rId5" imgW="736560" imgH="241200" progId="Equation.3">
                  <p:embed/>
                  <p:pic>
                    <p:nvPicPr>
                      <p:cNvPr id="0" name=""/>
                      <p:cNvPicPr>
                        <a:picLocks noChangeAspect="1" noChangeArrowheads="1"/>
                      </p:cNvPicPr>
                      <p:nvPr/>
                    </p:nvPicPr>
                    <p:blipFill>
                      <a:blip r:embed="rId6"/>
                      <a:srcRect/>
                      <a:stretch>
                        <a:fillRect/>
                      </a:stretch>
                    </p:blipFill>
                    <p:spPr bwMode="auto">
                      <a:xfrm>
                        <a:off x="4629944" y="2564904"/>
                        <a:ext cx="1717675" cy="488950"/>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511567815"/>
              </p:ext>
            </p:extLst>
          </p:nvPr>
        </p:nvGraphicFramePr>
        <p:xfrm>
          <a:off x="3923928" y="5676354"/>
          <a:ext cx="1582738" cy="488950"/>
        </p:xfrm>
        <a:graphic>
          <a:graphicData uri="http://schemas.openxmlformats.org/presentationml/2006/ole">
            <mc:AlternateContent xmlns:mc="http://schemas.openxmlformats.org/markup-compatibility/2006">
              <mc:Choice xmlns:v="urn:schemas-microsoft-com:vml" Requires="v">
                <p:oleObj spid="_x0000_s7412" name="Equation" r:id="rId7" imgW="825480" imgH="241200" progId="Equation.3">
                  <p:embed/>
                </p:oleObj>
              </mc:Choice>
              <mc:Fallback>
                <p:oleObj name="Equation" r:id="rId7" imgW="825480" imgH="241200" progId="Equation.3">
                  <p:embed/>
                  <p:pic>
                    <p:nvPicPr>
                      <p:cNvPr id="0" name=""/>
                      <p:cNvPicPr>
                        <a:picLocks noChangeAspect="1" noChangeArrowheads="1"/>
                      </p:cNvPicPr>
                      <p:nvPr/>
                    </p:nvPicPr>
                    <p:blipFill>
                      <a:blip r:embed="rId8"/>
                      <a:srcRect/>
                      <a:stretch>
                        <a:fillRect/>
                      </a:stretch>
                    </p:blipFill>
                    <p:spPr bwMode="auto">
                      <a:xfrm>
                        <a:off x="3923928" y="5676354"/>
                        <a:ext cx="1582738" cy="488950"/>
                      </a:xfrm>
                      <a:prstGeom prst="rect">
                        <a:avLst/>
                      </a:prstGeom>
                      <a:noFill/>
                      <a:ln>
                        <a:noFill/>
                      </a:ln>
                    </p:spPr>
                  </p:pic>
                </p:oleObj>
              </mc:Fallback>
            </mc:AlternateContent>
          </a:graphicData>
        </a:graphic>
      </p:graphicFrame>
      <p:sp>
        <p:nvSpPr>
          <p:cNvPr id="11" name="TextBox 10"/>
          <p:cNvSpPr txBox="1"/>
          <p:nvPr/>
        </p:nvSpPr>
        <p:spPr>
          <a:xfrm>
            <a:off x="420688" y="642938"/>
            <a:ext cx="8183562" cy="1754326"/>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marL="342900" indent="-342900" fontAlgn="auto">
              <a:spcBef>
                <a:spcPts val="0"/>
              </a:spcBef>
              <a:spcAft>
                <a:spcPts val="0"/>
              </a:spcAft>
              <a:buFont typeface="+mj-cs"/>
              <a:buAutoNum type="hebrew2Minus"/>
              <a:defRPr/>
            </a:pPr>
            <a:r>
              <a:rPr lang="he-IL" dirty="0" smtClean="0">
                <a:solidFill>
                  <a:srgbClr val="1D4C72"/>
                </a:solidFill>
                <a:latin typeface="+mn-lt"/>
                <a:cs typeface="+mn-cs"/>
              </a:rPr>
              <a:t>בהתפרקות רדיואקטיבית של אורניום התקבל תוריום. נתון ניסוח חלקי של תהליך ההתפרקות: </a:t>
            </a:r>
            <a:r>
              <a:rPr lang="en-US" dirty="0" smtClean="0">
                <a:solidFill>
                  <a:srgbClr val="1D4C72"/>
                </a:solidFill>
                <a:latin typeface="+mn-lt"/>
                <a:cs typeface="+mn-cs"/>
              </a:rPr>
              <a:t/>
            </a:r>
            <a:br>
              <a:rPr lang="en-US" dirty="0" smtClean="0">
                <a:solidFill>
                  <a:srgbClr val="1D4C72"/>
                </a:solidFill>
                <a:latin typeface="+mn-lt"/>
                <a:cs typeface="+mn-cs"/>
              </a:rPr>
            </a:br>
            <a:r>
              <a:rPr lang="en-US" dirty="0" smtClean="0">
                <a:solidFill>
                  <a:srgbClr val="1D4C72"/>
                </a:solidFill>
                <a:latin typeface="+mn-lt"/>
                <a:cs typeface="+mn-cs"/>
              </a:rPr>
              <a:t/>
            </a:r>
            <a:br>
              <a:rPr lang="en-US" dirty="0" smtClean="0">
                <a:solidFill>
                  <a:srgbClr val="1D4C72"/>
                </a:solidFill>
                <a:latin typeface="+mn-lt"/>
                <a:cs typeface="+mn-cs"/>
              </a:rPr>
            </a:br>
            <a:r>
              <a:rPr lang="he-IL" dirty="0" smtClean="0">
                <a:solidFill>
                  <a:srgbClr val="1D4C72"/>
                </a:solidFill>
                <a:latin typeface="+mn-lt"/>
                <a:cs typeface="+mn-cs"/>
              </a:rPr>
              <a:t>מהי סוג הקרינה הרדיואקטיבית שנפלטה בהתפרקות של אורניום ליצירת תוריום?</a:t>
            </a:r>
          </a:p>
          <a:p>
            <a:pPr marL="342900" indent="-342900" fontAlgn="auto">
              <a:spcBef>
                <a:spcPts val="0"/>
              </a:spcBef>
              <a:spcAft>
                <a:spcPts val="0"/>
              </a:spcAft>
              <a:buFont typeface="+mj-cs"/>
              <a:buAutoNum type="hebrew2Minus"/>
              <a:defRPr/>
            </a:pPr>
            <a:endParaRPr lang="he-IL" dirty="0" smtClean="0">
              <a:solidFill>
                <a:srgbClr val="1D4C72"/>
              </a:solidFill>
              <a:latin typeface="+mn-lt"/>
              <a:cs typeface="+mn-cs"/>
            </a:endParaRPr>
          </a:p>
          <a:p>
            <a:pPr marL="342900" indent="-342900" fontAlgn="auto">
              <a:spcBef>
                <a:spcPts val="0"/>
              </a:spcBef>
              <a:spcAft>
                <a:spcPts val="0"/>
              </a:spcAft>
              <a:buFont typeface="+mj-cs"/>
              <a:buAutoNum type="hebrew2Minus"/>
              <a:defRPr/>
            </a:pPr>
            <a:r>
              <a:rPr lang="he-IL" dirty="0" smtClean="0">
                <a:solidFill>
                  <a:srgbClr val="1D4C72"/>
                </a:solidFill>
                <a:latin typeface="+mn-lt"/>
                <a:cs typeface="+mn-cs"/>
              </a:rPr>
              <a:t>איזוטופ 14 של פחמן פלט קרינת בטא, </a:t>
            </a:r>
            <a:r>
              <a:rPr lang="el-GR" dirty="0" smtClean="0">
                <a:solidFill>
                  <a:srgbClr val="1D4C72"/>
                </a:solidFill>
                <a:latin typeface="Arial"/>
                <a:cs typeface="Arial"/>
              </a:rPr>
              <a:t>β</a:t>
            </a:r>
            <a:r>
              <a:rPr lang="he-IL" dirty="0" smtClean="0">
                <a:solidFill>
                  <a:srgbClr val="1D4C72"/>
                </a:solidFill>
                <a:latin typeface="Arial"/>
                <a:cs typeface="Arial"/>
              </a:rPr>
              <a:t>. מהו האיזוטופ שהתקבל?</a:t>
            </a:r>
            <a:endParaRPr lang="he-IL" dirty="0">
              <a:solidFill>
                <a:srgbClr val="1D4C72"/>
              </a:solidFill>
              <a:latin typeface="+mn-lt"/>
              <a:cs typeface="+mn-cs"/>
            </a:endParaRPr>
          </a:p>
        </p:txBody>
      </p:sp>
    </p:spTree>
    <p:extLst>
      <p:ext uri="{BB962C8B-B14F-4D97-AF65-F5344CB8AC3E}">
        <p14:creationId xmlns:p14="http://schemas.microsoft.com/office/powerpoint/2010/main" val="27112541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כותרת 8"/>
          <p:cNvSpPr>
            <a:spLocks noGrp="1"/>
          </p:cNvSpPr>
          <p:nvPr>
            <p:ph type="title"/>
          </p:nvPr>
        </p:nvSpPr>
        <p:spPr bwMode="auto">
          <a:xfrm>
            <a:off x="1476375" y="115888"/>
            <a:ext cx="7127875" cy="433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he-IL" sz="2000" b="1" dirty="0" smtClean="0">
                <a:solidFill>
                  <a:srgbClr val="FF6600"/>
                </a:solidFill>
              </a:rPr>
              <a:t>שאלה 2</a:t>
            </a:r>
          </a:p>
        </p:txBody>
      </p:sp>
      <p:sp>
        <p:nvSpPr>
          <p:cNvPr id="8199"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5C015CFC-FF7C-404E-A708-55DEAAE996D5}" type="slidenum">
              <a:rPr lang="he-IL"/>
              <a:pPr>
                <a:defRPr/>
              </a:pPr>
              <a:t>12</a:t>
            </a:fld>
            <a:endParaRPr lang="he-IL"/>
          </a:p>
        </p:txBody>
      </p:sp>
      <p:cxnSp>
        <p:nvCxnSpPr>
          <p:cNvPr id="9" name="Straight Connector 8"/>
          <p:cNvCxnSpPr/>
          <p:nvPr/>
        </p:nvCxnSpPr>
        <p:spPr>
          <a:xfrm>
            <a:off x="420688" y="549275"/>
            <a:ext cx="80613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20688" y="642938"/>
            <a:ext cx="8183562" cy="21698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marL="342900" indent="-342900" fontAlgn="auto">
              <a:lnSpc>
                <a:spcPct val="150000"/>
              </a:lnSpc>
              <a:spcBef>
                <a:spcPts val="0"/>
              </a:spcBef>
              <a:spcAft>
                <a:spcPts val="0"/>
              </a:spcAft>
              <a:buFont typeface="+mj-cs"/>
              <a:buAutoNum type="hebrew2Minus"/>
              <a:defRPr/>
            </a:pPr>
            <a:r>
              <a:rPr lang="he-IL" dirty="0" smtClean="0">
                <a:solidFill>
                  <a:srgbClr val="1D4C72"/>
                </a:solidFill>
                <a:latin typeface="+mn-lt"/>
                <a:cs typeface="+mn-cs"/>
              </a:rPr>
              <a:t>האיזוטופ נפטוניום </a:t>
            </a:r>
            <a:r>
              <a:rPr lang="he-IL" baseline="30000" dirty="0">
                <a:solidFill>
                  <a:srgbClr val="1D4C72"/>
                </a:solidFill>
                <a:latin typeface="+mn-lt"/>
                <a:cs typeface="+mn-cs"/>
              </a:rPr>
              <a:t>239</a:t>
            </a:r>
            <a:r>
              <a:rPr lang="en-US" dirty="0" err="1" smtClean="0">
                <a:solidFill>
                  <a:srgbClr val="1D4C72"/>
                </a:solidFill>
                <a:latin typeface="+mn-lt"/>
                <a:cs typeface="+mn-cs"/>
              </a:rPr>
              <a:t>Np</a:t>
            </a:r>
            <a:r>
              <a:rPr lang="he-IL" baseline="-25000" dirty="0" smtClean="0">
                <a:solidFill>
                  <a:srgbClr val="1D4C72"/>
                </a:solidFill>
                <a:latin typeface="+mn-lt"/>
                <a:cs typeface="+mn-cs"/>
              </a:rPr>
              <a:t>93</a:t>
            </a:r>
            <a:r>
              <a:rPr lang="he-IL" dirty="0" smtClean="0">
                <a:solidFill>
                  <a:srgbClr val="1D4C72"/>
                </a:solidFill>
                <a:latin typeface="+mn-lt"/>
                <a:cs typeface="+mn-cs"/>
              </a:rPr>
              <a:t> מתקבל מאיזוטופ </a:t>
            </a:r>
            <a:r>
              <a:rPr lang="en-US" dirty="0" smtClean="0">
                <a:solidFill>
                  <a:srgbClr val="1D4C72"/>
                </a:solidFill>
                <a:latin typeface="+mn-lt"/>
                <a:cs typeface="+mn-cs"/>
              </a:rPr>
              <a:t>A</a:t>
            </a:r>
            <a:r>
              <a:rPr lang="he-IL" dirty="0" smtClean="0">
                <a:solidFill>
                  <a:srgbClr val="1D4C72"/>
                </a:solidFill>
                <a:latin typeface="+mn-lt"/>
                <a:cs typeface="+mn-cs"/>
              </a:rPr>
              <a:t> תוך פליטה של קרינת </a:t>
            </a:r>
            <a:r>
              <a:rPr lang="el-GR" dirty="0" smtClean="0">
                <a:solidFill>
                  <a:srgbClr val="1D4C72"/>
                </a:solidFill>
                <a:latin typeface="Arial"/>
                <a:cs typeface="Arial"/>
              </a:rPr>
              <a:t>β</a:t>
            </a:r>
            <a:r>
              <a:rPr lang="he-IL" dirty="0" smtClean="0">
                <a:solidFill>
                  <a:srgbClr val="1D4C72"/>
                </a:solidFill>
                <a:latin typeface="Arial"/>
                <a:cs typeface="Arial"/>
              </a:rPr>
              <a:t>. מהו האיזוטופ </a:t>
            </a:r>
            <a:r>
              <a:rPr lang="en-US" dirty="0" smtClean="0">
                <a:solidFill>
                  <a:srgbClr val="1D4C72"/>
                </a:solidFill>
                <a:latin typeface="Arial"/>
                <a:cs typeface="Arial"/>
              </a:rPr>
              <a:t>A</a:t>
            </a:r>
            <a:r>
              <a:rPr lang="he-IL" dirty="0" smtClean="0">
                <a:solidFill>
                  <a:srgbClr val="1D4C72"/>
                </a:solidFill>
                <a:latin typeface="Arial"/>
                <a:cs typeface="Arial"/>
              </a:rPr>
              <a:t> ממנו התקבל?</a:t>
            </a:r>
          </a:p>
          <a:p>
            <a:pPr marL="342900" indent="-342900" fontAlgn="auto">
              <a:lnSpc>
                <a:spcPct val="150000"/>
              </a:lnSpc>
              <a:spcBef>
                <a:spcPts val="0"/>
              </a:spcBef>
              <a:spcAft>
                <a:spcPts val="0"/>
              </a:spcAft>
              <a:buFont typeface="+mj-cs"/>
              <a:buAutoNum type="hebrew2Minus"/>
              <a:defRPr/>
            </a:pPr>
            <a:r>
              <a:rPr lang="he-IL" dirty="0">
                <a:solidFill>
                  <a:srgbClr val="1D4C72"/>
                </a:solidFill>
              </a:rPr>
              <a:t>האיזוטופ נפטוניום </a:t>
            </a:r>
            <a:r>
              <a:rPr lang="he-IL" baseline="30000" dirty="0">
                <a:solidFill>
                  <a:srgbClr val="1D4C72"/>
                </a:solidFill>
              </a:rPr>
              <a:t>239</a:t>
            </a:r>
            <a:r>
              <a:rPr lang="en-US" dirty="0" err="1">
                <a:solidFill>
                  <a:srgbClr val="1D4C72"/>
                </a:solidFill>
              </a:rPr>
              <a:t>Np</a:t>
            </a:r>
            <a:r>
              <a:rPr lang="he-IL" baseline="-25000" dirty="0">
                <a:solidFill>
                  <a:srgbClr val="1D4C72"/>
                </a:solidFill>
              </a:rPr>
              <a:t>93</a:t>
            </a:r>
            <a:r>
              <a:rPr lang="he-IL" dirty="0">
                <a:solidFill>
                  <a:srgbClr val="1D4C72"/>
                </a:solidFill>
              </a:rPr>
              <a:t> מתקבל מאיזוטופ </a:t>
            </a:r>
            <a:r>
              <a:rPr lang="en-US" dirty="0" smtClean="0">
                <a:solidFill>
                  <a:srgbClr val="1D4C72"/>
                </a:solidFill>
              </a:rPr>
              <a:t>B</a:t>
            </a:r>
            <a:r>
              <a:rPr lang="he-IL" dirty="0" smtClean="0">
                <a:solidFill>
                  <a:srgbClr val="1D4C72"/>
                </a:solidFill>
              </a:rPr>
              <a:t> </a:t>
            </a:r>
            <a:r>
              <a:rPr lang="he-IL" dirty="0">
                <a:solidFill>
                  <a:srgbClr val="1D4C72"/>
                </a:solidFill>
              </a:rPr>
              <a:t>תוך פליטה של קרינת </a:t>
            </a:r>
            <a:r>
              <a:rPr lang="el-GR" dirty="0" smtClean="0">
                <a:solidFill>
                  <a:srgbClr val="1D4C72"/>
                </a:solidFill>
                <a:latin typeface="Arial"/>
                <a:cs typeface="Arial"/>
                <a:sym typeface="Symbol"/>
              </a:rPr>
              <a:t></a:t>
            </a:r>
            <a:r>
              <a:rPr lang="he-IL" dirty="0" smtClean="0">
                <a:solidFill>
                  <a:srgbClr val="1D4C72"/>
                </a:solidFill>
                <a:latin typeface="Arial"/>
                <a:cs typeface="Arial"/>
              </a:rPr>
              <a:t>. </a:t>
            </a:r>
            <a:r>
              <a:rPr lang="he-IL" dirty="0">
                <a:solidFill>
                  <a:srgbClr val="1D4C72"/>
                </a:solidFill>
                <a:latin typeface="Arial"/>
                <a:cs typeface="Arial"/>
              </a:rPr>
              <a:t>מהו האיזוטופ </a:t>
            </a:r>
            <a:r>
              <a:rPr lang="en-US" dirty="0" smtClean="0">
                <a:solidFill>
                  <a:srgbClr val="1D4C72"/>
                </a:solidFill>
                <a:latin typeface="Arial"/>
                <a:cs typeface="Arial"/>
              </a:rPr>
              <a:t>B</a:t>
            </a:r>
            <a:r>
              <a:rPr lang="he-IL" dirty="0" smtClean="0">
                <a:solidFill>
                  <a:srgbClr val="1D4C72"/>
                </a:solidFill>
                <a:latin typeface="Arial"/>
                <a:cs typeface="Arial"/>
              </a:rPr>
              <a:t> </a:t>
            </a:r>
            <a:r>
              <a:rPr lang="he-IL" dirty="0">
                <a:solidFill>
                  <a:srgbClr val="1D4C72"/>
                </a:solidFill>
                <a:latin typeface="Arial"/>
                <a:cs typeface="Arial"/>
              </a:rPr>
              <a:t>ממנו התקבל</a:t>
            </a:r>
            <a:r>
              <a:rPr lang="he-IL" dirty="0" smtClean="0">
                <a:solidFill>
                  <a:srgbClr val="1D4C72"/>
                </a:solidFill>
                <a:latin typeface="Arial"/>
                <a:cs typeface="Arial"/>
              </a:rPr>
              <a:t>?</a:t>
            </a:r>
          </a:p>
          <a:p>
            <a:pPr marL="342900" indent="-342900" fontAlgn="auto">
              <a:lnSpc>
                <a:spcPct val="150000"/>
              </a:lnSpc>
              <a:spcBef>
                <a:spcPts val="0"/>
              </a:spcBef>
              <a:spcAft>
                <a:spcPts val="0"/>
              </a:spcAft>
              <a:buFont typeface="+mj-cs"/>
              <a:buAutoNum type="hebrew2Minus"/>
              <a:defRPr/>
            </a:pPr>
            <a:r>
              <a:rPr lang="he-IL" dirty="0" smtClean="0">
                <a:solidFill>
                  <a:srgbClr val="1D4C72"/>
                </a:solidFill>
                <a:latin typeface="Arial"/>
                <a:cs typeface="Arial"/>
              </a:rPr>
              <a:t>הגז האציל רדון, </a:t>
            </a:r>
            <a:r>
              <a:rPr lang="en-US" baseline="-25000" dirty="0" smtClean="0">
                <a:solidFill>
                  <a:srgbClr val="1D4C72"/>
                </a:solidFill>
                <a:latin typeface="Arial"/>
                <a:cs typeface="Arial"/>
              </a:rPr>
              <a:t>86</a:t>
            </a:r>
            <a:r>
              <a:rPr lang="en-US" dirty="0" smtClean="0">
                <a:solidFill>
                  <a:srgbClr val="1D4C72"/>
                </a:solidFill>
                <a:latin typeface="Arial"/>
                <a:cs typeface="Arial"/>
              </a:rPr>
              <a:t>Rn</a:t>
            </a:r>
            <a:r>
              <a:rPr lang="en-US" baseline="30000" dirty="0" smtClean="0">
                <a:solidFill>
                  <a:srgbClr val="1D4C72"/>
                </a:solidFill>
                <a:latin typeface="Arial"/>
                <a:cs typeface="Arial"/>
              </a:rPr>
              <a:t>222</a:t>
            </a:r>
            <a:r>
              <a:rPr lang="he-IL" dirty="0" smtClean="0">
                <a:solidFill>
                  <a:srgbClr val="1D4C72"/>
                </a:solidFill>
                <a:latin typeface="Arial"/>
                <a:cs typeface="Arial"/>
              </a:rPr>
              <a:t> , פולט קרינת </a:t>
            </a:r>
            <a:r>
              <a:rPr lang="he-IL" dirty="0" smtClean="0">
                <a:solidFill>
                  <a:srgbClr val="1D4C72"/>
                </a:solidFill>
                <a:latin typeface="Arial"/>
                <a:cs typeface="Arial"/>
                <a:sym typeface="Symbol"/>
              </a:rPr>
              <a:t>. רשום את נוסחת האיזוטופ שנוצר בתהליך.</a:t>
            </a:r>
            <a:endParaRPr lang="he-IL" dirty="0">
              <a:solidFill>
                <a:srgbClr val="1D4C72"/>
              </a:solidFill>
              <a:latin typeface="+mn-lt"/>
              <a:cs typeface="+mn-cs"/>
            </a:endParaRPr>
          </a:p>
        </p:txBody>
      </p:sp>
    </p:spTree>
    <p:extLst>
      <p:ext uri="{BB962C8B-B14F-4D97-AF65-F5344CB8AC3E}">
        <p14:creationId xmlns:p14="http://schemas.microsoft.com/office/powerpoint/2010/main" val="558043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0688" y="642938"/>
            <a:ext cx="8183562" cy="21698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marL="342900" indent="-342900" fontAlgn="auto">
              <a:lnSpc>
                <a:spcPct val="150000"/>
              </a:lnSpc>
              <a:spcBef>
                <a:spcPts val="0"/>
              </a:spcBef>
              <a:spcAft>
                <a:spcPts val="0"/>
              </a:spcAft>
              <a:buFont typeface="+mj-cs"/>
              <a:buAutoNum type="hebrew2Minus"/>
              <a:defRPr/>
            </a:pPr>
            <a:r>
              <a:rPr lang="he-IL" dirty="0" smtClean="0">
                <a:solidFill>
                  <a:srgbClr val="1D4C72"/>
                </a:solidFill>
                <a:latin typeface="+mn-lt"/>
                <a:cs typeface="+mn-cs"/>
              </a:rPr>
              <a:t>האיזוטופ נפטוניום </a:t>
            </a:r>
            <a:r>
              <a:rPr lang="he-IL" baseline="30000" dirty="0">
                <a:solidFill>
                  <a:srgbClr val="1D4C72"/>
                </a:solidFill>
                <a:latin typeface="+mn-lt"/>
                <a:cs typeface="+mn-cs"/>
              </a:rPr>
              <a:t>239</a:t>
            </a:r>
            <a:r>
              <a:rPr lang="en-US" dirty="0" err="1" smtClean="0">
                <a:solidFill>
                  <a:srgbClr val="1D4C72"/>
                </a:solidFill>
                <a:latin typeface="+mn-lt"/>
                <a:cs typeface="+mn-cs"/>
              </a:rPr>
              <a:t>Np</a:t>
            </a:r>
            <a:r>
              <a:rPr lang="he-IL" baseline="-25000" dirty="0" smtClean="0">
                <a:solidFill>
                  <a:srgbClr val="1D4C72"/>
                </a:solidFill>
                <a:latin typeface="+mn-lt"/>
                <a:cs typeface="+mn-cs"/>
              </a:rPr>
              <a:t>93</a:t>
            </a:r>
            <a:r>
              <a:rPr lang="he-IL" dirty="0" smtClean="0">
                <a:solidFill>
                  <a:srgbClr val="1D4C72"/>
                </a:solidFill>
                <a:latin typeface="+mn-lt"/>
                <a:cs typeface="+mn-cs"/>
              </a:rPr>
              <a:t> מתקבל מאיזוטופ </a:t>
            </a:r>
            <a:r>
              <a:rPr lang="en-US" dirty="0" smtClean="0">
                <a:solidFill>
                  <a:srgbClr val="1D4C72"/>
                </a:solidFill>
                <a:latin typeface="+mn-lt"/>
                <a:cs typeface="+mn-cs"/>
              </a:rPr>
              <a:t>A</a:t>
            </a:r>
            <a:r>
              <a:rPr lang="he-IL" dirty="0" smtClean="0">
                <a:solidFill>
                  <a:srgbClr val="1D4C72"/>
                </a:solidFill>
                <a:latin typeface="+mn-lt"/>
                <a:cs typeface="+mn-cs"/>
              </a:rPr>
              <a:t> תוך פליטה של קרינת </a:t>
            </a:r>
            <a:r>
              <a:rPr lang="el-GR" dirty="0" smtClean="0">
                <a:solidFill>
                  <a:srgbClr val="1D4C72"/>
                </a:solidFill>
                <a:latin typeface="Arial"/>
                <a:cs typeface="Arial"/>
              </a:rPr>
              <a:t>β</a:t>
            </a:r>
            <a:r>
              <a:rPr lang="he-IL" dirty="0" smtClean="0">
                <a:solidFill>
                  <a:srgbClr val="1D4C72"/>
                </a:solidFill>
                <a:latin typeface="Arial"/>
                <a:cs typeface="Arial"/>
              </a:rPr>
              <a:t>. מהו האיזוטופ </a:t>
            </a:r>
            <a:r>
              <a:rPr lang="en-US" dirty="0" smtClean="0">
                <a:solidFill>
                  <a:srgbClr val="1D4C72"/>
                </a:solidFill>
                <a:latin typeface="Arial"/>
                <a:cs typeface="Arial"/>
              </a:rPr>
              <a:t>A</a:t>
            </a:r>
            <a:r>
              <a:rPr lang="he-IL" dirty="0" smtClean="0">
                <a:solidFill>
                  <a:srgbClr val="1D4C72"/>
                </a:solidFill>
                <a:latin typeface="Arial"/>
                <a:cs typeface="Arial"/>
              </a:rPr>
              <a:t> ממנו התקבל?</a:t>
            </a:r>
          </a:p>
          <a:p>
            <a:pPr marL="342900" indent="-342900" fontAlgn="auto">
              <a:lnSpc>
                <a:spcPct val="150000"/>
              </a:lnSpc>
              <a:spcBef>
                <a:spcPts val="0"/>
              </a:spcBef>
              <a:spcAft>
                <a:spcPts val="0"/>
              </a:spcAft>
              <a:buFont typeface="+mj-cs"/>
              <a:buAutoNum type="hebrew2Minus"/>
              <a:defRPr/>
            </a:pPr>
            <a:r>
              <a:rPr lang="he-IL" dirty="0">
                <a:solidFill>
                  <a:srgbClr val="1D4C72"/>
                </a:solidFill>
              </a:rPr>
              <a:t>האיזוטופ נפטוניום </a:t>
            </a:r>
            <a:r>
              <a:rPr lang="he-IL" baseline="30000" dirty="0">
                <a:solidFill>
                  <a:srgbClr val="1D4C72"/>
                </a:solidFill>
              </a:rPr>
              <a:t>239</a:t>
            </a:r>
            <a:r>
              <a:rPr lang="en-US" dirty="0" err="1">
                <a:solidFill>
                  <a:srgbClr val="1D4C72"/>
                </a:solidFill>
              </a:rPr>
              <a:t>Np</a:t>
            </a:r>
            <a:r>
              <a:rPr lang="he-IL" baseline="-25000" dirty="0">
                <a:solidFill>
                  <a:srgbClr val="1D4C72"/>
                </a:solidFill>
              </a:rPr>
              <a:t>93</a:t>
            </a:r>
            <a:r>
              <a:rPr lang="he-IL" dirty="0">
                <a:solidFill>
                  <a:srgbClr val="1D4C72"/>
                </a:solidFill>
              </a:rPr>
              <a:t> מתקבל מאיזוטופ </a:t>
            </a:r>
            <a:r>
              <a:rPr lang="en-US" dirty="0" smtClean="0">
                <a:solidFill>
                  <a:srgbClr val="1D4C72"/>
                </a:solidFill>
              </a:rPr>
              <a:t>B</a:t>
            </a:r>
            <a:r>
              <a:rPr lang="he-IL" dirty="0" smtClean="0">
                <a:solidFill>
                  <a:srgbClr val="1D4C72"/>
                </a:solidFill>
              </a:rPr>
              <a:t> </a:t>
            </a:r>
            <a:r>
              <a:rPr lang="he-IL" dirty="0">
                <a:solidFill>
                  <a:srgbClr val="1D4C72"/>
                </a:solidFill>
              </a:rPr>
              <a:t>תוך פליטה של קרינת </a:t>
            </a:r>
            <a:r>
              <a:rPr lang="el-GR" dirty="0" smtClean="0">
                <a:solidFill>
                  <a:srgbClr val="1D4C72"/>
                </a:solidFill>
                <a:latin typeface="Arial"/>
                <a:cs typeface="Arial"/>
                <a:sym typeface="Symbol"/>
              </a:rPr>
              <a:t></a:t>
            </a:r>
            <a:r>
              <a:rPr lang="he-IL" dirty="0" smtClean="0">
                <a:solidFill>
                  <a:srgbClr val="1D4C72"/>
                </a:solidFill>
                <a:latin typeface="Arial"/>
                <a:cs typeface="Arial"/>
              </a:rPr>
              <a:t>. </a:t>
            </a:r>
            <a:r>
              <a:rPr lang="he-IL" dirty="0">
                <a:solidFill>
                  <a:srgbClr val="1D4C72"/>
                </a:solidFill>
                <a:latin typeface="Arial"/>
                <a:cs typeface="Arial"/>
              </a:rPr>
              <a:t>מהו האיזוטופ </a:t>
            </a:r>
            <a:r>
              <a:rPr lang="en-US" dirty="0" smtClean="0">
                <a:solidFill>
                  <a:srgbClr val="1D4C72"/>
                </a:solidFill>
                <a:latin typeface="Arial"/>
                <a:cs typeface="Arial"/>
              </a:rPr>
              <a:t>B</a:t>
            </a:r>
            <a:r>
              <a:rPr lang="he-IL" dirty="0" smtClean="0">
                <a:solidFill>
                  <a:srgbClr val="1D4C72"/>
                </a:solidFill>
                <a:latin typeface="Arial"/>
                <a:cs typeface="Arial"/>
              </a:rPr>
              <a:t> </a:t>
            </a:r>
            <a:r>
              <a:rPr lang="he-IL" dirty="0">
                <a:solidFill>
                  <a:srgbClr val="1D4C72"/>
                </a:solidFill>
                <a:latin typeface="Arial"/>
                <a:cs typeface="Arial"/>
              </a:rPr>
              <a:t>ממנו התקבל</a:t>
            </a:r>
            <a:r>
              <a:rPr lang="he-IL" dirty="0" smtClean="0">
                <a:solidFill>
                  <a:srgbClr val="1D4C72"/>
                </a:solidFill>
                <a:latin typeface="Arial"/>
                <a:cs typeface="Arial"/>
              </a:rPr>
              <a:t>?</a:t>
            </a:r>
          </a:p>
          <a:p>
            <a:pPr marL="342900" indent="-342900" fontAlgn="auto">
              <a:lnSpc>
                <a:spcPct val="150000"/>
              </a:lnSpc>
              <a:spcBef>
                <a:spcPts val="0"/>
              </a:spcBef>
              <a:spcAft>
                <a:spcPts val="0"/>
              </a:spcAft>
              <a:buFont typeface="+mj-cs"/>
              <a:buAutoNum type="hebrew2Minus"/>
              <a:defRPr/>
            </a:pPr>
            <a:r>
              <a:rPr lang="he-IL" dirty="0" smtClean="0">
                <a:solidFill>
                  <a:srgbClr val="1D4C72"/>
                </a:solidFill>
                <a:latin typeface="Arial"/>
                <a:cs typeface="Arial"/>
              </a:rPr>
              <a:t>הגז האציל רדון, </a:t>
            </a:r>
            <a:r>
              <a:rPr lang="en-US" baseline="-25000" dirty="0" smtClean="0">
                <a:solidFill>
                  <a:srgbClr val="1D4C72"/>
                </a:solidFill>
                <a:latin typeface="Arial"/>
                <a:cs typeface="Arial"/>
              </a:rPr>
              <a:t>86</a:t>
            </a:r>
            <a:r>
              <a:rPr lang="en-US" dirty="0" smtClean="0">
                <a:solidFill>
                  <a:srgbClr val="1D4C72"/>
                </a:solidFill>
                <a:latin typeface="Arial"/>
                <a:cs typeface="Arial"/>
              </a:rPr>
              <a:t>Rn</a:t>
            </a:r>
            <a:r>
              <a:rPr lang="en-US" baseline="30000" dirty="0" smtClean="0">
                <a:solidFill>
                  <a:srgbClr val="1D4C72"/>
                </a:solidFill>
                <a:latin typeface="Arial"/>
                <a:cs typeface="Arial"/>
              </a:rPr>
              <a:t>222</a:t>
            </a:r>
            <a:r>
              <a:rPr lang="he-IL" dirty="0" smtClean="0">
                <a:solidFill>
                  <a:srgbClr val="1D4C72"/>
                </a:solidFill>
                <a:latin typeface="Arial"/>
                <a:cs typeface="Arial"/>
              </a:rPr>
              <a:t> , פולט קרינת </a:t>
            </a:r>
            <a:r>
              <a:rPr lang="he-IL" dirty="0" smtClean="0">
                <a:solidFill>
                  <a:srgbClr val="1D4C72"/>
                </a:solidFill>
                <a:latin typeface="Arial"/>
                <a:cs typeface="Arial"/>
                <a:sym typeface="Symbol"/>
              </a:rPr>
              <a:t>. רשום את נוסחת האיזוטופ שנוצר בתהליך.</a:t>
            </a:r>
            <a:endParaRPr lang="he-IL" dirty="0">
              <a:solidFill>
                <a:srgbClr val="1D4C72"/>
              </a:solidFill>
              <a:latin typeface="+mn-lt"/>
              <a:cs typeface="+mn-cs"/>
            </a:endParaRPr>
          </a:p>
        </p:txBody>
      </p:sp>
      <p:sp>
        <p:nvSpPr>
          <p:cNvPr id="13" name="Rectangle 12"/>
          <p:cNvSpPr/>
          <p:nvPr/>
        </p:nvSpPr>
        <p:spPr>
          <a:xfrm>
            <a:off x="353219" y="2996952"/>
            <a:ext cx="8196262" cy="324036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lnSpc>
                <a:spcPct val="150000"/>
              </a:lnSpc>
              <a:spcBef>
                <a:spcPts val="0"/>
              </a:spcBef>
              <a:spcAft>
                <a:spcPts val="0"/>
              </a:spcAft>
              <a:defRPr/>
            </a:pPr>
            <a:r>
              <a:rPr lang="he-IL" b="1" dirty="0">
                <a:solidFill>
                  <a:schemeClr val="tx1"/>
                </a:solidFill>
              </a:rPr>
              <a:t>תשובה:</a:t>
            </a:r>
          </a:p>
          <a:p>
            <a:pPr marL="342900" indent="-342900" fontAlgn="auto">
              <a:lnSpc>
                <a:spcPct val="150000"/>
              </a:lnSpc>
              <a:spcBef>
                <a:spcPts val="0"/>
              </a:spcBef>
              <a:spcAft>
                <a:spcPts val="0"/>
              </a:spcAft>
              <a:buFont typeface="+mj-cs"/>
              <a:buAutoNum type="hebrew2Minus"/>
              <a:defRPr/>
            </a:pPr>
            <a:r>
              <a:rPr lang="he-IL" dirty="0" smtClean="0">
                <a:solidFill>
                  <a:schemeClr val="tx1"/>
                </a:solidFill>
              </a:rPr>
              <a:t>איזוטופ </a:t>
            </a:r>
            <a:r>
              <a:rPr lang="en-US" dirty="0" smtClean="0">
                <a:solidFill>
                  <a:schemeClr val="tx1"/>
                </a:solidFill>
              </a:rPr>
              <a:t>A</a:t>
            </a:r>
            <a:r>
              <a:rPr lang="he-IL" dirty="0" smtClean="0">
                <a:solidFill>
                  <a:schemeClr val="tx1"/>
                </a:solidFill>
              </a:rPr>
              <a:t> הוא  </a:t>
            </a:r>
            <a:r>
              <a:rPr lang="en-US" b="1" baseline="-25000" dirty="0" smtClean="0">
                <a:solidFill>
                  <a:srgbClr val="FF6600"/>
                </a:solidFill>
              </a:rPr>
              <a:t>92</a:t>
            </a:r>
            <a:r>
              <a:rPr lang="en-US" b="1" dirty="0" smtClean="0">
                <a:solidFill>
                  <a:srgbClr val="FF6600"/>
                </a:solidFill>
              </a:rPr>
              <a:t>U</a:t>
            </a:r>
            <a:r>
              <a:rPr lang="en-US" b="1" baseline="30000" dirty="0" smtClean="0">
                <a:solidFill>
                  <a:srgbClr val="FF6600"/>
                </a:solidFill>
              </a:rPr>
              <a:t>239</a:t>
            </a:r>
            <a:r>
              <a:rPr lang="he-IL" baseline="30000" dirty="0" smtClean="0">
                <a:solidFill>
                  <a:schemeClr val="tx1"/>
                </a:solidFill>
              </a:rPr>
              <a:t> </a:t>
            </a:r>
            <a:r>
              <a:rPr lang="he-IL" dirty="0" smtClean="0">
                <a:solidFill>
                  <a:schemeClr val="tx1"/>
                </a:solidFill>
              </a:rPr>
              <a:t>. נפלט אלקטרון והתווסף פרוטון ללא שינוי במספר המסה לכן חומר המוצא, </a:t>
            </a:r>
            <a:r>
              <a:rPr lang="en-US" dirty="0" smtClean="0">
                <a:solidFill>
                  <a:schemeClr val="tx1"/>
                </a:solidFill>
              </a:rPr>
              <a:t>A</a:t>
            </a:r>
            <a:r>
              <a:rPr lang="he-IL" dirty="0" smtClean="0">
                <a:solidFill>
                  <a:schemeClr val="tx1"/>
                </a:solidFill>
              </a:rPr>
              <a:t>, יהיה בעל מספר אטומי קטן ב-1 ובעל מספר מסה זהה.</a:t>
            </a:r>
          </a:p>
          <a:p>
            <a:pPr marL="342900" indent="-342900" fontAlgn="auto">
              <a:lnSpc>
                <a:spcPct val="150000"/>
              </a:lnSpc>
              <a:spcBef>
                <a:spcPts val="0"/>
              </a:spcBef>
              <a:spcAft>
                <a:spcPts val="0"/>
              </a:spcAft>
              <a:buFont typeface="+mj-cs"/>
              <a:buAutoNum type="hebrew2Minus"/>
              <a:defRPr/>
            </a:pPr>
            <a:r>
              <a:rPr lang="he-IL" dirty="0" smtClean="0">
                <a:solidFill>
                  <a:schemeClr val="tx1"/>
                </a:solidFill>
              </a:rPr>
              <a:t>האיזוטופ </a:t>
            </a:r>
            <a:r>
              <a:rPr lang="en-US" dirty="0" smtClean="0">
                <a:solidFill>
                  <a:schemeClr val="tx1"/>
                </a:solidFill>
              </a:rPr>
              <a:t>B</a:t>
            </a:r>
            <a:r>
              <a:rPr lang="he-IL" dirty="0" smtClean="0">
                <a:solidFill>
                  <a:schemeClr val="tx1"/>
                </a:solidFill>
              </a:rPr>
              <a:t> הוא </a:t>
            </a:r>
            <a:r>
              <a:rPr lang="en-US" b="1" baseline="-25000" dirty="0" smtClean="0">
                <a:solidFill>
                  <a:srgbClr val="FF6600"/>
                </a:solidFill>
              </a:rPr>
              <a:t>95</a:t>
            </a:r>
            <a:r>
              <a:rPr lang="en-US" b="1" dirty="0" smtClean="0">
                <a:solidFill>
                  <a:srgbClr val="FF6600"/>
                </a:solidFill>
              </a:rPr>
              <a:t>Am</a:t>
            </a:r>
            <a:r>
              <a:rPr lang="en-US" b="1" baseline="30000" dirty="0" smtClean="0">
                <a:solidFill>
                  <a:srgbClr val="FF6600"/>
                </a:solidFill>
              </a:rPr>
              <a:t>243</a:t>
            </a:r>
            <a:r>
              <a:rPr lang="he-IL" dirty="0" smtClean="0">
                <a:solidFill>
                  <a:schemeClr val="tx1"/>
                </a:solidFill>
              </a:rPr>
              <a:t> . נפלט חלקיק הליום לכן חומר המוצא יהיה בעל מספר מסה גדול ב- 4 ובעל מספר אטומי גדול ב- 2.</a:t>
            </a:r>
          </a:p>
          <a:p>
            <a:pPr marL="342900" indent="-342900" fontAlgn="auto">
              <a:lnSpc>
                <a:spcPct val="150000"/>
              </a:lnSpc>
              <a:spcBef>
                <a:spcPts val="0"/>
              </a:spcBef>
              <a:spcAft>
                <a:spcPts val="0"/>
              </a:spcAft>
              <a:buFont typeface="+mj-cs"/>
              <a:buAutoNum type="hebrew2Minus"/>
              <a:defRPr/>
            </a:pPr>
            <a:r>
              <a:rPr lang="he-IL" dirty="0" smtClean="0">
                <a:solidFill>
                  <a:schemeClr val="tx1"/>
                </a:solidFill>
              </a:rPr>
              <a:t>האיזוטופ הנוצר הוא </a:t>
            </a:r>
            <a:r>
              <a:rPr lang="en-US" b="1" baseline="-25000" dirty="0" smtClean="0">
                <a:solidFill>
                  <a:srgbClr val="FF6600"/>
                </a:solidFill>
              </a:rPr>
              <a:t>84</a:t>
            </a:r>
            <a:r>
              <a:rPr lang="en-US" b="1" dirty="0" smtClean="0">
                <a:solidFill>
                  <a:srgbClr val="FF6600"/>
                </a:solidFill>
              </a:rPr>
              <a:t>Po</a:t>
            </a:r>
            <a:r>
              <a:rPr lang="en-US" b="1" baseline="30000" dirty="0" smtClean="0">
                <a:solidFill>
                  <a:srgbClr val="FF6600"/>
                </a:solidFill>
              </a:rPr>
              <a:t>218</a:t>
            </a:r>
            <a:r>
              <a:rPr lang="he-IL" dirty="0" smtClean="0">
                <a:solidFill>
                  <a:schemeClr val="tx1"/>
                </a:solidFill>
              </a:rPr>
              <a:t> . רדון איבד 4 חלקיקים קובעי מסה, ושני פרוטונים  מהגרעין.</a:t>
            </a:r>
          </a:p>
          <a:p>
            <a:pPr marL="342900" indent="-342900" fontAlgn="auto">
              <a:lnSpc>
                <a:spcPct val="150000"/>
              </a:lnSpc>
              <a:spcBef>
                <a:spcPts val="0"/>
              </a:spcBef>
              <a:spcAft>
                <a:spcPts val="0"/>
              </a:spcAft>
              <a:buFont typeface="+mj-cs"/>
              <a:buAutoNum type="hebrew2Minus"/>
              <a:defRPr/>
            </a:pPr>
            <a:endParaRPr lang="he-IL" baseline="30000" dirty="0">
              <a:solidFill>
                <a:schemeClr val="tx1">
                  <a:lumMod val="65000"/>
                  <a:lumOff val="35000"/>
                </a:schemeClr>
              </a:solidFill>
            </a:endParaRPr>
          </a:p>
        </p:txBody>
      </p:sp>
      <p:sp>
        <p:nvSpPr>
          <p:cNvPr id="7172" name="כותרת 8"/>
          <p:cNvSpPr>
            <a:spLocks noGrp="1"/>
          </p:cNvSpPr>
          <p:nvPr>
            <p:ph type="title"/>
          </p:nvPr>
        </p:nvSpPr>
        <p:spPr bwMode="auto">
          <a:xfrm>
            <a:off x="1476375" y="115888"/>
            <a:ext cx="7127875" cy="433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he-IL" sz="2000" b="1" dirty="0" smtClean="0">
                <a:solidFill>
                  <a:srgbClr val="FF6600"/>
                </a:solidFill>
              </a:rPr>
              <a:t>תשובה לשאלה 2</a:t>
            </a:r>
          </a:p>
        </p:txBody>
      </p:sp>
      <p:sp>
        <p:nvSpPr>
          <p:cNvPr id="8199"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5C015CFC-FF7C-404E-A708-55DEAAE996D5}" type="slidenum">
              <a:rPr lang="he-IL"/>
              <a:pPr>
                <a:defRPr/>
              </a:pPr>
              <a:t>13</a:t>
            </a:fld>
            <a:endParaRPr lang="he-IL"/>
          </a:p>
        </p:txBody>
      </p:sp>
      <p:cxnSp>
        <p:nvCxnSpPr>
          <p:cNvPr id="9" name="Straight Connector 8"/>
          <p:cNvCxnSpPr/>
          <p:nvPr/>
        </p:nvCxnSpPr>
        <p:spPr>
          <a:xfrm>
            <a:off x="420688" y="549275"/>
            <a:ext cx="80613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7264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357188" y="571500"/>
            <a:ext cx="8215312" cy="1849388"/>
          </a:xfrm>
          <a:prstGeom prst="rect">
            <a:avLst/>
          </a:prstGeom>
          <a:noFill/>
          <a:ln w="22225">
            <a:noFill/>
          </a:ln>
          <a:effectLst>
            <a:outerShdw sx="101000" sy="101000" algn="ctr" rotWithShape="0">
              <a:schemeClr val="bg1">
                <a:lumMod val="75000"/>
              </a:schemeClr>
            </a:outerShdw>
          </a:effectLst>
        </p:spPr>
        <p:txBody>
          <a:bodyPr/>
          <a:lstStyle/>
          <a:p>
            <a:pPr>
              <a:lnSpc>
                <a:spcPct val="150000"/>
              </a:lnSpc>
              <a:defRPr/>
            </a:pPr>
            <a:r>
              <a:rPr lang="he-IL" dirty="0" smtClean="0"/>
              <a:t>לסוגי הקרינה השונים חדירות שונה.</a:t>
            </a:r>
          </a:p>
          <a:p>
            <a:pPr>
              <a:lnSpc>
                <a:spcPct val="150000"/>
              </a:lnSpc>
              <a:defRPr/>
            </a:pPr>
            <a:r>
              <a:rPr lang="he-IL" dirty="0" smtClean="0"/>
              <a:t>חלקיקי </a:t>
            </a:r>
            <a:r>
              <a:rPr lang="he-IL" dirty="0" smtClean="0">
                <a:sym typeface="Symbol"/>
              </a:rPr>
              <a:t> הם הפחות חדירים, והם נחסמים ע"י נייר. חלקיקי </a:t>
            </a:r>
            <a:r>
              <a:rPr lang="el-GR" dirty="0" smtClean="0">
                <a:sym typeface="Symbol"/>
              </a:rPr>
              <a:t>β</a:t>
            </a:r>
            <a:r>
              <a:rPr lang="he-IL" dirty="0" smtClean="0">
                <a:sym typeface="Symbol"/>
              </a:rPr>
              <a:t> נחסמים ע"י לוח אלומינים דק ואילו קרינת </a:t>
            </a:r>
            <a:r>
              <a:rPr lang="en-US" dirty="0" smtClean="0">
                <a:latin typeface="Symbol" pitchFamily="18" charset="2"/>
                <a:sym typeface="Symbol"/>
              </a:rPr>
              <a:t>g</a:t>
            </a:r>
            <a:r>
              <a:rPr lang="he-IL" dirty="0" smtClean="0">
                <a:latin typeface="Symbol" pitchFamily="18" charset="2"/>
                <a:sym typeface="Symbol"/>
              </a:rPr>
              <a:t> , החדירה ביותר, דועכת כשהיא חודרת לתוך תווך עשוי מעופרת.</a:t>
            </a:r>
          </a:p>
          <a:p>
            <a:pPr>
              <a:lnSpc>
                <a:spcPct val="150000"/>
              </a:lnSpc>
              <a:defRPr/>
            </a:pPr>
            <a:r>
              <a:rPr lang="he-IL" dirty="0" smtClean="0">
                <a:latin typeface="Symbol" pitchFamily="18" charset="2"/>
                <a:sym typeface="Symbol"/>
              </a:rPr>
              <a:t>ככל שהקרינה מכילה חלקיקים קטנים יותר היא חדירה יותר ומזיקה יותר.</a:t>
            </a:r>
            <a:endParaRPr lang="he-IL" dirty="0">
              <a:latin typeface="Symbol" pitchFamily="18" charset="2"/>
            </a:endParaRPr>
          </a:p>
        </p:txBody>
      </p:sp>
      <p:sp>
        <p:nvSpPr>
          <p:cNvPr id="8" name="כותרת 7"/>
          <p:cNvSpPr>
            <a:spLocks noGrp="1"/>
          </p:cNvSpPr>
          <p:nvPr>
            <p:ph type="title"/>
          </p:nvPr>
        </p:nvSpPr>
        <p:spPr>
          <a:xfrm>
            <a:off x="971550" y="115888"/>
            <a:ext cx="7581900" cy="433387"/>
          </a:xfrm>
        </p:spPr>
        <p:txBody>
          <a:bodyPr/>
          <a:lstStyle/>
          <a:p>
            <a:pPr algn="r">
              <a:defRPr/>
            </a:pPr>
            <a:r>
              <a:rPr lang="he-IL" sz="2000" b="1" dirty="0" smtClean="0">
                <a:solidFill>
                  <a:srgbClr val="FF6600"/>
                </a:solidFill>
                <a:cs typeface="+mn-cs"/>
              </a:rPr>
              <a:t>חדירות הקרינה הרדיואקטיבית</a:t>
            </a:r>
            <a:endParaRPr lang="he-IL" sz="2000" b="1" dirty="0">
              <a:solidFill>
                <a:srgbClr val="FF6600"/>
              </a:solidFill>
              <a:cs typeface="+mn-cs"/>
            </a:endParaRPr>
          </a:p>
        </p:txBody>
      </p:sp>
      <p:sp>
        <p:nvSpPr>
          <p:cNvPr id="6151" name="Slide Number Placeholder 7"/>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FA81231-AB6E-4B9E-A711-503E1D870644}" type="slidenum">
              <a:rPr lang="he-IL"/>
              <a:pPr>
                <a:defRPr/>
              </a:pPr>
              <a:t>14</a:t>
            </a:fld>
            <a:endParaRPr lang="he-IL"/>
          </a:p>
        </p:txBody>
      </p:sp>
      <p:cxnSp>
        <p:nvCxnSpPr>
          <p:cNvPr id="9" name="Straight Connector 8"/>
          <p:cNvCxnSpPr/>
          <p:nvPr/>
        </p:nvCxnSpPr>
        <p:spPr>
          <a:xfrm>
            <a:off x="357188" y="549275"/>
            <a:ext cx="81248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pic>
        <p:nvPicPr>
          <p:cNvPr id="1032" name="Picture 8" descr="http://upload.wikimedia.org/wikipedia/commons/thumb/6/61/Alfa_beta_gamma_radiation_penetration.svg/500px-Alfa_beta_gamma_radiation_penetration.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969613"/>
            <a:ext cx="4483517" cy="237626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796136" y="4881136"/>
            <a:ext cx="2808312" cy="461665"/>
          </a:xfrm>
          <a:prstGeom prst="rect">
            <a:avLst/>
          </a:prstGeom>
        </p:spPr>
        <p:txBody>
          <a:bodyPr wrap="square">
            <a:spAutoFit/>
          </a:bodyPr>
          <a:lstStyle/>
          <a:p>
            <a:r>
              <a:rPr lang="en-US" sz="1200" dirty="0">
                <a:hlinkClick r:id="rId3"/>
              </a:rPr>
              <a:t>http://</a:t>
            </a:r>
            <a:r>
              <a:rPr lang="en-US" sz="1200" dirty="0" smtClean="0">
                <a:hlinkClick r:id="rId3"/>
              </a:rPr>
              <a:t>en.wikipedia.org/wiki/File:Alfa_beta_gamma_radiation_penetration.svg</a:t>
            </a:r>
            <a:endParaRPr lang="he-IL" sz="1200" dirty="0"/>
          </a:p>
        </p:txBody>
      </p:sp>
    </p:spTree>
    <p:extLst>
      <p:ext uri="{BB962C8B-B14F-4D97-AF65-F5344CB8AC3E}">
        <p14:creationId xmlns:p14="http://schemas.microsoft.com/office/powerpoint/2010/main" val="845371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3923928" y="855249"/>
            <a:ext cx="4660082" cy="5238047"/>
          </a:xfrm>
          <a:prstGeom prst="rect">
            <a:avLst/>
          </a:prstGeom>
          <a:noFill/>
          <a:ln w="22225">
            <a:noFill/>
          </a:ln>
          <a:effectLst>
            <a:outerShdw sx="101000" sy="101000" algn="ctr" rotWithShape="0">
              <a:schemeClr val="bg1">
                <a:lumMod val="75000"/>
              </a:schemeClr>
            </a:outerShdw>
          </a:effectLst>
        </p:spPr>
        <p:txBody>
          <a:bodyPr/>
          <a:lstStyle/>
          <a:p>
            <a:pPr marL="342900" lvl="0" indent="-342900" eaLnBrk="0" hangingPunct="0">
              <a:lnSpc>
                <a:spcPct val="150000"/>
              </a:lnSpc>
              <a:spcBef>
                <a:spcPct val="20000"/>
              </a:spcBef>
              <a:buFontTx/>
              <a:buChar char="•"/>
              <a:defRPr/>
            </a:pPr>
            <a:r>
              <a:rPr lang="he-IL" kern="0" dirty="0">
                <a:solidFill>
                  <a:srgbClr val="000000"/>
                </a:solidFill>
                <a:latin typeface="+mj-lt"/>
                <a:cs typeface="+mn-cs"/>
              </a:rPr>
              <a:t>כאשר אחד מסוגי הקרינה הרדיואקטיבית או </a:t>
            </a:r>
            <a:r>
              <a:rPr lang="he-IL" kern="0" dirty="0" smtClean="0">
                <a:solidFill>
                  <a:srgbClr val="000000"/>
                </a:solidFill>
                <a:latin typeface="+mj-lt"/>
                <a:cs typeface="+mn-cs"/>
              </a:rPr>
              <a:t>הקרינה אלקטרומגנטית, בעלי </a:t>
            </a:r>
            <a:r>
              <a:rPr lang="he-IL" kern="0" dirty="0">
                <a:solidFill>
                  <a:srgbClr val="000000"/>
                </a:solidFill>
                <a:latin typeface="+mj-lt"/>
                <a:cs typeface="+mn-cs"/>
              </a:rPr>
              <a:t>אנרגיה </a:t>
            </a:r>
            <a:r>
              <a:rPr lang="he-IL" kern="0" dirty="0" smtClean="0">
                <a:solidFill>
                  <a:srgbClr val="000000"/>
                </a:solidFill>
                <a:latin typeface="+mj-lt"/>
                <a:cs typeface="+mn-cs"/>
              </a:rPr>
              <a:t>מספיק גבוהה, </a:t>
            </a:r>
            <a:r>
              <a:rPr lang="he-IL" kern="0" dirty="0">
                <a:solidFill>
                  <a:srgbClr val="000000"/>
                </a:solidFill>
                <a:latin typeface="+mj-lt"/>
                <a:cs typeface="+mn-cs"/>
              </a:rPr>
              <a:t>פוגע באטומי החומר הוא </a:t>
            </a:r>
            <a:r>
              <a:rPr lang="he-IL" kern="0" dirty="0" smtClean="0">
                <a:solidFill>
                  <a:srgbClr val="000000"/>
                </a:solidFill>
                <a:latin typeface="+mj-lt"/>
                <a:cs typeface="+mn-cs"/>
              </a:rPr>
              <a:t>הוא יכול </a:t>
            </a:r>
            <a:r>
              <a:rPr lang="he-IL" kern="0" dirty="0">
                <a:solidFill>
                  <a:srgbClr val="000000"/>
                </a:solidFill>
                <a:latin typeface="+mj-lt"/>
                <a:cs typeface="+mn-cs"/>
              </a:rPr>
              <a:t>לנתק </a:t>
            </a:r>
            <a:r>
              <a:rPr lang="he-IL" kern="0" dirty="0" smtClean="0">
                <a:solidFill>
                  <a:srgbClr val="000000"/>
                </a:solidFill>
                <a:latin typeface="+mj-lt"/>
                <a:cs typeface="+mn-cs"/>
              </a:rPr>
              <a:t>מהם אלקטרונים. </a:t>
            </a:r>
            <a:r>
              <a:rPr lang="he-IL" kern="0" dirty="0">
                <a:solidFill>
                  <a:srgbClr val="000000"/>
                </a:solidFill>
                <a:latin typeface="+mj-lt"/>
                <a:cs typeface="+mn-cs"/>
              </a:rPr>
              <a:t>התוצאה </a:t>
            </a:r>
            <a:r>
              <a:rPr lang="he-IL" kern="0" dirty="0" smtClean="0">
                <a:solidFill>
                  <a:srgbClr val="000000"/>
                </a:solidFill>
                <a:latin typeface="+mj-lt"/>
                <a:cs typeface="+mn-cs"/>
              </a:rPr>
              <a:t>היא קבלת יונים. קרינה </a:t>
            </a:r>
            <a:r>
              <a:rPr lang="he-IL" kern="0" dirty="0">
                <a:solidFill>
                  <a:srgbClr val="000000"/>
                </a:solidFill>
                <a:latin typeface="+mj-lt"/>
                <a:cs typeface="+mn-cs"/>
              </a:rPr>
              <a:t>זו נקראת </a:t>
            </a:r>
            <a:r>
              <a:rPr lang="he-IL" b="1" kern="0" dirty="0">
                <a:solidFill>
                  <a:srgbClr val="FF6600"/>
                </a:solidFill>
                <a:latin typeface="+mj-lt"/>
                <a:cs typeface="+mn-cs"/>
              </a:rPr>
              <a:t>קרינה מייננת</a:t>
            </a:r>
            <a:r>
              <a:rPr lang="en-US" kern="0" dirty="0">
                <a:solidFill>
                  <a:srgbClr val="000000"/>
                </a:solidFill>
                <a:latin typeface="+mj-lt"/>
                <a:cs typeface="+mn-cs"/>
              </a:rPr>
              <a:t>.</a:t>
            </a:r>
          </a:p>
          <a:p>
            <a:pPr marL="342900" lvl="0" indent="-342900" eaLnBrk="0" hangingPunct="0">
              <a:lnSpc>
                <a:spcPct val="150000"/>
              </a:lnSpc>
              <a:spcBef>
                <a:spcPct val="20000"/>
              </a:spcBef>
              <a:buFontTx/>
              <a:buChar char="•"/>
              <a:defRPr/>
            </a:pPr>
            <a:r>
              <a:rPr lang="he-IL" kern="0" dirty="0" smtClean="0">
                <a:solidFill>
                  <a:srgbClr val="000000"/>
                </a:solidFill>
                <a:latin typeface="+mj-lt"/>
                <a:cs typeface="+mn-cs"/>
              </a:rPr>
              <a:t>קרינת </a:t>
            </a:r>
            <a:r>
              <a:rPr lang="el-GR" kern="0" dirty="0" smtClean="0">
                <a:solidFill>
                  <a:srgbClr val="000000"/>
                </a:solidFill>
                <a:latin typeface="+mj-lt"/>
                <a:cs typeface="+mn-cs"/>
              </a:rPr>
              <a:t>γ</a:t>
            </a:r>
            <a:r>
              <a:rPr lang="he-IL" kern="0" dirty="0" smtClean="0">
                <a:solidFill>
                  <a:srgbClr val="000000"/>
                </a:solidFill>
                <a:latin typeface="+mj-lt"/>
                <a:cs typeface="+mn-cs"/>
              </a:rPr>
              <a:t> יכולה לגרום לשבירת </a:t>
            </a:r>
            <a:r>
              <a:rPr lang="he-IL" kern="0" dirty="0">
                <a:solidFill>
                  <a:srgbClr val="000000"/>
                </a:solidFill>
                <a:latin typeface="+mj-lt"/>
                <a:cs typeface="+mn-cs"/>
              </a:rPr>
              <a:t>קשרים </a:t>
            </a:r>
            <a:r>
              <a:rPr lang="he-IL" kern="0" dirty="0" smtClean="0">
                <a:solidFill>
                  <a:srgbClr val="000000"/>
                </a:solidFill>
                <a:latin typeface="+mj-lt"/>
                <a:cs typeface="+mn-cs"/>
              </a:rPr>
              <a:t>קוולנטים וקבלת רדיקלים </a:t>
            </a:r>
            <a:r>
              <a:rPr lang="he-IL" kern="0" dirty="0">
                <a:solidFill>
                  <a:srgbClr val="000000"/>
                </a:solidFill>
                <a:latin typeface="+mj-lt"/>
                <a:cs typeface="+mn-cs"/>
              </a:rPr>
              <a:t>חופשיים- מולקולות עם אלקטרונים לא קושרים ולא מזווגים</a:t>
            </a:r>
            <a:r>
              <a:rPr lang="en-US" kern="0" dirty="0" smtClean="0">
                <a:solidFill>
                  <a:srgbClr val="000000"/>
                </a:solidFill>
                <a:latin typeface="+mj-lt"/>
                <a:cs typeface="+mn-cs"/>
              </a:rPr>
              <a:t>.</a:t>
            </a:r>
            <a:r>
              <a:rPr lang="he-IL" dirty="0"/>
              <a:t> </a:t>
            </a:r>
            <a:r>
              <a:rPr lang="he-IL" dirty="0" smtClean="0"/>
              <a:t>הרדיקלים החופשיים ממשיכים להגיב וגורמים לשינוי במבנה החומרים.</a:t>
            </a:r>
          </a:p>
        </p:txBody>
      </p:sp>
      <p:sp>
        <p:nvSpPr>
          <p:cNvPr id="8" name="כותרת 7"/>
          <p:cNvSpPr>
            <a:spLocks noGrp="1"/>
          </p:cNvSpPr>
          <p:nvPr>
            <p:ph type="title"/>
          </p:nvPr>
        </p:nvSpPr>
        <p:spPr>
          <a:xfrm>
            <a:off x="971550" y="115888"/>
            <a:ext cx="7581900" cy="433387"/>
          </a:xfrm>
        </p:spPr>
        <p:txBody>
          <a:bodyPr/>
          <a:lstStyle/>
          <a:p>
            <a:pPr algn="r">
              <a:defRPr/>
            </a:pPr>
            <a:r>
              <a:rPr lang="he-IL" sz="2000" b="1" dirty="0" smtClean="0">
                <a:solidFill>
                  <a:srgbClr val="FF6600"/>
                </a:solidFill>
                <a:cs typeface="+mn-cs"/>
              </a:rPr>
              <a:t>קרינה מייננת (הרחבה)</a:t>
            </a:r>
            <a:endParaRPr lang="he-IL" sz="2000" b="1" dirty="0">
              <a:solidFill>
                <a:srgbClr val="FF6600"/>
              </a:solidFill>
              <a:cs typeface="+mn-cs"/>
            </a:endParaRPr>
          </a:p>
        </p:txBody>
      </p:sp>
      <p:sp>
        <p:nvSpPr>
          <p:cNvPr id="6151" name="Slide Number Placeholder 7"/>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FA81231-AB6E-4B9E-A711-503E1D870644}" type="slidenum">
              <a:rPr lang="he-IL"/>
              <a:pPr>
                <a:defRPr/>
              </a:pPr>
              <a:t>15</a:t>
            </a:fld>
            <a:endParaRPr lang="he-IL"/>
          </a:p>
        </p:txBody>
      </p:sp>
      <p:cxnSp>
        <p:nvCxnSpPr>
          <p:cNvPr id="9" name="Straight Connector 8"/>
          <p:cNvCxnSpPr/>
          <p:nvPr/>
        </p:nvCxnSpPr>
        <p:spPr>
          <a:xfrm>
            <a:off x="357188" y="549275"/>
            <a:ext cx="81248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pic>
        <p:nvPicPr>
          <p:cNvPr id="8194" name="Picture 2" descr="קובץ:New radiation symbol ISO 21482.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9" y="1214436"/>
            <a:ext cx="3062684" cy="254270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39552" y="4293096"/>
            <a:ext cx="2802369" cy="646331"/>
          </a:xfrm>
          <a:prstGeom prst="rect">
            <a:avLst/>
          </a:prstGeom>
        </p:spPr>
        <p:txBody>
          <a:bodyPr wrap="none">
            <a:spAutoFit/>
          </a:bodyPr>
          <a:lstStyle/>
          <a:p>
            <a:pPr algn="r"/>
            <a:r>
              <a:rPr lang="he-IL" b="1" dirty="0" smtClean="0"/>
              <a:t>שלט המזהיר מקרינה מייננת</a:t>
            </a:r>
          </a:p>
          <a:p>
            <a:r>
              <a:rPr lang="he-IL" b="1" dirty="0" smtClean="0"/>
              <a:t>שם-היוצר,</a:t>
            </a:r>
            <a:r>
              <a:rPr lang="he-IL" b="1" dirty="0"/>
              <a:t> </a:t>
            </a:r>
            <a:r>
              <a:rPr lang="he-IL" b="1" dirty="0" smtClean="0"/>
              <a:t>2.5 cc-by-sa</a:t>
            </a:r>
            <a:endParaRPr lang="he-IL" dirty="0"/>
          </a:p>
        </p:txBody>
      </p:sp>
      <p:sp>
        <p:nvSpPr>
          <p:cNvPr id="3" name="Rectangle 2"/>
          <p:cNvSpPr/>
          <p:nvPr/>
        </p:nvSpPr>
        <p:spPr>
          <a:xfrm>
            <a:off x="112792" y="3861048"/>
            <a:ext cx="3553335" cy="600164"/>
          </a:xfrm>
          <a:prstGeom prst="rect">
            <a:avLst/>
          </a:prstGeom>
        </p:spPr>
        <p:txBody>
          <a:bodyPr wrap="square">
            <a:spAutoFit/>
          </a:bodyPr>
          <a:lstStyle/>
          <a:p>
            <a:r>
              <a:rPr lang="en-US" sz="1100" dirty="0">
                <a:hlinkClick r:id="rId4"/>
              </a:rPr>
              <a:t>http://he.wikipedia.org/wiki/%</a:t>
            </a:r>
            <a:r>
              <a:rPr lang="en-US" sz="1100" dirty="0" smtClean="0">
                <a:hlinkClick r:id="rId4"/>
              </a:rPr>
              <a:t>D7%A7%D7%95%D7%91%D7%A5:New_radiation_symbol_ISO_21482.svg</a:t>
            </a:r>
            <a:endParaRPr lang="en-US" sz="1100" dirty="0" smtClean="0"/>
          </a:p>
          <a:p>
            <a:endParaRPr lang="he-IL" sz="1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1619672" y="908720"/>
            <a:ext cx="6964338" cy="5238047"/>
          </a:xfrm>
          <a:prstGeom prst="rect">
            <a:avLst/>
          </a:prstGeom>
          <a:noFill/>
          <a:ln w="22225">
            <a:noFill/>
          </a:ln>
          <a:effectLst>
            <a:outerShdw sx="101000" sy="101000" algn="ctr" rotWithShape="0">
              <a:schemeClr val="bg1">
                <a:lumMod val="75000"/>
              </a:schemeClr>
            </a:outerShdw>
          </a:effectLst>
        </p:spPr>
        <p:txBody>
          <a:bodyPr/>
          <a:lstStyle/>
          <a:p>
            <a:pPr marL="342900" lvl="0" indent="-342900" eaLnBrk="0" hangingPunct="0">
              <a:lnSpc>
                <a:spcPct val="150000"/>
              </a:lnSpc>
              <a:spcBef>
                <a:spcPct val="20000"/>
              </a:spcBef>
              <a:buBlip>
                <a:blip r:embed="rId2"/>
              </a:buBlip>
              <a:defRPr/>
            </a:pPr>
            <a:r>
              <a:rPr lang="he-IL" dirty="0" smtClean="0"/>
              <a:t>לקרינה </a:t>
            </a:r>
            <a:r>
              <a:rPr lang="he-IL" dirty="0"/>
              <a:t>מייננת שימושים רבים ברפואה, במחקר ופיתוח, בבנייה ובתחומים נוספים, אך היא מהווה סיכון בריאותי </a:t>
            </a:r>
            <a:r>
              <a:rPr lang="he-IL" dirty="0" smtClean="0"/>
              <a:t>כשלא שומרים </a:t>
            </a:r>
            <a:r>
              <a:rPr lang="he-IL" dirty="0"/>
              <a:t>על כללי בטיחות. </a:t>
            </a:r>
            <a:endParaRPr lang="he-IL" dirty="0" smtClean="0"/>
          </a:p>
          <a:p>
            <a:pPr marL="342900" lvl="0" indent="-342900" eaLnBrk="0" hangingPunct="0">
              <a:lnSpc>
                <a:spcPct val="150000"/>
              </a:lnSpc>
              <a:spcBef>
                <a:spcPct val="20000"/>
              </a:spcBef>
              <a:buBlip>
                <a:blip r:embed="rId2"/>
              </a:buBlip>
              <a:defRPr/>
            </a:pPr>
            <a:r>
              <a:rPr lang="he-IL" dirty="0" smtClean="0"/>
              <a:t>יינונים </a:t>
            </a:r>
            <a:r>
              <a:rPr lang="he-IL" dirty="0"/>
              <a:t>רבים מידי המתרחשים במערכת ביולוגית יכולים להוות גורם הרסני למערכת, משום שהיינון גורם לנזק </a:t>
            </a:r>
            <a:r>
              <a:rPr lang="he-IL" dirty="0" smtClean="0"/>
              <a:t>לחומר </a:t>
            </a:r>
            <a:r>
              <a:rPr lang="he-IL" dirty="0"/>
              <a:t>הגנטי (</a:t>
            </a:r>
            <a:r>
              <a:rPr lang="he-IL" dirty="0" smtClean="0"/>
              <a:t>דנ"א), </a:t>
            </a:r>
            <a:r>
              <a:rPr lang="he-IL" dirty="0"/>
              <a:t>בנוסף לנזק </a:t>
            </a:r>
            <a:r>
              <a:rPr lang="he-IL" dirty="0" smtClean="0"/>
              <a:t>המיידי. </a:t>
            </a:r>
          </a:p>
          <a:p>
            <a:pPr marL="342900" lvl="0" indent="-342900" eaLnBrk="0" hangingPunct="0">
              <a:lnSpc>
                <a:spcPct val="150000"/>
              </a:lnSpc>
              <a:spcBef>
                <a:spcPct val="20000"/>
              </a:spcBef>
              <a:buBlip>
                <a:blip r:embed="rId2"/>
              </a:buBlip>
              <a:defRPr/>
            </a:pPr>
            <a:r>
              <a:rPr lang="he-IL" dirty="0" smtClean="0"/>
              <a:t>רקמות </a:t>
            </a:r>
            <a:r>
              <a:rPr lang="he-IL" dirty="0"/>
              <a:t>שנחשפות לקרינה </a:t>
            </a:r>
            <a:r>
              <a:rPr lang="he-IL" dirty="0" smtClean="0"/>
              <a:t>סובלות </a:t>
            </a:r>
            <a:r>
              <a:rPr lang="he-IL" dirty="0"/>
              <a:t>מנזק מאוחר, בעיקר </a:t>
            </a:r>
            <a:r>
              <a:rPr lang="he-IL" dirty="0" smtClean="0"/>
              <a:t>מפיתוחם </a:t>
            </a:r>
            <a:r>
              <a:rPr lang="he-IL" dirty="0"/>
              <a:t>של גידולים סרטניים. הוכח גם כי מנת יתר של קרינה מייננת </a:t>
            </a:r>
            <a:r>
              <a:rPr lang="he-IL" dirty="0" smtClean="0"/>
              <a:t>או של קרינה היוצרת רדיקלים חופשיים גורמת </a:t>
            </a:r>
            <a:r>
              <a:rPr lang="he-IL" dirty="0"/>
              <a:t>למוטציות בצאצאים הנולדים לאחר החשיפה.</a:t>
            </a:r>
            <a:endParaRPr lang="en-US" kern="0" dirty="0">
              <a:solidFill>
                <a:srgbClr val="000000"/>
              </a:solidFill>
              <a:latin typeface="+mj-lt"/>
              <a:cs typeface="+mn-cs"/>
            </a:endParaRPr>
          </a:p>
        </p:txBody>
      </p:sp>
      <p:sp>
        <p:nvSpPr>
          <p:cNvPr id="8" name="כותרת 7"/>
          <p:cNvSpPr>
            <a:spLocks noGrp="1"/>
          </p:cNvSpPr>
          <p:nvPr>
            <p:ph type="title"/>
          </p:nvPr>
        </p:nvSpPr>
        <p:spPr>
          <a:xfrm>
            <a:off x="971550" y="115888"/>
            <a:ext cx="7581900" cy="433387"/>
          </a:xfrm>
        </p:spPr>
        <p:txBody>
          <a:bodyPr/>
          <a:lstStyle/>
          <a:p>
            <a:pPr algn="r">
              <a:defRPr/>
            </a:pPr>
            <a:r>
              <a:rPr lang="he-IL" sz="2000" b="1" dirty="0" smtClean="0">
                <a:solidFill>
                  <a:srgbClr val="FF6600"/>
                </a:solidFill>
                <a:cs typeface="+mn-cs"/>
              </a:rPr>
              <a:t>נזקי הקרינה הרדיואקטיבית</a:t>
            </a:r>
            <a:endParaRPr lang="he-IL" sz="2000" b="1" dirty="0">
              <a:solidFill>
                <a:srgbClr val="FF6600"/>
              </a:solidFill>
              <a:cs typeface="+mn-cs"/>
            </a:endParaRPr>
          </a:p>
        </p:txBody>
      </p:sp>
      <p:sp>
        <p:nvSpPr>
          <p:cNvPr id="6151" name="Slide Number Placeholder 7"/>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FA81231-AB6E-4B9E-A711-503E1D870644}" type="slidenum">
              <a:rPr lang="he-IL"/>
              <a:pPr>
                <a:defRPr/>
              </a:pPr>
              <a:t>16</a:t>
            </a:fld>
            <a:endParaRPr lang="he-IL"/>
          </a:p>
        </p:txBody>
      </p:sp>
      <p:cxnSp>
        <p:nvCxnSpPr>
          <p:cNvPr id="9" name="Straight Connector 8"/>
          <p:cNvCxnSpPr/>
          <p:nvPr/>
        </p:nvCxnSpPr>
        <p:spPr>
          <a:xfrm>
            <a:off x="357188" y="549275"/>
            <a:ext cx="81248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250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334963" y="836712"/>
            <a:ext cx="8143875" cy="2855912"/>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endParaRPr lang="he-IL" dirty="0">
              <a:solidFill>
                <a:schemeClr val="tx1"/>
              </a:solidFill>
            </a:endParaRPr>
          </a:p>
          <a:p>
            <a:pPr fontAlgn="auto">
              <a:spcBef>
                <a:spcPts val="0"/>
              </a:spcBef>
              <a:spcAft>
                <a:spcPts val="0"/>
              </a:spcAft>
              <a:buFontTx/>
              <a:buBlip>
                <a:blip r:embed="rId2"/>
              </a:buBlip>
              <a:defRPr/>
            </a:pPr>
            <a:r>
              <a:rPr lang="he-IL" dirty="0">
                <a:solidFill>
                  <a:schemeClr val="tx1"/>
                </a:solidFill>
              </a:rPr>
              <a:t> </a:t>
            </a:r>
            <a:r>
              <a:rPr lang="he-IL" dirty="0" smtClean="0">
                <a:solidFill>
                  <a:schemeClr val="tx1"/>
                </a:solidFill>
              </a:rPr>
              <a:t>קרינה רדיואקטיבית נפלטת באופן ספונטני מאיזוטופים שגרעיניהם לא יציבים. </a:t>
            </a:r>
          </a:p>
          <a:p>
            <a:pPr fontAlgn="auto">
              <a:spcBef>
                <a:spcPts val="0"/>
              </a:spcBef>
              <a:spcAft>
                <a:spcPts val="0"/>
              </a:spcAft>
              <a:buFontTx/>
              <a:buBlip>
                <a:blip r:embed="rId2"/>
              </a:buBlip>
              <a:defRPr/>
            </a:pPr>
            <a:endParaRPr lang="he-IL" dirty="0">
              <a:solidFill>
                <a:schemeClr val="tx1"/>
              </a:solidFill>
            </a:endParaRPr>
          </a:p>
          <a:p>
            <a:pPr fontAlgn="auto">
              <a:spcBef>
                <a:spcPts val="0"/>
              </a:spcBef>
              <a:spcAft>
                <a:spcPts val="0"/>
              </a:spcAft>
              <a:buFontTx/>
              <a:buBlip>
                <a:blip r:embed="rId2"/>
              </a:buBlip>
              <a:defRPr/>
            </a:pPr>
            <a:r>
              <a:rPr lang="he-IL" dirty="0" smtClean="0">
                <a:solidFill>
                  <a:schemeClr val="tx1"/>
                </a:solidFill>
              </a:rPr>
              <a:t> ישנם שלושה סוגי קרינה רדיואקטיבית:  </a:t>
            </a:r>
            <a:r>
              <a:rPr lang="el-GR" dirty="0" smtClean="0">
                <a:solidFill>
                  <a:schemeClr val="tx1"/>
                </a:solidFill>
              </a:rPr>
              <a:t>α</a:t>
            </a:r>
            <a:r>
              <a:rPr lang="he-IL" dirty="0" smtClean="0">
                <a:solidFill>
                  <a:schemeClr val="tx1"/>
                </a:solidFill>
              </a:rPr>
              <a:t> , </a:t>
            </a:r>
            <a:r>
              <a:rPr lang="el-GR" dirty="0" smtClean="0">
                <a:solidFill>
                  <a:schemeClr val="tx1"/>
                </a:solidFill>
              </a:rPr>
              <a:t>β</a:t>
            </a:r>
            <a:r>
              <a:rPr lang="he-IL" dirty="0" smtClean="0">
                <a:solidFill>
                  <a:schemeClr val="tx1"/>
                </a:solidFill>
              </a:rPr>
              <a:t> , </a:t>
            </a:r>
            <a:r>
              <a:rPr lang="el-GR" dirty="0" smtClean="0">
                <a:solidFill>
                  <a:schemeClr val="tx1"/>
                </a:solidFill>
              </a:rPr>
              <a:t>γ</a:t>
            </a:r>
            <a:r>
              <a:rPr lang="he-IL" dirty="0" smtClean="0">
                <a:solidFill>
                  <a:schemeClr val="tx1"/>
                </a:solidFill>
              </a:rPr>
              <a:t>.</a:t>
            </a:r>
            <a:endParaRPr lang="he-IL" dirty="0">
              <a:solidFill>
                <a:schemeClr val="tx1"/>
              </a:solidFill>
            </a:endParaRPr>
          </a:p>
          <a:p>
            <a:pPr fontAlgn="auto">
              <a:spcBef>
                <a:spcPts val="0"/>
              </a:spcBef>
              <a:spcAft>
                <a:spcPts val="0"/>
              </a:spcAft>
              <a:buFontTx/>
              <a:buBlip>
                <a:blip r:embed="rId2"/>
              </a:buBlip>
              <a:defRPr/>
            </a:pPr>
            <a:endParaRPr lang="he-IL" dirty="0">
              <a:solidFill>
                <a:schemeClr val="tx1"/>
              </a:solidFill>
            </a:endParaRPr>
          </a:p>
          <a:p>
            <a:pPr fontAlgn="auto">
              <a:spcBef>
                <a:spcPts val="0"/>
              </a:spcBef>
              <a:spcAft>
                <a:spcPts val="0"/>
              </a:spcAft>
              <a:buFontTx/>
              <a:buBlip>
                <a:blip r:embed="rId2"/>
              </a:buBlip>
              <a:defRPr/>
            </a:pPr>
            <a:r>
              <a:rPr lang="he-IL" dirty="0">
                <a:solidFill>
                  <a:schemeClr val="tx1"/>
                </a:solidFill>
              </a:rPr>
              <a:t> </a:t>
            </a:r>
            <a:r>
              <a:rPr lang="he-IL" dirty="0" smtClean="0">
                <a:solidFill>
                  <a:schemeClr val="tx1"/>
                </a:solidFill>
              </a:rPr>
              <a:t>לסוגי הקרינה השונים יש חדירות שונה.</a:t>
            </a:r>
            <a:endParaRPr lang="he-IL" dirty="0">
              <a:solidFill>
                <a:schemeClr val="tx1"/>
              </a:solidFill>
            </a:endParaRPr>
          </a:p>
          <a:p>
            <a:pPr fontAlgn="auto">
              <a:spcBef>
                <a:spcPts val="0"/>
              </a:spcBef>
              <a:spcAft>
                <a:spcPts val="0"/>
              </a:spcAft>
              <a:buFontTx/>
              <a:buBlip>
                <a:blip r:embed="rId2"/>
              </a:buBlip>
              <a:defRPr/>
            </a:pPr>
            <a:endParaRPr lang="he-IL" dirty="0">
              <a:solidFill>
                <a:schemeClr val="tx1"/>
              </a:solidFill>
            </a:endParaRPr>
          </a:p>
          <a:p>
            <a:pPr fontAlgn="auto">
              <a:spcBef>
                <a:spcPts val="0"/>
              </a:spcBef>
              <a:spcAft>
                <a:spcPts val="0"/>
              </a:spcAft>
              <a:buFontTx/>
              <a:buBlip>
                <a:blip r:embed="rId2"/>
              </a:buBlip>
              <a:defRPr/>
            </a:pPr>
            <a:r>
              <a:rPr lang="he-IL" dirty="0">
                <a:solidFill>
                  <a:schemeClr val="tx1"/>
                </a:solidFill>
              </a:rPr>
              <a:t> </a:t>
            </a:r>
            <a:r>
              <a:rPr lang="he-IL" dirty="0" smtClean="0">
                <a:solidFill>
                  <a:schemeClr val="tx1"/>
                </a:solidFill>
              </a:rPr>
              <a:t>התפרקות של יסודות רדיואקטיביים תימשך עד שיתקבלו יסודות שגרעיניהם יציבים.</a:t>
            </a:r>
          </a:p>
          <a:p>
            <a:pPr fontAlgn="auto">
              <a:spcBef>
                <a:spcPts val="0"/>
              </a:spcBef>
              <a:spcAft>
                <a:spcPts val="0"/>
              </a:spcAft>
              <a:buFontTx/>
              <a:buBlip>
                <a:blip r:embed="rId2"/>
              </a:buBlip>
              <a:defRPr/>
            </a:pPr>
            <a:endParaRPr lang="he-IL" dirty="0">
              <a:solidFill>
                <a:schemeClr val="tx1"/>
              </a:solidFill>
            </a:endParaRPr>
          </a:p>
          <a:p>
            <a:pPr fontAlgn="auto">
              <a:spcBef>
                <a:spcPts val="0"/>
              </a:spcBef>
              <a:spcAft>
                <a:spcPts val="0"/>
              </a:spcAft>
              <a:buFontTx/>
              <a:buBlip>
                <a:blip r:embed="rId2"/>
              </a:buBlip>
              <a:defRPr/>
            </a:pPr>
            <a:r>
              <a:rPr lang="he-IL" dirty="0" smtClean="0">
                <a:solidFill>
                  <a:schemeClr val="tx1"/>
                </a:solidFill>
              </a:rPr>
              <a:t> לקרינה רדיואקטיבית  שימושים רבים אך היא גם עלולה לגרום לנזקים רבים לחי ולצומח.</a:t>
            </a:r>
            <a:endParaRPr lang="he-IL" dirty="0">
              <a:solidFill>
                <a:schemeClr val="tx1"/>
              </a:solidFill>
            </a:endParaRPr>
          </a:p>
        </p:txBody>
      </p:sp>
      <p:sp>
        <p:nvSpPr>
          <p:cNvPr id="8195" name="Rectangle 14"/>
          <p:cNvSpPr>
            <a:spLocks noChangeArrowheads="1"/>
          </p:cNvSpPr>
          <p:nvPr/>
        </p:nvSpPr>
        <p:spPr bwMode="auto">
          <a:xfrm>
            <a:off x="1116013" y="4000500"/>
            <a:ext cx="7286625"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he-IL" sz="2000" b="1" dirty="0">
                <a:solidFill>
                  <a:srgbClr val="FF6600"/>
                </a:solidFill>
              </a:rPr>
              <a:t>מושגים חשובים: </a:t>
            </a:r>
          </a:p>
          <a:p>
            <a:pPr eaLnBrk="0" hangingPunct="0"/>
            <a:r>
              <a:rPr lang="he-IL" dirty="0" smtClean="0"/>
              <a:t>קרינה אלקטרומגנטית, קרינה רדיואקטיבית , קרינת אלפא, קרינת בטא, קרינת גמא, חדירות קרינה, קרינה מייננת.</a:t>
            </a:r>
            <a:endParaRPr lang="he-IL" dirty="0"/>
          </a:p>
          <a:p>
            <a:pPr eaLnBrk="0" hangingPunct="0"/>
            <a:endParaRPr lang="en-US" sz="2000" dirty="0"/>
          </a:p>
        </p:txBody>
      </p:sp>
      <p:sp>
        <p:nvSpPr>
          <p:cNvPr id="8197" name="כותרת 7"/>
          <p:cNvSpPr>
            <a:spLocks noGrp="1"/>
          </p:cNvSpPr>
          <p:nvPr>
            <p:ph type="title"/>
          </p:nvPr>
        </p:nvSpPr>
        <p:spPr bwMode="auto">
          <a:xfrm>
            <a:off x="1187450" y="115888"/>
            <a:ext cx="7292975" cy="360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he-IL" sz="2000" b="1" dirty="0" smtClean="0">
                <a:solidFill>
                  <a:srgbClr val="FF6600"/>
                </a:solidFill>
              </a:rPr>
              <a:t>סיכום</a:t>
            </a:r>
          </a:p>
        </p:txBody>
      </p:sp>
      <p:sp>
        <p:nvSpPr>
          <p:cNvPr id="9223"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15802A2-CA82-4122-AC36-770D478B4F21}" type="slidenum">
              <a:rPr lang="he-IL"/>
              <a:pPr>
                <a:defRPr/>
              </a:pPr>
              <a:t>17</a:t>
            </a:fld>
            <a:endParaRPr lang="he-IL"/>
          </a:p>
        </p:txBody>
      </p:sp>
      <p:cxnSp>
        <p:nvCxnSpPr>
          <p:cNvPr id="8" name="Straight Connector 7"/>
          <p:cNvCxnSpPr/>
          <p:nvPr/>
        </p:nvCxnSpPr>
        <p:spPr>
          <a:xfrm>
            <a:off x="334963" y="549275"/>
            <a:ext cx="81248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כותרת 7"/>
          <p:cNvSpPr>
            <a:spLocks noGrp="1"/>
          </p:cNvSpPr>
          <p:nvPr>
            <p:ph type="title"/>
          </p:nvPr>
        </p:nvSpPr>
        <p:spPr bwMode="auto">
          <a:xfrm>
            <a:off x="1382638" y="115888"/>
            <a:ext cx="7365826" cy="433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r"/>
            <a:r>
              <a:rPr lang="he-IL" sz="2000" b="1" dirty="0" smtClean="0">
                <a:solidFill>
                  <a:srgbClr val="FF6600"/>
                </a:solidFill>
              </a:rPr>
              <a:t>הקרינה האלקטרומגנטית (הרחבה)</a:t>
            </a:r>
          </a:p>
        </p:txBody>
      </p:sp>
      <p:sp>
        <p:nvSpPr>
          <p:cNvPr id="6151" name="Slide Number Placeholder 7"/>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71CBEC26-A039-4C45-98A8-B57110451180}" type="slidenum">
              <a:rPr lang="he-IL"/>
              <a:pPr>
                <a:defRPr/>
              </a:pPr>
              <a:t>2</a:t>
            </a:fld>
            <a:endParaRPr lang="he-IL"/>
          </a:p>
        </p:txBody>
      </p:sp>
      <p:sp>
        <p:nvSpPr>
          <p:cNvPr id="8197" name="Rectangle 17"/>
          <p:cNvSpPr>
            <a:spLocks noChangeArrowheads="1"/>
          </p:cNvSpPr>
          <p:nvPr/>
        </p:nvSpPr>
        <p:spPr bwMode="auto">
          <a:xfrm>
            <a:off x="323850" y="620688"/>
            <a:ext cx="8351838"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p>
            <a:pPr>
              <a:lnSpc>
                <a:spcPct val="120000"/>
              </a:lnSpc>
            </a:pPr>
            <a:r>
              <a:rPr lang="he-IL" b="1" dirty="0"/>
              <a:t>קרינה</a:t>
            </a:r>
            <a:r>
              <a:rPr lang="he-IL" dirty="0"/>
              <a:t> היא אחת הצורות של </a:t>
            </a:r>
            <a:r>
              <a:rPr lang="he-IL" dirty="0" smtClean="0"/>
              <a:t>העברת </a:t>
            </a:r>
            <a:r>
              <a:rPr lang="he-IL" dirty="0"/>
              <a:t>אנרגיה. </a:t>
            </a:r>
            <a:r>
              <a:rPr lang="he-IL" dirty="0" smtClean="0"/>
              <a:t>קרינה לא זקוקה לתווך </a:t>
            </a:r>
            <a:r>
              <a:rPr lang="he-IL" dirty="0"/>
              <a:t>חומרי </a:t>
            </a:r>
            <a:r>
              <a:rPr lang="he-IL" dirty="0" smtClean="0"/>
              <a:t>כדי לעבור דרכו, היא עוברת גם בר</a:t>
            </a:r>
            <a:r>
              <a:rPr lang="he-IL" dirty="0"/>
              <a:t>ִ</a:t>
            </a:r>
            <a:r>
              <a:rPr lang="he-IL" dirty="0" smtClean="0"/>
              <a:t>יק. </a:t>
            </a:r>
          </a:p>
          <a:p>
            <a:pPr algn="r" rtl="1">
              <a:lnSpc>
                <a:spcPct val="120000"/>
              </a:lnSpc>
            </a:pPr>
            <a:r>
              <a:rPr lang="he-IL" b="1" dirty="0">
                <a:solidFill>
                  <a:srgbClr val="FF6600"/>
                </a:solidFill>
              </a:rPr>
              <a:t>ה</a:t>
            </a:r>
            <a:r>
              <a:rPr lang="he-IL" b="1" dirty="0" smtClean="0">
                <a:solidFill>
                  <a:srgbClr val="FF6600"/>
                </a:solidFill>
              </a:rPr>
              <a:t>קרינה </a:t>
            </a:r>
            <a:r>
              <a:rPr lang="he-IL" b="1" dirty="0">
                <a:solidFill>
                  <a:srgbClr val="FF6600"/>
                </a:solidFill>
              </a:rPr>
              <a:t>האלקטרומגנטית </a:t>
            </a:r>
            <a:r>
              <a:rPr lang="he-IL" dirty="0" smtClean="0"/>
              <a:t>היא בעלת אופי </a:t>
            </a:r>
            <a:r>
              <a:rPr lang="he-IL" dirty="0"/>
              <a:t>דוּאָלִי </a:t>
            </a:r>
            <a:r>
              <a:rPr lang="he-IL" dirty="0" smtClean="0"/>
              <a:t>(כפול).</a:t>
            </a:r>
          </a:p>
          <a:p>
            <a:pPr>
              <a:lnSpc>
                <a:spcPct val="120000"/>
              </a:lnSpc>
            </a:pPr>
            <a:r>
              <a:rPr lang="he-IL" dirty="0" smtClean="0"/>
              <a:t>היא מתוארת ע"י שני מודלים: מודל חלקיקי ומודל גלי. לכל </a:t>
            </a:r>
            <a:r>
              <a:rPr lang="he-IL" dirty="0"/>
              <a:t>קרינה אלקטרומגנטית תכונות מסוימות שאותן ניתן להסביר בעזרת המודל החלקיקי ותכונות אחרות שאותן ניתן להסביר בעזרת המודל הגלי</a:t>
            </a:r>
            <a:r>
              <a:rPr lang="he-IL" dirty="0" smtClean="0"/>
              <a:t>.</a:t>
            </a:r>
            <a:endParaRPr lang="he-IL" dirty="0"/>
          </a:p>
          <a:p>
            <a:pPr marL="285750" indent="-285750" algn="r" rtl="1">
              <a:lnSpc>
                <a:spcPct val="120000"/>
              </a:lnSpc>
              <a:buBlip>
                <a:blip r:embed="rId2"/>
              </a:buBlip>
            </a:pPr>
            <a:r>
              <a:rPr lang="he-IL" b="1" dirty="0" smtClean="0"/>
              <a:t>המודל החלקיקי</a:t>
            </a:r>
            <a:r>
              <a:rPr lang="he-IL" dirty="0" smtClean="0"/>
              <a:t>: מתייחס לקרינה </a:t>
            </a:r>
            <a:r>
              <a:rPr lang="he-IL" dirty="0"/>
              <a:t>האלקטרומגנטית כאל זרם של חלקיקים </a:t>
            </a:r>
            <a:r>
              <a:rPr lang="he-IL" dirty="0" smtClean="0"/>
              <a:t>קטנים, נושאי </a:t>
            </a:r>
            <a:r>
              <a:rPr lang="he-IL" b="1" dirty="0" smtClean="0">
                <a:solidFill>
                  <a:srgbClr val="FF6600"/>
                </a:solidFill>
              </a:rPr>
              <a:t>אנרגיה</a:t>
            </a:r>
            <a:r>
              <a:rPr lang="he-IL" dirty="0" smtClean="0"/>
              <a:t>, </a:t>
            </a:r>
            <a:r>
              <a:rPr lang="he-IL" dirty="0"/>
              <a:t>הנעים בקווים ישרים </a:t>
            </a:r>
            <a:r>
              <a:rPr lang="he-IL" dirty="0" smtClean="0"/>
              <a:t>במהירות </a:t>
            </a:r>
            <a:r>
              <a:rPr lang="he-IL" dirty="0"/>
              <a:t>גדולה מאוד. חלקיקים אלו נקראים </a:t>
            </a:r>
            <a:r>
              <a:rPr lang="he-IL" b="1" dirty="0">
                <a:solidFill>
                  <a:srgbClr val="FF6600"/>
                </a:solidFill>
              </a:rPr>
              <a:t>פוֹטוֹנִים</a:t>
            </a:r>
            <a:r>
              <a:rPr lang="he-IL" dirty="0"/>
              <a:t> והם נעים ב</a:t>
            </a:r>
            <a:r>
              <a:rPr lang="he-IL" b="1" dirty="0">
                <a:solidFill>
                  <a:srgbClr val="FF6600"/>
                </a:solidFill>
              </a:rPr>
              <a:t>מהירות </a:t>
            </a:r>
            <a:r>
              <a:rPr lang="he-IL" b="1" dirty="0" smtClean="0">
                <a:solidFill>
                  <a:srgbClr val="FF6600"/>
                </a:solidFill>
              </a:rPr>
              <a:t>האור</a:t>
            </a:r>
            <a:r>
              <a:rPr lang="he-IL" dirty="0" smtClean="0"/>
              <a:t>.</a:t>
            </a:r>
            <a:endParaRPr lang="he-IL" b="1" dirty="0" smtClean="0">
              <a:solidFill>
                <a:srgbClr val="FF6600"/>
              </a:solidFill>
            </a:endParaRPr>
          </a:p>
          <a:p>
            <a:pPr marL="285750" indent="-285750" algn="r" rtl="1">
              <a:lnSpc>
                <a:spcPct val="120000"/>
              </a:lnSpc>
              <a:buBlip>
                <a:blip r:embed="rId2"/>
              </a:buBlip>
            </a:pPr>
            <a:r>
              <a:rPr lang="he-IL" b="1" dirty="0" smtClean="0"/>
              <a:t>המודל הגלי</a:t>
            </a:r>
            <a:r>
              <a:rPr lang="he-IL" dirty="0" smtClean="0"/>
              <a:t>: מתייחס לקרינה אלקטרומגנטית כהפרעה </a:t>
            </a:r>
            <a:r>
              <a:rPr lang="he-IL" dirty="0"/>
              <a:t>חשמלית ומגנטית מחזורית, או </a:t>
            </a:r>
            <a:r>
              <a:rPr lang="he-IL" dirty="0" smtClean="0"/>
              <a:t>כ</a:t>
            </a:r>
            <a:r>
              <a:rPr lang="he-IL" b="1" dirty="0" smtClean="0">
                <a:solidFill>
                  <a:srgbClr val="FF6600"/>
                </a:solidFill>
              </a:rPr>
              <a:t>גל</a:t>
            </a:r>
            <a:r>
              <a:rPr lang="he-IL" dirty="0" smtClean="0"/>
              <a:t> </a:t>
            </a:r>
            <a:r>
              <a:rPr lang="he-IL" dirty="0"/>
              <a:t>היוצא ממקור מסוים ומתפשט במרחב</a:t>
            </a:r>
            <a:r>
              <a:rPr lang="he-IL" dirty="0" smtClean="0"/>
              <a:t>.</a:t>
            </a:r>
            <a:endParaRPr lang="he-IL" dirty="0"/>
          </a:p>
        </p:txBody>
      </p:sp>
      <p:pic>
        <p:nvPicPr>
          <p:cNvPr id="8198"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928" y="4062561"/>
            <a:ext cx="965200"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p:cNvCxnSpPr/>
          <p:nvPr/>
        </p:nvCxnSpPr>
        <p:spPr>
          <a:xfrm>
            <a:off x="357188" y="549275"/>
            <a:ext cx="8318500"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3491880" y="6012577"/>
            <a:ext cx="4608512" cy="584775"/>
          </a:xfrm>
          <a:prstGeom prst="rect">
            <a:avLst/>
          </a:prstGeom>
        </p:spPr>
        <p:txBody>
          <a:bodyPr wrap="square">
            <a:spAutoFit/>
          </a:bodyPr>
          <a:lstStyle/>
          <a:p>
            <a:pPr algn="ctr"/>
            <a:r>
              <a:rPr lang="en-US" sz="1600" dirty="0">
                <a:hlinkClick r:id="rId4"/>
              </a:rPr>
              <a:t>http://</a:t>
            </a:r>
            <a:r>
              <a:rPr lang="en-US" sz="1600" dirty="0" smtClean="0">
                <a:hlinkClick r:id="rId4"/>
              </a:rPr>
              <a:t>www.youtube.com/watch?v=oZZ4wKYtVl8</a:t>
            </a:r>
            <a:r>
              <a:rPr lang="he-IL" sz="1600" dirty="0" smtClean="0"/>
              <a:t>  קרינה אלקטרומגנטית במודל של גל- יוטיוב</a:t>
            </a:r>
            <a:endParaRPr lang="he-IL" sz="1600" dirty="0"/>
          </a:p>
        </p:txBody>
      </p:sp>
      <p:pic>
        <p:nvPicPr>
          <p:cNvPr id="5" name="Picture 4" descr="Screen Clipping"/>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603926" y="4149080"/>
            <a:ext cx="2949768" cy="2423142"/>
          </a:xfrm>
          <a:prstGeom prst="rect">
            <a:avLst/>
          </a:prstGeom>
        </p:spPr>
      </p:pic>
    </p:spTree>
    <p:extLst>
      <p:ext uri="{BB962C8B-B14F-4D97-AF65-F5344CB8AC3E}">
        <p14:creationId xmlns:p14="http://schemas.microsoft.com/office/powerpoint/2010/main" val="767373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כותרת 7"/>
          <p:cNvSpPr>
            <a:spLocks noGrp="1"/>
          </p:cNvSpPr>
          <p:nvPr>
            <p:ph type="title" idx="4294967295"/>
          </p:nvPr>
        </p:nvSpPr>
        <p:spPr bwMode="auto">
          <a:xfrm>
            <a:off x="323850" y="115888"/>
            <a:ext cx="8229600" cy="4333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he-IL" sz="2000" b="1" dirty="0" smtClean="0">
                <a:solidFill>
                  <a:srgbClr val="FF6600"/>
                </a:solidFill>
              </a:rPr>
              <a:t>אורך גל (הרחבה)</a:t>
            </a:r>
          </a:p>
        </p:txBody>
      </p:sp>
      <p:sp>
        <p:nvSpPr>
          <p:cNvPr id="6151" name="Slide Number Placeholder 7"/>
          <p:cNvSpPr txBox="1">
            <a:spLocks noGrp="1"/>
          </p:cNvSpPr>
          <p:nvPr/>
        </p:nvSpPr>
        <p:spPr bwMode="auto">
          <a:xfrm>
            <a:off x="366713" y="6643688"/>
            <a:ext cx="2133600" cy="285750"/>
          </a:xfrm>
          <a:prstGeom prst="rect">
            <a:avLst/>
          </a:prstGeom>
          <a:noFill/>
          <a:ln>
            <a:miter lim="800000"/>
            <a:headEnd/>
            <a:tailEnd/>
          </a:ln>
        </p:spPr>
        <p:txBody>
          <a:bodyPr/>
          <a:lstStyle/>
          <a:p>
            <a:pPr>
              <a:defRPr/>
            </a:pPr>
            <a:fld id="{AC3003D2-E8A2-478D-8E4E-3F814D0459F8}" type="slidenum">
              <a:rPr lang="he-IL" sz="1200">
                <a:solidFill>
                  <a:schemeClr val="bg2">
                    <a:lumMod val="65000"/>
                  </a:schemeClr>
                </a:solidFill>
              </a:rPr>
              <a:pPr>
                <a:defRPr/>
              </a:pPr>
              <a:t>3</a:t>
            </a:fld>
            <a:endParaRPr lang="he-IL" sz="1200">
              <a:solidFill>
                <a:schemeClr val="bg2">
                  <a:lumMod val="65000"/>
                </a:schemeClr>
              </a:solidFill>
            </a:endParaRPr>
          </a:p>
        </p:txBody>
      </p:sp>
      <p:sp>
        <p:nvSpPr>
          <p:cNvPr id="9221" name="Rectangle 17"/>
          <p:cNvSpPr>
            <a:spLocks noChangeArrowheads="1"/>
          </p:cNvSpPr>
          <p:nvPr/>
        </p:nvSpPr>
        <p:spPr bwMode="auto">
          <a:xfrm>
            <a:off x="323850" y="765175"/>
            <a:ext cx="835183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lstStyle/>
          <a:p>
            <a:pPr algn="r" rtl="1"/>
            <a:endParaRPr lang="en-US"/>
          </a:p>
          <a:p>
            <a:pPr algn="r" rtl="1"/>
            <a:endParaRPr lang="he-IL"/>
          </a:p>
        </p:txBody>
      </p:sp>
      <p:sp>
        <p:nvSpPr>
          <p:cNvPr id="9222" name="Rectangle 18"/>
          <p:cNvSpPr>
            <a:spLocks noChangeArrowheads="1"/>
          </p:cNvSpPr>
          <p:nvPr/>
        </p:nvSpPr>
        <p:spPr bwMode="auto">
          <a:xfrm>
            <a:off x="7343775" y="620688"/>
            <a:ext cx="1228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rtl="1"/>
            <a:r>
              <a:rPr lang="he-IL" sz="2000" b="1" dirty="0">
                <a:solidFill>
                  <a:srgbClr val="1D4C72"/>
                </a:solidFill>
              </a:rPr>
              <a:t>אורך גל, </a:t>
            </a:r>
            <a:r>
              <a:rPr lang="en-US" b="1" dirty="0">
                <a:solidFill>
                  <a:srgbClr val="1D4C72"/>
                </a:solidFill>
                <a:latin typeface="Times New Roman" pitchFamily="18" charset="0"/>
                <a:cs typeface="Times New Roman" pitchFamily="18" charset="0"/>
              </a:rPr>
              <a:t>λ</a:t>
            </a:r>
            <a:endParaRPr lang="he-IL" b="1" dirty="0">
              <a:solidFill>
                <a:srgbClr val="1D4C72"/>
              </a:solidFill>
              <a:latin typeface="Times New Roman" pitchFamily="18" charset="0"/>
              <a:cs typeface="Times New Roman" pitchFamily="18" charset="0"/>
            </a:endParaRPr>
          </a:p>
        </p:txBody>
      </p:sp>
      <p:sp>
        <p:nvSpPr>
          <p:cNvPr id="26" name="TextBox 25"/>
          <p:cNvSpPr txBox="1"/>
          <p:nvPr/>
        </p:nvSpPr>
        <p:spPr>
          <a:xfrm>
            <a:off x="403225" y="980728"/>
            <a:ext cx="8177213" cy="3508176"/>
          </a:xfrm>
          <a:prstGeom prst="rect">
            <a:avLst/>
          </a:prstGeom>
          <a:noFill/>
          <a:ln w="22225">
            <a:noFill/>
          </a:ln>
          <a:effectLst>
            <a:outerShdw sx="101000" sy="101000" algn="ctr" rotWithShape="0">
              <a:schemeClr val="bg1">
                <a:lumMod val="75000"/>
              </a:schemeClr>
            </a:outerShdw>
          </a:effec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he-IL" dirty="0" smtClean="0"/>
              <a:t>כאשר נתייחס לקרינה אלקטרומגנטית כגל, המרחק בין כל שני שיאים של הגל (או שני שקעים) נקרא </a:t>
            </a:r>
            <a:r>
              <a:rPr lang="he-IL" b="1" dirty="0" smtClean="0">
                <a:solidFill>
                  <a:srgbClr val="FF6600"/>
                </a:solidFill>
              </a:rPr>
              <a:t>אורך הגל</a:t>
            </a:r>
            <a:r>
              <a:rPr lang="he-IL" dirty="0" smtClean="0"/>
              <a:t> של הקרינה. </a:t>
            </a:r>
          </a:p>
          <a:p>
            <a:pPr eaLnBrk="1" hangingPunct="1">
              <a:defRPr/>
            </a:pPr>
            <a:r>
              <a:rPr lang="he-IL" dirty="0" smtClean="0"/>
              <a:t>אורך </a:t>
            </a:r>
            <a:r>
              <a:rPr lang="he-IL" dirty="0"/>
              <a:t>הגל מסומן באות היוונית </a:t>
            </a:r>
            <a:r>
              <a:rPr lang="en-US" b="1" dirty="0" smtClean="0">
                <a:solidFill>
                  <a:srgbClr val="FF6600"/>
                </a:solidFill>
                <a:latin typeface="Times New Roman" pitchFamily="18" charset="0"/>
                <a:cs typeface="+mn-cs"/>
              </a:rPr>
              <a:t>λ</a:t>
            </a:r>
            <a:r>
              <a:rPr lang="he-IL" dirty="0" smtClean="0">
                <a:latin typeface="Times New Roman" pitchFamily="18" charset="0"/>
                <a:cs typeface="+mn-cs"/>
              </a:rPr>
              <a:t> והוא נמדד ביחידות אורך כמו מטר, ס"מ וכו'</a:t>
            </a:r>
            <a:r>
              <a:rPr lang="he-IL" dirty="0" smtClean="0">
                <a:cs typeface="+mn-cs"/>
              </a:rPr>
              <a:t>.</a:t>
            </a:r>
            <a:endParaRPr lang="he-IL" dirty="0">
              <a:cs typeface="+mn-cs"/>
            </a:endParaRPr>
          </a:p>
          <a:p>
            <a:pPr algn="r" rtl="1" eaLnBrk="1" hangingPunct="1">
              <a:defRPr/>
            </a:pPr>
            <a:endParaRPr lang="el-GR" dirty="0" smtClean="0"/>
          </a:p>
          <a:p>
            <a:pPr algn="r" rtl="1" eaLnBrk="1" hangingPunct="1">
              <a:defRPr/>
            </a:pPr>
            <a:endParaRPr lang="he-IL" dirty="0" smtClean="0"/>
          </a:p>
          <a:p>
            <a:pPr algn="r" rtl="1" eaLnBrk="1" hangingPunct="1">
              <a:defRPr/>
            </a:pPr>
            <a:endParaRPr lang="he-IL" dirty="0" smtClean="0"/>
          </a:p>
          <a:p>
            <a:pPr algn="r" rtl="1" eaLnBrk="1" hangingPunct="1">
              <a:defRPr/>
            </a:pPr>
            <a:endParaRPr lang="he-IL" dirty="0" smtClean="0"/>
          </a:p>
          <a:p>
            <a:pPr algn="r" rtl="1" eaLnBrk="1" hangingPunct="1">
              <a:defRPr/>
            </a:pPr>
            <a:endParaRPr lang="he-IL" dirty="0" smtClean="0"/>
          </a:p>
          <a:p>
            <a:pPr algn="r" rtl="1" eaLnBrk="1" hangingPunct="1">
              <a:defRPr/>
            </a:pPr>
            <a:endParaRPr lang="he-IL" dirty="0" smtClean="0"/>
          </a:p>
          <a:p>
            <a:pPr algn="r" rtl="1" eaLnBrk="1" hangingPunct="1">
              <a:defRPr/>
            </a:pPr>
            <a:endParaRPr lang="he-IL" dirty="0" smtClean="0"/>
          </a:p>
          <a:p>
            <a:pPr algn="r" rtl="1" eaLnBrk="1" hangingPunct="1">
              <a:defRPr/>
            </a:pPr>
            <a:endParaRPr lang="he-IL" dirty="0" smtClean="0"/>
          </a:p>
        </p:txBody>
      </p:sp>
      <p:grpSp>
        <p:nvGrpSpPr>
          <p:cNvPr id="9224" name="Group 48"/>
          <p:cNvGrpSpPr>
            <a:grpSpLocks/>
          </p:cNvGrpSpPr>
          <p:nvPr/>
        </p:nvGrpSpPr>
        <p:grpSpPr bwMode="auto">
          <a:xfrm>
            <a:off x="2147888" y="2334766"/>
            <a:ext cx="5160962" cy="1238250"/>
            <a:chOff x="1353" y="1175"/>
            <a:chExt cx="3251" cy="780"/>
          </a:xfrm>
        </p:grpSpPr>
        <p:grpSp>
          <p:nvGrpSpPr>
            <p:cNvPr id="9230" name="Group 41"/>
            <p:cNvGrpSpPr>
              <a:grpSpLocks/>
            </p:cNvGrpSpPr>
            <p:nvPr/>
          </p:nvGrpSpPr>
          <p:grpSpPr bwMode="auto">
            <a:xfrm>
              <a:off x="1353" y="1253"/>
              <a:ext cx="3251" cy="607"/>
              <a:chOff x="1353" y="1253"/>
              <a:chExt cx="3251" cy="607"/>
            </a:xfrm>
          </p:grpSpPr>
          <p:grpSp>
            <p:nvGrpSpPr>
              <p:cNvPr id="9233" name="Group 30"/>
              <p:cNvGrpSpPr>
                <a:grpSpLocks/>
              </p:cNvGrpSpPr>
              <p:nvPr/>
            </p:nvGrpSpPr>
            <p:grpSpPr bwMode="auto">
              <a:xfrm>
                <a:off x="1353" y="1485"/>
                <a:ext cx="3251" cy="201"/>
                <a:chOff x="1353" y="1485"/>
                <a:chExt cx="3251" cy="201"/>
              </a:xfrm>
            </p:grpSpPr>
            <p:pic>
              <p:nvPicPr>
                <p:cNvPr id="9244" name="Picture 2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53" y="1486"/>
                  <a:ext cx="1089"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5" name="Picture 26"/>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437" y="1485"/>
                  <a:ext cx="1089"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6" name="Picture 27"/>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15" y="1490"/>
                  <a:ext cx="1089"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234" name="Group 34"/>
              <p:cNvGrpSpPr>
                <a:grpSpLocks/>
              </p:cNvGrpSpPr>
              <p:nvPr/>
            </p:nvGrpSpPr>
            <p:grpSpPr bwMode="auto">
              <a:xfrm>
                <a:off x="3318" y="1304"/>
                <a:ext cx="363" cy="186"/>
                <a:chOff x="3318" y="1304"/>
                <a:chExt cx="363" cy="186"/>
              </a:xfrm>
            </p:grpSpPr>
            <p:sp>
              <p:nvSpPr>
                <p:cNvPr id="9241" name="Line 29"/>
                <p:cNvSpPr>
                  <a:spLocks noChangeShapeType="1"/>
                </p:cNvSpPr>
                <p:nvPr/>
              </p:nvSpPr>
              <p:spPr bwMode="auto">
                <a:xfrm>
                  <a:off x="3319" y="1389"/>
                  <a:ext cx="362" cy="0"/>
                </a:xfrm>
                <a:prstGeom prst="line">
                  <a:avLst/>
                </a:prstGeom>
                <a:noFill/>
                <a:ln w="28575">
                  <a:solidFill>
                    <a:srgbClr val="66FF99"/>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9242" name="Line 32"/>
                <p:cNvSpPr>
                  <a:spLocks noChangeShapeType="1"/>
                </p:cNvSpPr>
                <p:nvPr/>
              </p:nvSpPr>
              <p:spPr bwMode="auto">
                <a:xfrm>
                  <a:off x="3681" y="1308"/>
                  <a:ext cx="0" cy="182"/>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he-IL"/>
                </a:p>
              </p:txBody>
            </p:sp>
            <p:sp>
              <p:nvSpPr>
                <p:cNvPr id="9243" name="Line 33"/>
                <p:cNvSpPr>
                  <a:spLocks noChangeShapeType="1"/>
                </p:cNvSpPr>
                <p:nvPr/>
              </p:nvSpPr>
              <p:spPr bwMode="auto">
                <a:xfrm>
                  <a:off x="3318" y="1304"/>
                  <a:ext cx="0" cy="182"/>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he-IL"/>
                </a:p>
              </p:txBody>
            </p:sp>
          </p:grpSp>
          <p:grpSp>
            <p:nvGrpSpPr>
              <p:cNvPr id="9235" name="Group 35"/>
              <p:cNvGrpSpPr>
                <a:grpSpLocks/>
              </p:cNvGrpSpPr>
              <p:nvPr/>
            </p:nvGrpSpPr>
            <p:grpSpPr bwMode="auto">
              <a:xfrm rot="10800000">
                <a:off x="2049" y="1631"/>
                <a:ext cx="363" cy="186"/>
                <a:chOff x="3318" y="1304"/>
                <a:chExt cx="363" cy="186"/>
              </a:xfrm>
            </p:grpSpPr>
            <p:sp>
              <p:nvSpPr>
                <p:cNvPr id="9238" name="Line 36"/>
                <p:cNvSpPr>
                  <a:spLocks noChangeShapeType="1"/>
                </p:cNvSpPr>
                <p:nvPr/>
              </p:nvSpPr>
              <p:spPr bwMode="auto">
                <a:xfrm>
                  <a:off x="3319" y="1389"/>
                  <a:ext cx="362" cy="0"/>
                </a:xfrm>
                <a:prstGeom prst="line">
                  <a:avLst/>
                </a:prstGeom>
                <a:noFill/>
                <a:ln w="28575">
                  <a:solidFill>
                    <a:srgbClr val="66FF99"/>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he-IL"/>
                </a:p>
              </p:txBody>
            </p:sp>
            <p:sp>
              <p:nvSpPr>
                <p:cNvPr id="9239" name="Line 37"/>
                <p:cNvSpPr>
                  <a:spLocks noChangeShapeType="1"/>
                </p:cNvSpPr>
                <p:nvPr/>
              </p:nvSpPr>
              <p:spPr bwMode="auto">
                <a:xfrm>
                  <a:off x="3681" y="1308"/>
                  <a:ext cx="0" cy="182"/>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he-IL"/>
                </a:p>
              </p:txBody>
            </p:sp>
            <p:sp>
              <p:nvSpPr>
                <p:cNvPr id="9240" name="Line 38"/>
                <p:cNvSpPr>
                  <a:spLocks noChangeShapeType="1"/>
                </p:cNvSpPr>
                <p:nvPr/>
              </p:nvSpPr>
              <p:spPr bwMode="auto">
                <a:xfrm>
                  <a:off x="3318" y="1304"/>
                  <a:ext cx="0" cy="182"/>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he-IL"/>
                </a:p>
              </p:txBody>
            </p:sp>
          </p:grpSp>
          <p:sp>
            <p:nvSpPr>
              <p:cNvPr id="9236" name="Text Box 39"/>
              <p:cNvSpPr txBox="1">
                <a:spLocks noChangeArrowheads="1"/>
              </p:cNvSpPr>
              <p:nvPr/>
            </p:nvSpPr>
            <p:spPr bwMode="auto">
              <a:xfrm>
                <a:off x="3314" y="1253"/>
                <a:ext cx="36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000" b="1">
                    <a:solidFill>
                      <a:srgbClr val="CC0066"/>
                    </a:solidFill>
                  </a:rPr>
                  <a:t>אורך גל</a:t>
                </a:r>
                <a:endParaRPr lang="en-US" sz="1000" b="1">
                  <a:solidFill>
                    <a:srgbClr val="CC0066"/>
                  </a:solidFill>
                </a:endParaRPr>
              </a:p>
            </p:txBody>
          </p:sp>
          <p:sp>
            <p:nvSpPr>
              <p:cNvPr id="9237" name="Text Box 40"/>
              <p:cNvSpPr txBox="1">
                <a:spLocks noChangeArrowheads="1"/>
              </p:cNvSpPr>
              <p:nvPr/>
            </p:nvSpPr>
            <p:spPr bwMode="auto">
              <a:xfrm>
                <a:off x="2049" y="1706"/>
                <a:ext cx="36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000" b="1">
                    <a:solidFill>
                      <a:srgbClr val="CC0066"/>
                    </a:solidFill>
                  </a:rPr>
                  <a:t>אורך גל</a:t>
                </a:r>
                <a:endParaRPr lang="en-US" sz="1000" b="1">
                  <a:solidFill>
                    <a:srgbClr val="CC0066"/>
                  </a:solidFill>
                </a:endParaRPr>
              </a:p>
            </p:txBody>
          </p:sp>
        </p:grpSp>
        <p:sp>
          <p:nvSpPr>
            <p:cNvPr id="9231" name="Text Box 45"/>
            <p:cNvSpPr txBox="1">
              <a:spLocks noChangeArrowheads="1"/>
            </p:cNvSpPr>
            <p:nvPr/>
          </p:nvSpPr>
          <p:spPr bwMode="auto">
            <a:xfrm>
              <a:off x="2154" y="1782"/>
              <a:ext cx="16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solidFill>
                    <a:srgbClr val="000099"/>
                  </a:solidFill>
                  <a:latin typeface="Times New Roman" pitchFamily="18" charset="0"/>
                  <a:cs typeface="Times New Roman" pitchFamily="18" charset="0"/>
                </a:rPr>
                <a:t>λ</a:t>
              </a:r>
            </a:p>
          </p:txBody>
        </p:sp>
        <p:sp>
          <p:nvSpPr>
            <p:cNvPr id="9232" name="Text Box 46"/>
            <p:cNvSpPr txBox="1">
              <a:spLocks noChangeArrowheads="1"/>
            </p:cNvSpPr>
            <p:nvPr/>
          </p:nvSpPr>
          <p:spPr bwMode="auto">
            <a:xfrm>
              <a:off x="3424" y="1175"/>
              <a:ext cx="163"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solidFill>
                    <a:srgbClr val="000099"/>
                  </a:solidFill>
                  <a:latin typeface="Times New Roman" pitchFamily="18" charset="0"/>
                  <a:cs typeface="Times New Roman" pitchFamily="18" charset="0"/>
                </a:rPr>
                <a:t>λ</a:t>
              </a:r>
            </a:p>
          </p:txBody>
        </p:sp>
      </p:grpSp>
      <p:cxnSp>
        <p:nvCxnSpPr>
          <p:cNvPr id="31" name="Straight Connector 30"/>
          <p:cNvCxnSpPr/>
          <p:nvPr/>
        </p:nvCxnSpPr>
        <p:spPr>
          <a:xfrm>
            <a:off x="357188" y="549275"/>
            <a:ext cx="81248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32" name="Rectangle 18"/>
          <p:cNvSpPr>
            <a:spLocks noChangeArrowheads="1"/>
          </p:cNvSpPr>
          <p:nvPr/>
        </p:nvSpPr>
        <p:spPr bwMode="auto">
          <a:xfrm>
            <a:off x="6928383" y="4509120"/>
            <a:ext cx="15536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rtl="1"/>
            <a:r>
              <a:rPr lang="he-IL" sz="2000" b="1" dirty="0" smtClean="0">
                <a:solidFill>
                  <a:srgbClr val="1D4C72"/>
                </a:solidFill>
              </a:rPr>
              <a:t>אנרגית גל, </a:t>
            </a:r>
            <a:r>
              <a:rPr lang="en-US" sz="2000" b="1" dirty="0" smtClean="0">
                <a:solidFill>
                  <a:srgbClr val="1D4C72"/>
                </a:solidFill>
              </a:rPr>
              <a:t>E</a:t>
            </a:r>
            <a:endParaRPr lang="he-IL" b="1" dirty="0">
              <a:solidFill>
                <a:srgbClr val="1D4C72"/>
              </a:solidFill>
              <a:latin typeface="Times New Roman" pitchFamily="18" charset="0"/>
              <a:cs typeface="Times New Roman" pitchFamily="18" charset="0"/>
            </a:endParaRPr>
          </a:p>
        </p:txBody>
      </p:sp>
      <p:sp>
        <p:nvSpPr>
          <p:cNvPr id="33" name="Rectangle 32"/>
          <p:cNvSpPr/>
          <p:nvPr/>
        </p:nvSpPr>
        <p:spPr>
          <a:xfrm>
            <a:off x="806003" y="4941168"/>
            <a:ext cx="7726437" cy="923330"/>
          </a:xfrm>
          <a:prstGeom prst="rect">
            <a:avLst/>
          </a:prstGeom>
        </p:spPr>
        <p:txBody>
          <a:bodyPr wrap="square">
            <a:spAutoFit/>
          </a:bodyPr>
          <a:lstStyle/>
          <a:p>
            <a:pPr>
              <a:defRPr/>
            </a:pPr>
            <a:r>
              <a:rPr lang="he-IL" dirty="0" smtClean="0"/>
              <a:t>יש</a:t>
            </a:r>
            <a:r>
              <a:rPr lang="he-IL" b="1" dirty="0" smtClean="0">
                <a:solidFill>
                  <a:srgbClr val="FF6600"/>
                </a:solidFill>
              </a:rPr>
              <a:t> יחס הפוך בין אורך הגל לאנרגיה של הגל. </a:t>
            </a:r>
            <a:r>
              <a:rPr lang="he-IL" dirty="0" smtClean="0"/>
              <a:t>ככל </a:t>
            </a:r>
            <a:r>
              <a:rPr lang="he-IL" dirty="0"/>
              <a:t>שאורכי הגל </a:t>
            </a:r>
            <a:r>
              <a:rPr lang="he-IL" dirty="0" smtClean="0"/>
              <a:t>של הקרינה קצרים </a:t>
            </a:r>
            <a:r>
              <a:rPr lang="he-IL" dirty="0"/>
              <a:t>יותר, </a:t>
            </a:r>
            <a:r>
              <a:rPr lang="he-IL" dirty="0" smtClean="0"/>
              <a:t>אנרגיית הקרינה גדולה </a:t>
            </a:r>
            <a:r>
              <a:rPr lang="he-IL" dirty="0"/>
              <a:t>יותר</a:t>
            </a:r>
            <a:r>
              <a:rPr lang="he-IL" dirty="0" smtClean="0"/>
              <a:t>. לדוגמה: לקרינת גמא יש אורך גל קצר מאד ואנרגיה גבוהה מאד. לקרינת רדיו יש אורך גל ארוך מאד ואנרגיה נמוכה מאד. </a:t>
            </a:r>
            <a:endParaRPr lang="el-GR" dirty="0">
              <a:latin typeface="Times New Roman" pitchFamily="18" charset="0"/>
              <a:cs typeface="Times New Roman" pitchFamily="18" charset="0"/>
            </a:endParaRPr>
          </a:p>
        </p:txBody>
      </p:sp>
    </p:spTree>
    <p:extLst>
      <p:ext uri="{BB962C8B-B14F-4D97-AF65-F5344CB8AC3E}">
        <p14:creationId xmlns:p14="http://schemas.microsoft.com/office/powerpoint/2010/main" val="2584530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357188" y="692696"/>
            <a:ext cx="8215312" cy="1285875"/>
          </a:xfrm>
          <a:prstGeom prst="rect">
            <a:avLst/>
          </a:prstGeom>
          <a:noFill/>
          <a:ln w="22225">
            <a:noFill/>
          </a:ln>
          <a:effectLst>
            <a:outerShdw sx="101000" sy="101000" algn="ctr" rotWithShape="0">
              <a:schemeClr val="bg1">
                <a:lumMod val="75000"/>
              </a:schemeClr>
            </a:outerShdw>
          </a:effectLst>
        </p:spPr>
        <p:txBody>
          <a:bodyPr/>
          <a:lstStyle/>
          <a:p>
            <a:pPr>
              <a:lnSpc>
                <a:spcPct val="150000"/>
              </a:lnSpc>
              <a:defRPr/>
            </a:pPr>
            <a:r>
              <a:rPr lang="he-IL" b="1" dirty="0"/>
              <a:t>הספקטרום האלקטרומגנטי</a:t>
            </a:r>
            <a:r>
              <a:rPr lang="he-IL" dirty="0"/>
              <a:t> הוא אוסף כל הגלים האלקטרומגנטיים בכל </a:t>
            </a:r>
            <a:r>
              <a:rPr lang="he-IL" dirty="0" smtClean="0"/>
              <a:t>אורכי הגל האפשריים. מקרינת </a:t>
            </a:r>
            <a:r>
              <a:rPr lang="el-GR" b="1" dirty="0">
                <a:latin typeface="Times New Roman" pitchFamily="18" charset="0"/>
                <a:cs typeface="Times New Roman" pitchFamily="18" charset="0"/>
              </a:rPr>
              <a:t>γ</a:t>
            </a:r>
            <a:r>
              <a:rPr lang="he-IL" dirty="0">
                <a:latin typeface="Times New Roman" pitchFamily="18" charset="0"/>
                <a:cs typeface="Times New Roman" pitchFamily="18" charset="0"/>
              </a:rPr>
              <a:t> </a:t>
            </a:r>
            <a:r>
              <a:rPr lang="he-IL" dirty="0"/>
              <a:t>(גמא), בעלת אורכי הגל הקצרים ביותר, אל קרינת הרנטגן (קרני </a:t>
            </a:r>
            <a:r>
              <a:rPr lang="en-US" dirty="0"/>
              <a:t>X</a:t>
            </a:r>
            <a:r>
              <a:rPr lang="he-IL" dirty="0"/>
              <a:t>), הקרינה העל- סגולה (אולטרה סגולה), התחום הנראה, הקרינה התת- אדומה (אינפרא אדומה), גלי המיקרו וגלי הרדיו- בעלי אורכי הגל הארוכים.</a:t>
            </a:r>
          </a:p>
        </p:txBody>
      </p:sp>
      <p:sp>
        <p:nvSpPr>
          <p:cNvPr id="8" name="כותרת 7"/>
          <p:cNvSpPr>
            <a:spLocks noGrp="1"/>
          </p:cNvSpPr>
          <p:nvPr>
            <p:ph type="title"/>
          </p:nvPr>
        </p:nvSpPr>
        <p:spPr>
          <a:xfrm>
            <a:off x="971550" y="115888"/>
            <a:ext cx="7581900" cy="433387"/>
          </a:xfrm>
        </p:spPr>
        <p:txBody>
          <a:bodyPr/>
          <a:lstStyle/>
          <a:p>
            <a:pPr algn="r">
              <a:defRPr/>
            </a:pPr>
            <a:r>
              <a:rPr lang="he-IL" sz="2000" b="1" dirty="0" smtClean="0">
                <a:solidFill>
                  <a:srgbClr val="FF6600"/>
                </a:solidFill>
                <a:cs typeface="+mn-cs"/>
              </a:rPr>
              <a:t>הספקטרום האלקטרומגנטי (הרחבה)</a:t>
            </a:r>
            <a:endParaRPr lang="he-IL" sz="2000" b="1" dirty="0">
              <a:solidFill>
                <a:srgbClr val="FF6600"/>
              </a:solidFill>
              <a:cs typeface="+mn-cs"/>
            </a:endParaRPr>
          </a:p>
        </p:txBody>
      </p:sp>
      <p:sp>
        <p:nvSpPr>
          <p:cNvPr id="6151" name="Slide Number Placeholder 7"/>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FA81231-AB6E-4B9E-A711-503E1D870644}" type="slidenum">
              <a:rPr lang="he-IL"/>
              <a:pPr>
                <a:defRPr/>
              </a:pPr>
              <a:t>4</a:t>
            </a:fld>
            <a:endParaRPr lang="he-IL"/>
          </a:p>
        </p:txBody>
      </p:sp>
      <p:cxnSp>
        <p:nvCxnSpPr>
          <p:cNvPr id="9" name="Straight Connector 8"/>
          <p:cNvCxnSpPr/>
          <p:nvPr/>
        </p:nvCxnSpPr>
        <p:spPr>
          <a:xfrm>
            <a:off x="357188" y="549275"/>
            <a:ext cx="8124825"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13" name="Group 16"/>
          <p:cNvGrpSpPr>
            <a:grpSpLocks/>
          </p:cNvGrpSpPr>
          <p:nvPr/>
        </p:nvGrpSpPr>
        <p:grpSpPr bwMode="auto">
          <a:xfrm>
            <a:off x="1815231" y="3056359"/>
            <a:ext cx="5853113" cy="2028825"/>
            <a:chOff x="1020" y="2795"/>
            <a:chExt cx="3687" cy="1278"/>
          </a:xfrm>
        </p:grpSpPr>
        <p:grpSp>
          <p:nvGrpSpPr>
            <p:cNvPr id="14" name="קבוצה 2"/>
            <p:cNvGrpSpPr>
              <a:grpSpLocks/>
            </p:cNvGrpSpPr>
            <p:nvPr/>
          </p:nvGrpSpPr>
          <p:grpSpPr bwMode="auto">
            <a:xfrm>
              <a:off x="1020" y="2795"/>
              <a:ext cx="3674" cy="1078"/>
              <a:chOff x="1619250" y="4737100"/>
              <a:chExt cx="5832475" cy="1711325"/>
            </a:xfrm>
          </p:grpSpPr>
          <p:pic>
            <p:nvPicPr>
              <p:cNvPr id="16" name="Picture 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4737100"/>
                <a:ext cx="5832475"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p:nvPr/>
            </p:nvSpPr>
            <p:spPr>
              <a:xfrm>
                <a:off x="3263900" y="5518150"/>
                <a:ext cx="720725" cy="215900"/>
              </a:xfrm>
              <a:prstGeom prst="rect">
                <a:avLst/>
              </a:prstGeom>
              <a:noFill/>
              <a:ln w="22225">
                <a:solidFill>
                  <a:schemeClr val="accent5">
                    <a:lumMod val="40000"/>
                    <a:lumOff val="60000"/>
                  </a:schemeClr>
                </a:solidFill>
              </a:ln>
              <a:effectLst/>
            </p:spPr>
            <p:txBody>
              <a:bodyPr rtlCol="1" anchor="ctr">
                <a:normAutofit fontScale="70000" lnSpcReduction="20000"/>
              </a:bodyPr>
              <a:lstStyle/>
              <a:p>
                <a:pPr algn="ctr" rtl="1" fontAlgn="auto">
                  <a:spcBef>
                    <a:spcPts val="0"/>
                  </a:spcBef>
                  <a:spcAft>
                    <a:spcPts val="0"/>
                  </a:spcAft>
                  <a:defRPr/>
                </a:pPr>
                <a:r>
                  <a:rPr lang="he-IL" sz="1400" b="1" dirty="0">
                    <a:solidFill>
                      <a:schemeClr val="accent5"/>
                    </a:solidFill>
                    <a:latin typeface="+mn-lt"/>
                    <a:cs typeface="+mn-cs"/>
                  </a:rPr>
                  <a:t>גלי מיקרו</a:t>
                </a:r>
              </a:p>
            </p:txBody>
          </p:sp>
        </p:grpSp>
        <p:sp>
          <p:nvSpPr>
            <p:cNvPr id="15" name="TextBox 4"/>
            <p:cNvSpPr txBox="1">
              <a:spLocks noChangeArrowheads="1"/>
            </p:cNvSpPr>
            <p:nvPr/>
          </p:nvSpPr>
          <p:spPr bwMode="auto">
            <a:xfrm>
              <a:off x="1821" y="3793"/>
              <a:ext cx="2886" cy="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algn="ctr" rtl="1" eaLnBrk="1" hangingPunct="1"/>
              <a:r>
                <a:rPr lang="he-IL" sz="1200" b="1">
                  <a:solidFill>
                    <a:srgbClr val="4D4D4D"/>
                  </a:solidFill>
                </a:rPr>
                <a:t>דר' יואב יאיר, המסע המופלא אל החלל, המרכז לטכנולוגיה חינוכית (מטח)</a:t>
              </a:r>
            </a:p>
          </p:txBody>
        </p:sp>
      </p:grpSp>
      <p:sp>
        <p:nvSpPr>
          <p:cNvPr id="3" name="Rectangular Callout 2"/>
          <p:cNvSpPr/>
          <p:nvPr/>
        </p:nvSpPr>
        <p:spPr>
          <a:xfrm>
            <a:off x="6821264" y="5229200"/>
            <a:ext cx="826442" cy="504056"/>
          </a:xfrm>
          <a:prstGeom prst="wedgeRectCallout">
            <a:avLst>
              <a:gd name="adj1" fmla="val 13181"/>
              <a:gd name="adj2" fmla="val -160481"/>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r>
              <a:rPr lang="he-IL" sz="1400" b="1" dirty="0" smtClean="0">
                <a:solidFill>
                  <a:srgbClr val="FF6600"/>
                </a:solidFill>
              </a:rPr>
              <a:t>אנרגיה גבוהה</a:t>
            </a:r>
          </a:p>
        </p:txBody>
      </p:sp>
      <p:sp>
        <p:nvSpPr>
          <p:cNvPr id="18" name="Rectangular Callout 17"/>
          <p:cNvSpPr/>
          <p:nvPr/>
        </p:nvSpPr>
        <p:spPr>
          <a:xfrm>
            <a:off x="1996728" y="5229200"/>
            <a:ext cx="826442" cy="504056"/>
          </a:xfrm>
          <a:prstGeom prst="wedgeRectCallout">
            <a:avLst>
              <a:gd name="adj1" fmla="val 13181"/>
              <a:gd name="adj2" fmla="val -160481"/>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r>
              <a:rPr lang="he-IL" sz="1400" b="1" dirty="0" smtClean="0">
                <a:solidFill>
                  <a:srgbClr val="FF6600"/>
                </a:solidFill>
              </a:rPr>
              <a:t>אנרגיה נמוכה</a:t>
            </a:r>
          </a:p>
        </p:txBody>
      </p:sp>
    </p:spTree>
    <p:extLst>
      <p:ext uri="{BB962C8B-B14F-4D97-AF65-F5344CB8AC3E}">
        <p14:creationId xmlns:p14="http://schemas.microsoft.com/office/powerpoint/2010/main" val="3606071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467544" y="787524"/>
            <a:ext cx="8104956" cy="5953844"/>
          </a:xfrm>
          <a:prstGeom prst="rect">
            <a:avLst/>
          </a:prstGeom>
          <a:noFill/>
          <a:ln w="22225">
            <a:noFill/>
          </a:ln>
          <a:effectLst>
            <a:outerShdw sx="101000" sy="101000" algn="ctr" rotWithShape="0">
              <a:schemeClr val="bg1">
                <a:lumMod val="75000"/>
              </a:schemeClr>
            </a:outerShdw>
          </a:effectLst>
        </p:spPr>
        <p:txBody>
          <a:bodyPr/>
          <a:lstStyle/>
          <a:p>
            <a:pPr>
              <a:lnSpc>
                <a:spcPct val="150000"/>
              </a:lnSpc>
              <a:defRPr/>
            </a:pPr>
            <a:r>
              <a:rPr lang="he-IL" b="1" dirty="0" smtClean="0">
                <a:solidFill>
                  <a:srgbClr val="FF6600"/>
                </a:solidFill>
              </a:rPr>
              <a:t>קרינה רדיואקטיבית </a:t>
            </a:r>
            <a:r>
              <a:rPr lang="he-IL" dirty="0" smtClean="0"/>
              <a:t>היא קרינה הנפלטת באופן ספונטני (עצמוני) מגרעיני יסודות שהם איזוטופים לא יציבים. </a:t>
            </a:r>
          </a:p>
          <a:p>
            <a:pPr>
              <a:lnSpc>
                <a:spcPct val="150000"/>
              </a:lnSpc>
              <a:defRPr/>
            </a:pPr>
            <a:r>
              <a:rPr lang="he-IL" dirty="0" smtClean="0"/>
              <a:t>איזוטופים לא יציבים, רדיואקטיביים, הם כאלה שבגרעיניהם יש מספר פרוטונים ונויטרונים לא יציב ולכן גרעיניהם מתפרקים תוך פליטת חלקיקים וקרינה אלקטרומגנטית עד שהם מתייצבים. ההתפרקות יכולה להתרחש בשלב אחד או בכמה שלבים ובסופה מתקבל </a:t>
            </a:r>
            <a:r>
              <a:rPr lang="he-IL" u="sng" dirty="0" smtClean="0"/>
              <a:t>יסוד אחר</a:t>
            </a:r>
            <a:r>
              <a:rPr lang="he-IL" dirty="0" smtClean="0"/>
              <a:t> שגרעינו יציב.</a:t>
            </a:r>
          </a:p>
          <a:p>
            <a:pPr>
              <a:lnSpc>
                <a:spcPct val="150000"/>
              </a:lnSpc>
              <a:defRPr/>
            </a:pPr>
            <a:endParaRPr lang="he-IL" dirty="0"/>
          </a:p>
          <a:p>
            <a:pPr>
              <a:lnSpc>
                <a:spcPct val="150000"/>
              </a:lnSpc>
              <a:defRPr/>
            </a:pPr>
            <a:r>
              <a:rPr lang="he-IL" dirty="0" smtClean="0"/>
              <a:t>קרינה רדיואקטיבית יכולה להיות מורכבת מאחד או יותר מסוגי הקרינה הבאים:</a:t>
            </a:r>
          </a:p>
          <a:p>
            <a:pPr marL="285750" indent="-285750">
              <a:lnSpc>
                <a:spcPct val="150000"/>
              </a:lnSpc>
              <a:buBlip>
                <a:blip r:embed="rId2"/>
              </a:buBlip>
              <a:defRPr/>
            </a:pPr>
            <a:r>
              <a:rPr lang="he-IL" b="1" dirty="0" smtClean="0">
                <a:solidFill>
                  <a:srgbClr val="FF6600"/>
                </a:solidFill>
              </a:rPr>
              <a:t>קרינת אלפא, </a:t>
            </a:r>
            <a:r>
              <a:rPr lang="he-IL" b="1" dirty="0" smtClean="0">
                <a:solidFill>
                  <a:srgbClr val="FF6600"/>
                </a:solidFill>
                <a:sym typeface="Symbol"/>
              </a:rPr>
              <a:t> </a:t>
            </a:r>
            <a:r>
              <a:rPr lang="he-IL" dirty="0" smtClean="0">
                <a:sym typeface="Symbol"/>
              </a:rPr>
              <a:t>- </a:t>
            </a:r>
            <a:r>
              <a:rPr lang="he-IL" dirty="0" smtClean="0"/>
              <a:t>זרם </a:t>
            </a:r>
            <a:r>
              <a:rPr lang="he-IL" dirty="0"/>
              <a:t>גרעיני </a:t>
            </a:r>
            <a:r>
              <a:rPr lang="he-IL" dirty="0" smtClean="0"/>
              <a:t>הליום, </a:t>
            </a:r>
            <a:r>
              <a:rPr lang="en-US" b="1" dirty="0" smtClean="0">
                <a:solidFill>
                  <a:srgbClr val="FF6600"/>
                </a:solidFill>
              </a:rPr>
              <a:t>He</a:t>
            </a:r>
            <a:r>
              <a:rPr lang="en-US" b="1" baseline="30000" dirty="0" smtClean="0">
                <a:solidFill>
                  <a:srgbClr val="FF6600"/>
                </a:solidFill>
              </a:rPr>
              <a:t>2+</a:t>
            </a:r>
            <a:r>
              <a:rPr lang="he-IL" b="1" baseline="30000" dirty="0" smtClean="0">
                <a:solidFill>
                  <a:srgbClr val="FF6600"/>
                </a:solidFill>
              </a:rPr>
              <a:t> </a:t>
            </a:r>
            <a:r>
              <a:rPr lang="he-IL" dirty="0" smtClean="0"/>
              <a:t>, הנעים במהירות.</a:t>
            </a:r>
            <a:r>
              <a:rPr lang="en-US" dirty="0" smtClean="0"/>
              <a:t> </a:t>
            </a:r>
            <a:r>
              <a:rPr lang="he-IL" dirty="0" smtClean="0"/>
              <a:t>גרעיני ההליום מכילים שני </a:t>
            </a:r>
            <a:r>
              <a:rPr lang="he-IL" dirty="0"/>
              <a:t>פרוטונים </a:t>
            </a:r>
            <a:r>
              <a:rPr lang="he-IL" dirty="0" smtClean="0"/>
              <a:t>ושני </a:t>
            </a:r>
            <a:r>
              <a:rPr lang="he-IL" dirty="0"/>
              <a:t>נויטרונים. </a:t>
            </a:r>
            <a:endParaRPr lang="he-IL" dirty="0" smtClean="0">
              <a:sym typeface="Symbol"/>
            </a:endParaRPr>
          </a:p>
          <a:p>
            <a:pPr marL="285750" indent="-285750">
              <a:lnSpc>
                <a:spcPct val="150000"/>
              </a:lnSpc>
              <a:buBlip>
                <a:blip r:embed="rId2"/>
              </a:buBlip>
              <a:defRPr/>
            </a:pPr>
            <a:r>
              <a:rPr lang="he-IL" b="1" dirty="0" smtClean="0">
                <a:solidFill>
                  <a:srgbClr val="FF6600"/>
                </a:solidFill>
                <a:sym typeface="Symbol"/>
              </a:rPr>
              <a:t>קרינת בטא, </a:t>
            </a:r>
            <a:r>
              <a:rPr lang="el-GR" b="1" dirty="0" smtClean="0">
                <a:solidFill>
                  <a:srgbClr val="FF6600"/>
                </a:solidFill>
                <a:sym typeface="Symbol"/>
              </a:rPr>
              <a:t>β</a:t>
            </a:r>
            <a:r>
              <a:rPr lang="he-IL" b="1" dirty="0" smtClean="0">
                <a:solidFill>
                  <a:srgbClr val="FF6600"/>
                </a:solidFill>
                <a:sym typeface="Symbol"/>
              </a:rPr>
              <a:t> </a:t>
            </a:r>
            <a:r>
              <a:rPr lang="he-IL" dirty="0" smtClean="0">
                <a:sym typeface="Symbol"/>
              </a:rPr>
              <a:t>– </a:t>
            </a:r>
            <a:r>
              <a:rPr lang="he-IL" dirty="0" smtClean="0"/>
              <a:t>זרם אלקטרונים,</a:t>
            </a:r>
            <a:r>
              <a:rPr lang="he-IL" b="1" dirty="0" smtClean="0"/>
              <a:t> </a:t>
            </a:r>
            <a:r>
              <a:rPr lang="en-US" b="1" dirty="0" smtClean="0">
                <a:solidFill>
                  <a:srgbClr val="FF6600"/>
                </a:solidFill>
              </a:rPr>
              <a:t>e</a:t>
            </a:r>
            <a:r>
              <a:rPr lang="en-US" b="1" baseline="30000" dirty="0">
                <a:solidFill>
                  <a:srgbClr val="FF6600"/>
                </a:solidFill>
              </a:rPr>
              <a:t>-</a:t>
            </a:r>
            <a:r>
              <a:rPr lang="he-IL" b="1" dirty="0" smtClean="0"/>
              <a:t> </a:t>
            </a:r>
            <a:r>
              <a:rPr lang="he-IL" dirty="0" smtClean="0"/>
              <a:t>,</a:t>
            </a:r>
            <a:r>
              <a:rPr lang="en-US" dirty="0" smtClean="0"/>
              <a:t> </a:t>
            </a:r>
            <a:r>
              <a:rPr lang="he-IL" dirty="0" smtClean="0"/>
              <a:t>הנעים במהירות. מקורם של האלקטרונים </a:t>
            </a:r>
            <a:r>
              <a:rPr lang="he-IL" dirty="0"/>
              <a:t>בתהליכים המתרחשים בגרעין, </a:t>
            </a:r>
            <a:r>
              <a:rPr lang="he-IL" dirty="0" smtClean="0"/>
              <a:t>ושבמהלכם נויטרונים מתפרקים לאלקטרונים ופרוטונים. האלקטרונים נפלטים כקרינת β והפרוטונים נותרים בגרעינים.</a:t>
            </a:r>
          </a:p>
          <a:p>
            <a:pPr marL="285750" indent="-285750">
              <a:lnSpc>
                <a:spcPct val="150000"/>
              </a:lnSpc>
              <a:buBlip>
                <a:blip r:embed="rId2"/>
              </a:buBlip>
              <a:defRPr/>
            </a:pPr>
            <a:r>
              <a:rPr lang="he-IL" b="1" dirty="0" smtClean="0">
                <a:solidFill>
                  <a:srgbClr val="FF6600"/>
                </a:solidFill>
                <a:sym typeface="Symbol"/>
              </a:rPr>
              <a:t>קרינת גמא, </a:t>
            </a:r>
            <a:r>
              <a:rPr lang="en-US" b="1" dirty="0" smtClean="0">
                <a:solidFill>
                  <a:srgbClr val="FF6600"/>
                </a:solidFill>
                <a:latin typeface="Symbol" pitchFamily="18" charset="2"/>
                <a:sym typeface="Symbol"/>
              </a:rPr>
              <a:t>g</a:t>
            </a:r>
            <a:r>
              <a:rPr lang="he-IL" b="1" dirty="0" smtClean="0">
                <a:solidFill>
                  <a:srgbClr val="FF6600"/>
                </a:solidFill>
                <a:latin typeface="Symbol" pitchFamily="18" charset="2"/>
                <a:sym typeface="Symbol"/>
              </a:rPr>
              <a:t> </a:t>
            </a:r>
            <a:r>
              <a:rPr lang="he-IL" dirty="0" smtClean="0">
                <a:latin typeface="Symbol" pitchFamily="18" charset="2"/>
                <a:sym typeface="Symbol"/>
              </a:rPr>
              <a:t>-  קרינה אלקטרומגנטית. </a:t>
            </a:r>
            <a:endParaRPr lang="he-IL" dirty="0">
              <a:latin typeface="Symbol" pitchFamily="18" charset="2"/>
            </a:endParaRPr>
          </a:p>
        </p:txBody>
      </p:sp>
      <p:sp>
        <p:nvSpPr>
          <p:cNvPr id="8" name="כותרת 7"/>
          <p:cNvSpPr>
            <a:spLocks noGrp="1"/>
          </p:cNvSpPr>
          <p:nvPr>
            <p:ph type="title"/>
          </p:nvPr>
        </p:nvSpPr>
        <p:spPr>
          <a:xfrm>
            <a:off x="971550" y="115888"/>
            <a:ext cx="7581900" cy="433387"/>
          </a:xfrm>
        </p:spPr>
        <p:txBody>
          <a:bodyPr/>
          <a:lstStyle/>
          <a:p>
            <a:pPr algn="r">
              <a:defRPr/>
            </a:pPr>
            <a:r>
              <a:rPr lang="he-IL" sz="2000" b="1" dirty="0" smtClean="0">
                <a:solidFill>
                  <a:srgbClr val="FF6600"/>
                </a:solidFill>
                <a:cs typeface="+mn-cs"/>
              </a:rPr>
              <a:t>קרינה רדיואקטיבית ואיזוטופים רדיואקטיביים</a:t>
            </a:r>
            <a:endParaRPr lang="he-IL" sz="2000" b="1" dirty="0">
              <a:solidFill>
                <a:srgbClr val="FF6600"/>
              </a:solidFill>
              <a:cs typeface="+mn-cs"/>
            </a:endParaRPr>
          </a:p>
        </p:txBody>
      </p:sp>
      <p:sp>
        <p:nvSpPr>
          <p:cNvPr id="6151" name="Slide Number Placeholder 7"/>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FA81231-AB6E-4B9E-A711-503E1D870644}" type="slidenum">
              <a:rPr lang="he-IL"/>
              <a:pPr>
                <a:defRPr/>
              </a:pPr>
              <a:t>5</a:t>
            </a:fld>
            <a:endParaRPr lang="he-IL"/>
          </a:p>
        </p:txBody>
      </p:sp>
      <p:cxnSp>
        <p:nvCxnSpPr>
          <p:cNvPr id="9" name="Straight Connector 8"/>
          <p:cNvCxnSpPr/>
          <p:nvPr/>
        </p:nvCxnSpPr>
        <p:spPr>
          <a:xfrm>
            <a:off x="357188" y="549275"/>
            <a:ext cx="8215312"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44183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075"/>
          <p:cNvSpPr txBox="1">
            <a:spLocks noChangeArrowheads="1"/>
          </p:cNvSpPr>
          <p:nvPr/>
        </p:nvSpPr>
        <p:spPr bwMode="auto">
          <a:xfrm>
            <a:off x="1477888" y="3614867"/>
            <a:ext cx="1237668" cy="370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he-IL" dirty="0">
                <a:solidFill>
                  <a:schemeClr val="bg1"/>
                </a:solidFill>
              </a:rPr>
              <a:t>מקור קרינה</a:t>
            </a:r>
            <a:endParaRPr lang="en-US" dirty="0">
              <a:solidFill>
                <a:schemeClr val="bg1"/>
              </a:solidFill>
            </a:endParaRPr>
          </a:p>
        </p:txBody>
      </p:sp>
      <p:sp>
        <p:nvSpPr>
          <p:cNvPr id="2" name="Title 1"/>
          <p:cNvSpPr>
            <a:spLocks noGrp="1"/>
          </p:cNvSpPr>
          <p:nvPr>
            <p:ph type="title"/>
          </p:nvPr>
        </p:nvSpPr>
        <p:spPr>
          <a:xfrm>
            <a:off x="553938" y="116632"/>
            <a:ext cx="8229600" cy="432048"/>
          </a:xfrm>
        </p:spPr>
        <p:txBody>
          <a:bodyPr/>
          <a:lstStyle/>
          <a:p>
            <a:pPr algn="r"/>
            <a:r>
              <a:rPr lang="he-IL" sz="2000" b="1" dirty="0" smtClean="0">
                <a:solidFill>
                  <a:srgbClr val="FF6600"/>
                </a:solidFill>
              </a:rPr>
              <a:t>קרינה רדיואקטיבית בשדה חשמלי</a:t>
            </a:r>
            <a:endParaRPr lang="he-IL" sz="2000" b="1" dirty="0">
              <a:solidFill>
                <a:srgbClr val="FF6600"/>
              </a:solidFill>
            </a:endParaRPr>
          </a:p>
        </p:txBody>
      </p:sp>
      <p:cxnSp>
        <p:nvCxnSpPr>
          <p:cNvPr id="9" name="Straight Connector 8"/>
          <p:cNvCxnSpPr/>
          <p:nvPr/>
        </p:nvCxnSpPr>
        <p:spPr>
          <a:xfrm>
            <a:off x="357188" y="549275"/>
            <a:ext cx="8405812"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12301" name="Group 12300"/>
          <p:cNvGrpSpPr/>
          <p:nvPr/>
        </p:nvGrpSpPr>
        <p:grpSpPr>
          <a:xfrm>
            <a:off x="3203848" y="2780928"/>
            <a:ext cx="3240360" cy="3528392"/>
            <a:chOff x="3995937" y="764704"/>
            <a:chExt cx="3240360" cy="3528392"/>
          </a:xfrm>
        </p:grpSpPr>
        <p:sp>
          <p:nvSpPr>
            <p:cNvPr id="12300" name="Rectangle 12299"/>
            <p:cNvSpPr/>
            <p:nvPr/>
          </p:nvSpPr>
          <p:spPr>
            <a:xfrm>
              <a:off x="3995937" y="764704"/>
              <a:ext cx="3240360" cy="3528392"/>
            </a:xfrm>
            <a:prstGeom prst="rect">
              <a:avLst/>
            </a:prstGeom>
            <a:solidFill>
              <a:schemeClr val="bg2">
                <a:lumMod val="95000"/>
              </a:schemeClr>
            </a:solidFill>
            <a:ln w="127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buBlip>
                  <a:blip r:embed="rId2"/>
                </a:buBlip>
              </a:pPr>
              <a:endParaRPr lang="he-IL" sz="1200" dirty="0" smtClean="0">
                <a:solidFill>
                  <a:schemeClr val="tx1"/>
                </a:solidFill>
              </a:endParaRPr>
            </a:p>
          </p:txBody>
        </p:sp>
        <p:sp>
          <p:nvSpPr>
            <p:cNvPr id="5" name="Rectangle 4"/>
            <p:cNvSpPr/>
            <p:nvPr/>
          </p:nvSpPr>
          <p:spPr>
            <a:xfrm>
              <a:off x="4932040" y="2845106"/>
              <a:ext cx="1368152" cy="1233472"/>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buBlip>
                  <a:blip r:embed="rId2"/>
                </a:buBlip>
              </a:pPr>
              <a:endParaRPr lang="he-IL" sz="1200" dirty="0" smtClean="0">
                <a:solidFill>
                  <a:schemeClr val="tx1"/>
                </a:solidFill>
              </a:endParaRPr>
            </a:p>
          </p:txBody>
        </p:sp>
        <p:sp>
          <p:nvSpPr>
            <p:cNvPr id="6" name="Rectangle 5"/>
            <p:cNvSpPr/>
            <p:nvPr/>
          </p:nvSpPr>
          <p:spPr>
            <a:xfrm>
              <a:off x="5580112" y="2845106"/>
              <a:ext cx="120244" cy="223854"/>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ctr">
                <a:buBlip>
                  <a:blip r:embed="rId2"/>
                </a:buBlip>
              </a:pPr>
              <a:endParaRPr lang="he-IL" sz="1200" dirty="0" smtClean="0">
                <a:solidFill>
                  <a:schemeClr val="tx1"/>
                </a:solidFill>
              </a:endParaRPr>
            </a:p>
          </p:txBody>
        </p:sp>
        <p:cxnSp>
          <p:nvCxnSpPr>
            <p:cNvPr id="8" name="Straight Arrow Connector 7"/>
            <p:cNvCxnSpPr/>
            <p:nvPr/>
          </p:nvCxnSpPr>
          <p:spPr>
            <a:xfrm flipH="1" flipV="1">
              <a:off x="5616116" y="1124744"/>
              <a:ext cx="24118" cy="183229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a:off x="5657850" y="1676412"/>
              <a:ext cx="858366" cy="1304913"/>
              <a:chOff x="5657850" y="1676412"/>
              <a:chExt cx="858366" cy="1304913"/>
            </a:xfrm>
          </p:grpSpPr>
          <p:sp>
            <p:nvSpPr>
              <p:cNvPr id="17" name="Freeform 16"/>
              <p:cNvSpPr/>
              <p:nvPr/>
            </p:nvSpPr>
            <p:spPr>
              <a:xfrm>
                <a:off x="5657850" y="1724025"/>
                <a:ext cx="733425" cy="1257300"/>
              </a:xfrm>
              <a:custGeom>
                <a:avLst/>
                <a:gdLst>
                  <a:gd name="connsiteX0" fmla="*/ 0 w 733425"/>
                  <a:gd name="connsiteY0" fmla="*/ 1257300 h 1257300"/>
                  <a:gd name="connsiteX1" fmla="*/ 161925 w 733425"/>
                  <a:gd name="connsiteY1" fmla="*/ 561975 h 1257300"/>
                  <a:gd name="connsiteX2" fmla="*/ 447675 w 733425"/>
                  <a:gd name="connsiteY2" fmla="*/ 171450 h 1257300"/>
                  <a:gd name="connsiteX3" fmla="*/ 733425 w 733425"/>
                  <a:gd name="connsiteY3" fmla="*/ 0 h 1257300"/>
                </a:gdLst>
                <a:ahLst/>
                <a:cxnLst>
                  <a:cxn ang="0">
                    <a:pos x="connsiteX0" y="connsiteY0"/>
                  </a:cxn>
                  <a:cxn ang="0">
                    <a:pos x="connsiteX1" y="connsiteY1"/>
                  </a:cxn>
                  <a:cxn ang="0">
                    <a:pos x="connsiteX2" y="connsiteY2"/>
                  </a:cxn>
                  <a:cxn ang="0">
                    <a:pos x="connsiteX3" y="connsiteY3"/>
                  </a:cxn>
                </a:cxnLst>
                <a:rect l="l" t="t" r="r" b="b"/>
                <a:pathLst>
                  <a:path w="733425" h="1257300">
                    <a:moveTo>
                      <a:pt x="0" y="1257300"/>
                    </a:moveTo>
                    <a:cubicBezTo>
                      <a:pt x="43656" y="1000125"/>
                      <a:pt x="87313" y="742950"/>
                      <a:pt x="161925" y="561975"/>
                    </a:cubicBezTo>
                    <a:cubicBezTo>
                      <a:pt x="236538" y="381000"/>
                      <a:pt x="352425" y="265112"/>
                      <a:pt x="447675" y="171450"/>
                    </a:cubicBezTo>
                    <a:cubicBezTo>
                      <a:pt x="542925" y="77788"/>
                      <a:pt x="638175" y="38894"/>
                      <a:pt x="733425" y="0"/>
                    </a:cubicBezTo>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19" name="Straight Arrow Connector 18"/>
              <p:cNvCxnSpPr>
                <a:stCxn id="17" idx="3"/>
              </p:cNvCxnSpPr>
              <p:nvPr/>
            </p:nvCxnSpPr>
            <p:spPr>
              <a:xfrm>
                <a:off x="6391275" y="1724025"/>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7" idx="3"/>
              </p:cNvCxnSpPr>
              <p:nvPr/>
            </p:nvCxnSpPr>
            <p:spPr>
              <a:xfrm flipV="1">
                <a:off x="6391275" y="1676412"/>
                <a:ext cx="124941" cy="476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932040" y="1340768"/>
              <a:ext cx="697235" cy="1621507"/>
              <a:chOff x="5244827" y="1701398"/>
              <a:chExt cx="384448" cy="1260877"/>
            </a:xfrm>
          </p:grpSpPr>
          <p:sp>
            <p:nvSpPr>
              <p:cNvPr id="26" name="Freeform 25"/>
              <p:cNvSpPr/>
              <p:nvPr/>
            </p:nvSpPr>
            <p:spPr>
              <a:xfrm>
                <a:off x="5267325" y="1714500"/>
                <a:ext cx="361950" cy="1247775"/>
              </a:xfrm>
              <a:custGeom>
                <a:avLst/>
                <a:gdLst>
                  <a:gd name="connsiteX0" fmla="*/ 361950 w 361950"/>
                  <a:gd name="connsiteY0" fmla="*/ 1247775 h 1247775"/>
                  <a:gd name="connsiteX1" fmla="*/ 190500 w 361950"/>
                  <a:gd name="connsiteY1" fmla="*/ 390525 h 1247775"/>
                  <a:gd name="connsiteX2" fmla="*/ 0 w 361950"/>
                  <a:gd name="connsiteY2" fmla="*/ 0 h 1247775"/>
                </a:gdLst>
                <a:ahLst/>
                <a:cxnLst>
                  <a:cxn ang="0">
                    <a:pos x="connsiteX0" y="connsiteY0"/>
                  </a:cxn>
                  <a:cxn ang="0">
                    <a:pos x="connsiteX1" y="connsiteY1"/>
                  </a:cxn>
                  <a:cxn ang="0">
                    <a:pos x="connsiteX2" y="connsiteY2"/>
                  </a:cxn>
                </a:cxnLst>
                <a:rect l="l" t="t" r="r" b="b"/>
                <a:pathLst>
                  <a:path w="361950" h="1247775">
                    <a:moveTo>
                      <a:pt x="361950" y="1247775"/>
                    </a:moveTo>
                    <a:cubicBezTo>
                      <a:pt x="306387" y="923131"/>
                      <a:pt x="250825" y="598487"/>
                      <a:pt x="190500" y="390525"/>
                    </a:cubicBezTo>
                    <a:cubicBezTo>
                      <a:pt x="130175" y="182563"/>
                      <a:pt x="65087" y="91281"/>
                      <a:pt x="0" y="0"/>
                    </a:cubicBezTo>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cxnSp>
            <p:nvCxnSpPr>
              <p:cNvPr id="28" name="Straight Arrow Connector 27"/>
              <p:cNvCxnSpPr/>
              <p:nvPr/>
            </p:nvCxnSpPr>
            <p:spPr>
              <a:xfrm flipH="1" flipV="1">
                <a:off x="5244827" y="1701398"/>
                <a:ext cx="119261" cy="1434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cxnSp>
          <p:nvCxnSpPr>
            <p:cNvPr id="12296" name="Straight Connector 12295"/>
            <p:cNvCxnSpPr/>
            <p:nvPr/>
          </p:nvCxnSpPr>
          <p:spPr>
            <a:xfrm>
              <a:off x="4573017" y="988730"/>
              <a:ext cx="0" cy="2088232"/>
            </a:xfrm>
            <a:prstGeom prst="line">
              <a:avLst/>
            </a:prstGeom>
            <a:ln w="47625" cmpd="dbl"/>
          </p:spPr>
          <p:style>
            <a:lnRef idx="1">
              <a:schemeClr val="accent1"/>
            </a:lnRef>
            <a:fillRef idx="0">
              <a:schemeClr val="accent1"/>
            </a:fillRef>
            <a:effectRef idx="0">
              <a:schemeClr val="accent1"/>
            </a:effectRef>
            <a:fontRef idx="minor">
              <a:schemeClr val="tx1"/>
            </a:fontRef>
          </p:style>
        </p:cxnSp>
        <p:sp>
          <p:nvSpPr>
            <p:cNvPr id="12297" name="TextBox 12296"/>
            <p:cNvSpPr txBox="1"/>
            <p:nvPr/>
          </p:nvSpPr>
          <p:spPr>
            <a:xfrm rot="5400000">
              <a:off x="6004289" y="1788690"/>
              <a:ext cx="1856375" cy="256456"/>
            </a:xfrm>
            <a:prstGeom prst="rect">
              <a:avLst/>
            </a:prstGeom>
            <a:noFill/>
            <a:ln w="22225">
              <a:noFill/>
            </a:ln>
            <a:effectLst/>
          </p:spPr>
          <p:txBody>
            <a:bodyPr wrap="square" rtlCol="1" anchor="ctr">
              <a:noAutofit/>
            </a:bodyPr>
            <a:lstStyle/>
            <a:p>
              <a:pPr algn="ctr" rtl="1" fontAlgn="auto">
                <a:spcBef>
                  <a:spcPts val="0"/>
                </a:spcBef>
                <a:spcAft>
                  <a:spcPts val="0"/>
                </a:spcAft>
              </a:pPr>
              <a:r>
                <a:rPr lang="he-IL" dirty="0" smtClean="0">
                  <a:latin typeface="+mn-lt"/>
                  <a:cs typeface="+mn-cs"/>
                </a:rPr>
                <a:t>+ + + + + + + +</a:t>
              </a:r>
              <a:endParaRPr lang="he-IL" dirty="0">
                <a:latin typeface="+mn-lt"/>
                <a:cs typeface="+mn-cs"/>
              </a:endParaRPr>
            </a:p>
          </p:txBody>
        </p:sp>
        <p:cxnSp>
          <p:nvCxnSpPr>
            <p:cNvPr id="42" name="Straight Connector 41"/>
            <p:cNvCxnSpPr/>
            <p:nvPr/>
          </p:nvCxnSpPr>
          <p:spPr>
            <a:xfrm>
              <a:off x="6732240" y="980728"/>
              <a:ext cx="0" cy="2088232"/>
            </a:xfrm>
            <a:prstGeom prst="line">
              <a:avLst/>
            </a:prstGeom>
            <a:ln w="47625" cmpd="dbl"/>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rot="5400000">
              <a:off x="3515585" y="1788691"/>
              <a:ext cx="1856375" cy="256456"/>
            </a:xfrm>
            <a:prstGeom prst="rect">
              <a:avLst/>
            </a:prstGeom>
            <a:noFill/>
            <a:ln w="22225">
              <a:noFill/>
            </a:ln>
            <a:effectLst/>
          </p:spPr>
          <p:txBody>
            <a:bodyPr wrap="square" rtlCol="1" anchor="ctr">
              <a:noAutofit/>
            </a:bodyPr>
            <a:lstStyle/>
            <a:p>
              <a:pPr algn="ctr" rtl="1" fontAlgn="auto">
                <a:spcBef>
                  <a:spcPts val="0"/>
                </a:spcBef>
                <a:spcAft>
                  <a:spcPts val="0"/>
                </a:spcAft>
              </a:pPr>
              <a:r>
                <a:rPr lang="he-IL" b="1" dirty="0" smtClean="0">
                  <a:latin typeface="+mn-lt"/>
                  <a:cs typeface="+mn-cs"/>
                </a:rPr>
                <a:t>- - - - - - - - - -</a:t>
              </a:r>
              <a:endParaRPr lang="he-IL" b="1" dirty="0">
                <a:latin typeface="+mn-lt"/>
                <a:cs typeface="+mn-cs"/>
              </a:endParaRPr>
            </a:p>
          </p:txBody>
        </p:sp>
        <p:sp>
          <p:nvSpPr>
            <p:cNvPr id="12298" name="TextBox 12297"/>
            <p:cNvSpPr txBox="1"/>
            <p:nvPr/>
          </p:nvSpPr>
          <p:spPr>
            <a:xfrm>
              <a:off x="4932040" y="1569135"/>
              <a:ext cx="360040" cy="463711"/>
            </a:xfrm>
            <a:prstGeom prst="rect">
              <a:avLst/>
            </a:prstGeom>
            <a:noFill/>
            <a:ln w="22225">
              <a:noFill/>
            </a:ln>
            <a:effectLst/>
          </p:spPr>
          <p:txBody>
            <a:bodyPr wrap="square" rtlCol="1" anchor="ctr">
              <a:normAutofit/>
            </a:bodyPr>
            <a:lstStyle/>
            <a:p>
              <a:pPr algn="ctr" rtl="1" fontAlgn="auto">
                <a:spcBef>
                  <a:spcPts val="0"/>
                </a:spcBef>
                <a:spcAft>
                  <a:spcPts val="0"/>
                </a:spcAft>
              </a:pPr>
              <a:r>
                <a:rPr lang="he-IL" sz="2000" b="1" dirty="0" smtClean="0">
                  <a:solidFill>
                    <a:srgbClr val="FF6600"/>
                  </a:solidFill>
                  <a:latin typeface="+mn-lt"/>
                  <a:cs typeface="+mn-cs"/>
                  <a:sym typeface="Symbol"/>
                </a:rPr>
                <a:t></a:t>
              </a:r>
              <a:endParaRPr lang="he-IL" sz="2000" b="1" dirty="0">
                <a:solidFill>
                  <a:srgbClr val="FF6600"/>
                </a:solidFill>
                <a:latin typeface="+mn-lt"/>
                <a:cs typeface="+mn-cs"/>
              </a:endParaRPr>
            </a:p>
          </p:txBody>
        </p:sp>
        <p:sp>
          <p:nvSpPr>
            <p:cNvPr id="45" name="TextBox 44"/>
            <p:cNvSpPr txBox="1"/>
            <p:nvPr/>
          </p:nvSpPr>
          <p:spPr>
            <a:xfrm>
              <a:off x="6026023" y="1911415"/>
              <a:ext cx="360040" cy="463711"/>
            </a:xfrm>
            <a:prstGeom prst="rect">
              <a:avLst/>
            </a:prstGeom>
            <a:noFill/>
            <a:ln w="22225">
              <a:noFill/>
            </a:ln>
            <a:effectLst/>
          </p:spPr>
          <p:txBody>
            <a:bodyPr wrap="square" rtlCol="1" anchor="ctr">
              <a:normAutofit/>
            </a:bodyPr>
            <a:lstStyle/>
            <a:p>
              <a:pPr algn="ctr" rtl="1" fontAlgn="auto">
                <a:spcBef>
                  <a:spcPts val="0"/>
                </a:spcBef>
                <a:spcAft>
                  <a:spcPts val="0"/>
                </a:spcAft>
              </a:pPr>
              <a:r>
                <a:rPr lang="el-GR" sz="2000" b="1" dirty="0" smtClean="0">
                  <a:solidFill>
                    <a:srgbClr val="FF6600"/>
                  </a:solidFill>
                  <a:latin typeface="Arial"/>
                  <a:cs typeface="Arial"/>
                  <a:sym typeface="Symbol"/>
                </a:rPr>
                <a:t>β</a:t>
              </a:r>
              <a:endParaRPr lang="he-IL" sz="2000" b="1" dirty="0">
                <a:solidFill>
                  <a:srgbClr val="FF6600"/>
                </a:solidFill>
                <a:latin typeface="+mn-lt"/>
                <a:cs typeface="+mn-cs"/>
              </a:endParaRPr>
            </a:p>
          </p:txBody>
        </p:sp>
        <p:sp>
          <p:nvSpPr>
            <p:cNvPr id="46" name="TextBox 45"/>
            <p:cNvSpPr txBox="1"/>
            <p:nvPr/>
          </p:nvSpPr>
          <p:spPr>
            <a:xfrm>
              <a:off x="5580112" y="1237097"/>
              <a:ext cx="360040" cy="463711"/>
            </a:xfrm>
            <a:prstGeom prst="rect">
              <a:avLst/>
            </a:prstGeom>
            <a:noFill/>
            <a:ln w="22225">
              <a:noFill/>
            </a:ln>
            <a:effectLst/>
          </p:spPr>
          <p:txBody>
            <a:bodyPr wrap="square" rtlCol="1" anchor="ctr">
              <a:normAutofit/>
            </a:bodyPr>
            <a:lstStyle/>
            <a:p>
              <a:pPr algn="ctr" rtl="1" fontAlgn="auto">
                <a:spcBef>
                  <a:spcPts val="0"/>
                </a:spcBef>
                <a:spcAft>
                  <a:spcPts val="0"/>
                </a:spcAft>
              </a:pPr>
              <a:r>
                <a:rPr lang="el-GR" sz="2000" b="1" dirty="0" smtClean="0">
                  <a:solidFill>
                    <a:srgbClr val="FF6600"/>
                  </a:solidFill>
                  <a:latin typeface="Arial"/>
                  <a:cs typeface="Arial"/>
                  <a:sym typeface="Symbol"/>
                </a:rPr>
                <a:t>γ</a:t>
              </a:r>
              <a:endParaRPr lang="he-IL" sz="2000" b="1" dirty="0">
                <a:solidFill>
                  <a:srgbClr val="FF6600"/>
                </a:solidFill>
                <a:latin typeface="+mn-lt"/>
                <a:cs typeface="+mn-cs"/>
              </a:endParaRPr>
            </a:p>
          </p:txBody>
        </p:sp>
      </p:grpSp>
      <p:sp>
        <p:nvSpPr>
          <p:cNvPr id="50" name="TextBox 49"/>
          <p:cNvSpPr txBox="1"/>
          <p:nvPr/>
        </p:nvSpPr>
        <p:spPr>
          <a:xfrm>
            <a:off x="461144" y="620688"/>
            <a:ext cx="8215312" cy="1717923"/>
          </a:xfrm>
          <a:prstGeom prst="rect">
            <a:avLst/>
          </a:prstGeom>
          <a:noFill/>
          <a:ln w="22225">
            <a:noFill/>
          </a:ln>
          <a:effectLst>
            <a:outerShdw sx="101000" sy="101000" algn="ctr" rotWithShape="0">
              <a:schemeClr val="bg1">
                <a:lumMod val="75000"/>
              </a:schemeClr>
            </a:outerShdw>
          </a:effectLst>
        </p:spPr>
        <p:txBody>
          <a:bodyPr/>
          <a:lstStyle/>
          <a:p>
            <a:pPr>
              <a:lnSpc>
                <a:spcPct val="150000"/>
              </a:lnSpc>
              <a:defRPr/>
            </a:pPr>
            <a:r>
              <a:rPr lang="he-IL" dirty="0" smtClean="0"/>
              <a:t>קרינה רדיואקטיבית העוברת בשדה חשמלי תתחלק לשלוש קרניים.</a:t>
            </a:r>
          </a:p>
          <a:p>
            <a:pPr>
              <a:lnSpc>
                <a:spcPct val="150000"/>
              </a:lnSpc>
              <a:defRPr/>
            </a:pPr>
            <a:r>
              <a:rPr lang="he-IL" dirty="0" smtClean="0"/>
              <a:t>קרינת </a:t>
            </a:r>
            <a:r>
              <a:rPr lang="he-IL" dirty="0" smtClean="0">
                <a:sym typeface="Symbol"/>
              </a:rPr>
              <a:t>, החיובית, תסטה לכיוון האלקטרודה </a:t>
            </a:r>
            <a:r>
              <a:rPr lang="he-IL" dirty="0" smtClean="0">
                <a:sym typeface="Symbol"/>
              </a:rPr>
              <a:t>השלילית</a:t>
            </a:r>
            <a:r>
              <a:rPr lang="he-IL" dirty="0" smtClean="0">
                <a:sym typeface="Symbol"/>
              </a:rPr>
              <a:t>.</a:t>
            </a:r>
            <a:endParaRPr lang="he-IL" dirty="0" smtClean="0">
              <a:sym typeface="Symbol"/>
            </a:endParaRPr>
          </a:p>
          <a:p>
            <a:pPr>
              <a:lnSpc>
                <a:spcPct val="150000"/>
              </a:lnSpc>
              <a:defRPr/>
            </a:pPr>
            <a:r>
              <a:rPr lang="he-IL" dirty="0" smtClean="0">
                <a:sym typeface="Symbol"/>
              </a:rPr>
              <a:t>קרינת </a:t>
            </a:r>
            <a:r>
              <a:rPr lang="el-GR" dirty="0" smtClean="0">
                <a:latin typeface="Arial"/>
                <a:cs typeface="Arial"/>
                <a:sym typeface="Symbol"/>
              </a:rPr>
              <a:t>β</a:t>
            </a:r>
            <a:r>
              <a:rPr lang="he-IL" dirty="0" smtClean="0">
                <a:latin typeface="Arial"/>
                <a:cs typeface="Arial"/>
                <a:sym typeface="Symbol"/>
              </a:rPr>
              <a:t>, השלילית, תסטה לכיוון האלקטרודה </a:t>
            </a:r>
            <a:r>
              <a:rPr lang="he-IL" dirty="0" smtClean="0">
                <a:latin typeface="Arial"/>
                <a:cs typeface="Arial"/>
                <a:sym typeface="Symbol"/>
              </a:rPr>
              <a:t>החיובית.</a:t>
            </a:r>
            <a:endParaRPr lang="he-IL" dirty="0" smtClean="0">
              <a:latin typeface="Arial"/>
              <a:cs typeface="Arial"/>
              <a:sym typeface="Symbol"/>
            </a:endParaRPr>
          </a:p>
          <a:p>
            <a:pPr>
              <a:lnSpc>
                <a:spcPct val="150000"/>
              </a:lnSpc>
              <a:defRPr/>
            </a:pPr>
            <a:r>
              <a:rPr lang="he-IL" dirty="0" smtClean="0">
                <a:latin typeface="Arial"/>
                <a:cs typeface="Arial"/>
                <a:sym typeface="Symbol"/>
              </a:rPr>
              <a:t>קרינת </a:t>
            </a:r>
            <a:r>
              <a:rPr lang="el-GR" dirty="0" smtClean="0">
                <a:latin typeface="Arial"/>
                <a:cs typeface="Arial"/>
                <a:sym typeface="Symbol"/>
              </a:rPr>
              <a:t>γ</a:t>
            </a:r>
            <a:r>
              <a:rPr lang="he-IL" dirty="0" smtClean="0">
                <a:latin typeface="Arial"/>
                <a:cs typeface="Arial"/>
                <a:sym typeface="Symbol"/>
              </a:rPr>
              <a:t>, חסרת המטען החשמלי, תמשיך ישר ולא תסטה.</a:t>
            </a:r>
            <a:endParaRPr lang="he-IL" dirty="0"/>
          </a:p>
        </p:txBody>
      </p:sp>
    </p:spTree>
    <p:extLst>
      <p:ext uri="{BB962C8B-B14F-4D97-AF65-F5344CB8AC3E}">
        <p14:creationId xmlns:p14="http://schemas.microsoft.com/office/powerpoint/2010/main" val="3350111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489273" y="685795"/>
            <a:ext cx="8104956" cy="5593804"/>
          </a:xfrm>
          <a:prstGeom prst="rect">
            <a:avLst/>
          </a:prstGeom>
          <a:noFill/>
          <a:ln w="22225">
            <a:noFill/>
          </a:ln>
          <a:effectLst>
            <a:outerShdw sx="101000" sy="101000" algn="ctr" rotWithShape="0">
              <a:schemeClr val="bg1">
                <a:lumMod val="75000"/>
              </a:schemeClr>
            </a:outerShdw>
          </a:effectLst>
        </p:spPr>
        <p:txBody>
          <a:bodyPr/>
          <a:lstStyle/>
          <a:p>
            <a:pPr marL="285750" indent="-285750">
              <a:lnSpc>
                <a:spcPct val="150000"/>
              </a:lnSpc>
              <a:buBlip>
                <a:blip r:embed="rId3"/>
              </a:buBlip>
              <a:defRPr/>
            </a:pPr>
            <a:r>
              <a:rPr lang="he-IL" b="1" dirty="0" smtClean="0">
                <a:solidFill>
                  <a:srgbClr val="FF6600"/>
                </a:solidFill>
              </a:rPr>
              <a:t>קרינת אלפא, </a:t>
            </a:r>
            <a:r>
              <a:rPr lang="he-IL" b="1" dirty="0" smtClean="0">
                <a:solidFill>
                  <a:srgbClr val="FF6600"/>
                </a:solidFill>
                <a:sym typeface="Symbol"/>
              </a:rPr>
              <a:t> </a:t>
            </a:r>
            <a:r>
              <a:rPr lang="he-IL" dirty="0" smtClean="0">
                <a:sym typeface="Symbol"/>
              </a:rPr>
              <a:t>- </a:t>
            </a:r>
            <a:r>
              <a:rPr lang="he-IL" dirty="0" smtClean="0"/>
              <a:t>זרם </a:t>
            </a:r>
            <a:r>
              <a:rPr lang="he-IL" dirty="0"/>
              <a:t>גרעיני הליום הנעים </a:t>
            </a:r>
            <a:r>
              <a:rPr lang="he-IL" dirty="0" smtClean="0"/>
              <a:t>במהירות.</a:t>
            </a:r>
            <a:r>
              <a:rPr lang="en-US" dirty="0" smtClean="0"/>
              <a:t> </a:t>
            </a:r>
            <a:r>
              <a:rPr lang="he-IL" dirty="0" smtClean="0"/>
              <a:t> היא מורכבת מחלקיקים חיוביים המכילים 2 </a:t>
            </a:r>
            <a:r>
              <a:rPr lang="he-IL" dirty="0"/>
              <a:t>פרוטונים </a:t>
            </a:r>
            <a:r>
              <a:rPr lang="he-IL" dirty="0" smtClean="0"/>
              <a:t>ו- 2 </a:t>
            </a:r>
            <a:r>
              <a:rPr lang="he-IL" dirty="0"/>
              <a:t>נויטרונים. </a:t>
            </a:r>
            <a:r>
              <a:rPr lang="he-IL" dirty="0" smtClean="0"/>
              <a:t>כאשר מיסוד רדיואקטיבי נפלטת קרינה מסוג </a:t>
            </a:r>
            <a:r>
              <a:rPr lang="he-IL" dirty="0" smtClean="0">
                <a:sym typeface="Symbol"/>
              </a:rPr>
              <a:t> מספר המסה של היסוד קטן ב- 4 והמספר האטומי שלו קטן ב- 2 . מאחר והמספר האטומי השתנה מתקבל יסוד אחר.</a:t>
            </a:r>
          </a:p>
          <a:p>
            <a:pPr marL="285750" indent="-285750">
              <a:lnSpc>
                <a:spcPct val="150000"/>
              </a:lnSpc>
              <a:buBlip>
                <a:blip r:embed="rId3"/>
              </a:buBlip>
              <a:defRPr/>
            </a:pPr>
            <a:r>
              <a:rPr lang="he-IL" dirty="0" smtClean="0">
                <a:sym typeface="Symbol"/>
              </a:rPr>
              <a:t>דוגמה:</a:t>
            </a:r>
            <a:r>
              <a:rPr lang="en-US" dirty="0" smtClean="0">
                <a:sym typeface="Symbol"/>
              </a:rPr>
              <a:t/>
            </a:r>
            <a:br>
              <a:rPr lang="en-US" dirty="0" smtClean="0">
                <a:sym typeface="Symbol"/>
              </a:rPr>
            </a:br>
            <a:r>
              <a:rPr lang="en-US" dirty="0" smtClean="0">
                <a:sym typeface="Symbol"/>
              </a:rPr>
              <a:t/>
            </a:r>
            <a:br>
              <a:rPr lang="en-US" dirty="0" smtClean="0">
                <a:sym typeface="Symbol"/>
              </a:rPr>
            </a:br>
            <a:r>
              <a:rPr lang="he-IL" dirty="0" smtClean="0">
                <a:sym typeface="Symbol"/>
              </a:rPr>
              <a:t>בדוגמה זו האיזוטופ פולוניום, בעל מספר מסה 210 ומספר אטומי 84, פלט חלקיקי . כתוצאה מכך התקבל איזוטופ של עופרת שלו מספר אטומי 82 ומספר מסה 206.</a:t>
            </a:r>
          </a:p>
        </p:txBody>
      </p:sp>
      <p:sp>
        <p:nvSpPr>
          <p:cNvPr id="8" name="כותרת 7"/>
          <p:cNvSpPr>
            <a:spLocks noGrp="1"/>
          </p:cNvSpPr>
          <p:nvPr>
            <p:ph type="title"/>
          </p:nvPr>
        </p:nvSpPr>
        <p:spPr>
          <a:xfrm>
            <a:off x="971550" y="115888"/>
            <a:ext cx="7581900" cy="433387"/>
          </a:xfrm>
        </p:spPr>
        <p:txBody>
          <a:bodyPr/>
          <a:lstStyle/>
          <a:p>
            <a:pPr algn="r">
              <a:defRPr/>
            </a:pPr>
            <a:r>
              <a:rPr lang="he-IL" sz="2000" b="1" dirty="0" smtClean="0">
                <a:solidFill>
                  <a:srgbClr val="FF6600"/>
                </a:solidFill>
                <a:cs typeface="+mn-cs"/>
              </a:rPr>
              <a:t>קרינת </a:t>
            </a:r>
            <a:r>
              <a:rPr lang="he-IL" sz="2000" b="1" dirty="0" smtClean="0">
                <a:solidFill>
                  <a:srgbClr val="FF6600"/>
                </a:solidFill>
                <a:cs typeface="+mn-cs"/>
                <a:sym typeface="Symbol"/>
              </a:rPr>
              <a:t></a:t>
            </a:r>
            <a:endParaRPr lang="he-IL" sz="2000" b="1" dirty="0">
              <a:solidFill>
                <a:srgbClr val="FF6600"/>
              </a:solidFill>
              <a:cs typeface="+mn-cs"/>
            </a:endParaRPr>
          </a:p>
        </p:txBody>
      </p:sp>
      <p:sp>
        <p:nvSpPr>
          <p:cNvPr id="6151" name="Slide Number Placeholder 7"/>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FA81231-AB6E-4B9E-A711-503E1D870644}" type="slidenum">
              <a:rPr lang="he-IL"/>
              <a:pPr>
                <a:defRPr/>
              </a:pPr>
              <a:t>7</a:t>
            </a:fld>
            <a:endParaRPr lang="he-IL"/>
          </a:p>
        </p:txBody>
      </p:sp>
      <p:cxnSp>
        <p:nvCxnSpPr>
          <p:cNvPr id="9" name="Straight Connector 8"/>
          <p:cNvCxnSpPr/>
          <p:nvPr/>
        </p:nvCxnSpPr>
        <p:spPr>
          <a:xfrm>
            <a:off x="357188" y="549275"/>
            <a:ext cx="8215312"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pic>
        <p:nvPicPr>
          <p:cNvPr id="5122" name="Picture 2" descr="קובץ:Alpha Decay.sv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1880" y="4437112"/>
            <a:ext cx="2381250" cy="161925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563888" y="6021288"/>
            <a:ext cx="2376264" cy="507831"/>
          </a:xfrm>
          <a:prstGeom prst="rect">
            <a:avLst/>
          </a:prstGeom>
        </p:spPr>
        <p:txBody>
          <a:bodyPr wrap="square">
            <a:spAutoFit/>
          </a:bodyPr>
          <a:lstStyle/>
          <a:p>
            <a:r>
              <a:rPr lang="en-US" sz="900" dirty="0">
                <a:hlinkClick r:id="rId6"/>
              </a:rPr>
              <a:t>http://he.wikipedia.org/wiki/%</a:t>
            </a:r>
            <a:r>
              <a:rPr lang="en-US" sz="900" dirty="0" smtClean="0">
                <a:hlinkClick r:id="rId6"/>
              </a:rPr>
              <a:t>D7%A7%D7%95%D7%91%D7%A5:Alpha_Decay.svg</a:t>
            </a:r>
            <a:endParaRPr lang="he-IL" sz="900" dirty="0" smtClean="0"/>
          </a:p>
          <a:p>
            <a:endParaRPr lang="he-IL" sz="900" dirty="0"/>
          </a:p>
        </p:txBody>
      </p:sp>
      <p:graphicFrame>
        <p:nvGraphicFramePr>
          <p:cNvPr id="10" name="Object 32"/>
          <p:cNvGraphicFramePr>
            <a:graphicFrameLocks noChangeAspect="1"/>
          </p:cNvGraphicFramePr>
          <p:nvPr>
            <p:extLst>
              <p:ext uri="{D42A27DB-BD31-4B8C-83A1-F6EECF244321}">
                <p14:modId xmlns:p14="http://schemas.microsoft.com/office/powerpoint/2010/main" val="2228097219"/>
              </p:ext>
            </p:extLst>
          </p:nvPr>
        </p:nvGraphicFramePr>
        <p:xfrm>
          <a:off x="3073400" y="2492375"/>
          <a:ext cx="3427413" cy="596900"/>
        </p:xfrm>
        <a:graphic>
          <a:graphicData uri="http://schemas.openxmlformats.org/presentationml/2006/ole">
            <mc:AlternateContent xmlns:mc="http://schemas.openxmlformats.org/markup-compatibility/2006">
              <mc:Choice xmlns:v="urn:schemas-microsoft-com:vml" Requires="v">
                <p:oleObj spid="_x0000_s1114" name="Equation" r:id="rId7" imgW="1384200" imgH="241200" progId="Equation.3">
                  <p:embed/>
                </p:oleObj>
              </mc:Choice>
              <mc:Fallback>
                <p:oleObj name="Equation" r:id="rId7" imgW="1384200" imgH="241200" progId="Equation.3">
                  <p:embed/>
                  <p:pic>
                    <p:nvPicPr>
                      <p:cNvPr id="0" name=""/>
                      <p:cNvPicPr>
                        <a:picLocks noChangeAspect="1" noChangeArrowheads="1"/>
                      </p:cNvPicPr>
                      <p:nvPr/>
                    </p:nvPicPr>
                    <p:blipFill>
                      <a:blip r:embed="rId8"/>
                      <a:srcRect/>
                      <a:stretch>
                        <a:fillRect/>
                      </a:stretch>
                    </p:blipFill>
                    <p:spPr bwMode="auto">
                      <a:xfrm>
                        <a:off x="3073400" y="2492375"/>
                        <a:ext cx="3427413" cy="5969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60653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489273" y="685795"/>
            <a:ext cx="8104956" cy="5593804"/>
          </a:xfrm>
          <a:prstGeom prst="rect">
            <a:avLst/>
          </a:prstGeom>
          <a:noFill/>
          <a:ln w="22225">
            <a:noFill/>
          </a:ln>
          <a:effectLst>
            <a:outerShdw sx="101000" sy="101000" algn="ctr" rotWithShape="0">
              <a:schemeClr val="bg1">
                <a:lumMod val="75000"/>
              </a:schemeClr>
            </a:outerShdw>
          </a:effectLst>
        </p:spPr>
        <p:txBody>
          <a:bodyPr/>
          <a:lstStyle/>
          <a:p>
            <a:pPr marL="285750" indent="-285750">
              <a:lnSpc>
                <a:spcPct val="150000"/>
              </a:lnSpc>
              <a:buBlip>
                <a:blip r:embed="rId3"/>
              </a:buBlip>
              <a:defRPr/>
            </a:pPr>
            <a:r>
              <a:rPr lang="he-IL" b="1" dirty="0" smtClean="0">
                <a:solidFill>
                  <a:srgbClr val="FF6600"/>
                </a:solidFill>
              </a:rPr>
              <a:t>קרינת בטא, </a:t>
            </a:r>
            <a:r>
              <a:rPr lang="el-GR" b="1" dirty="0" smtClean="0">
                <a:solidFill>
                  <a:srgbClr val="FF6600"/>
                </a:solidFill>
                <a:latin typeface="Arial"/>
                <a:cs typeface="Arial"/>
                <a:sym typeface="Symbol"/>
              </a:rPr>
              <a:t>β</a:t>
            </a:r>
            <a:r>
              <a:rPr lang="he-IL" b="1" dirty="0" smtClean="0">
                <a:solidFill>
                  <a:srgbClr val="FF6600"/>
                </a:solidFill>
                <a:sym typeface="Symbol"/>
              </a:rPr>
              <a:t> </a:t>
            </a:r>
            <a:r>
              <a:rPr lang="he-IL" dirty="0" smtClean="0">
                <a:sym typeface="Symbol"/>
              </a:rPr>
              <a:t>- </a:t>
            </a:r>
            <a:r>
              <a:rPr lang="he-IL" dirty="0" smtClean="0"/>
              <a:t>זרם אלקטרונים </a:t>
            </a:r>
            <a:r>
              <a:rPr lang="he-IL" dirty="0"/>
              <a:t>הנעים </a:t>
            </a:r>
            <a:r>
              <a:rPr lang="he-IL" dirty="0" smtClean="0"/>
              <a:t>במהירות</a:t>
            </a:r>
            <a:r>
              <a:rPr lang="en-US" dirty="0" smtClean="0"/>
              <a:t> </a:t>
            </a:r>
            <a:r>
              <a:rPr lang="he-IL" dirty="0"/>
              <a:t>שמקורה בתהליכים המתרחשים בגרעין, </a:t>
            </a:r>
            <a:r>
              <a:rPr lang="he-IL" dirty="0" smtClean="0"/>
              <a:t>ובמהלכם </a:t>
            </a:r>
            <a:r>
              <a:rPr lang="he-IL" dirty="0"/>
              <a:t>נויטרון הופך לאלקטרון ופרוטון. האלקטרון נפלט והפרוטון נותר בגרעין</a:t>
            </a:r>
            <a:r>
              <a:rPr lang="he-IL" dirty="0" smtClean="0"/>
              <a:t>. כתוצאה מפליטת קרינה זו נויטרון בגרעין הופך לפרוטון ולכן המספר האטומי של היסוד עולה ב- 1 ומספר המסה לא משתנה.</a:t>
            </a:r>
            <a:endParaRPr lang="he-IL" dirty="0"/>
          </a:p>
          <a:p>
            <a:pPr marL="285750" indent="-285750">
              <a:lnSpc>
                <a:spcPct val="150000"/>
              </a:lnSpc>
              <a:buBlip>
                <a:blip r:embed="rId3"/>
              </a:buBlip>
              <a:defRPr/>
            </a:pPr>
            <a:r>
              <a:rPr lang="he-IL" dirty="0" smtClean="0">
                <a:sym typeface="Symbol"/>
              </a:rPr>
              <a:t>דוגמה:</a:t>
            </a:r>
            <a:r>
              <a:rPr lang="en-US" dirty="0" smtClean="0">
                <a:sym typeface="Symbol"/>
              </a:rPr>
              <a:t/>
            </a:r>
            <a:br>
              <a:rPr lang="en-US" dirty="0" smtClean="0">
                <a:sym typeface="Symbol"/>
              </a:rPr>
            </a:br>
            <a:r>
              <a:rPr lang="en-US" dirty="0" smtClean="0">
                <a:sym typeface="Symbol"/>
              </a:rPr>
              <a:t/>
            </a:r>
            <a:br>
              <a:rPr lang="en-US" dirty="0" smtClean="0">
                <a:sym typeface="Symbol"/>
              </a:rPr>
            </a:br>
            <a:r>
              <a:rPr lang="he-IL" dirty="0" smtClean="0">
                <a:sym typeface="Symbol"/>
              </a:rPr>
              <a:t>בדוגמה זו האיזוטופ של סטרונציום שלו היה מספר מסה 90 ומספר אטומי 38 פלט חלקיקי </a:t>
            </a:r>
            <a:r>
              <a:rPr lang="el-GR" dirty="0" smtClean="0">
                <a:latin typeface="Arial"/>
                <a:cs typeface="Arial"/>
                <a:sym typeface="Symbol"/>
              </a:rPr>
              <a:t>β</a:t>
            </a:r>
            <a:r>
              <a:rPr lang="he-IL" dirty="0" smtClean="0">
                <a:sym typeface="Symbol"/>
              </a:rPr>
              <a:t>. כתוצאה מכך התקבל איזוטופ של איטריום שלו מספר אטומי 39 ומספר מסה 90.</a:t>
            </a:r>
          </a:p>
        </p:txBody>
      </p:sp>
      <p:sp>
        <p:nvSpPr>
          <p:cNvPr id="8" name="כותרת 7"/>
          <p:cNvSpPr>
            <a:spLocks noGrp="1"/>
          </p:cNvSpPr>
          <p:nvPr>
            <p:ph type="title"/>
          </p:nvPr>
        </p:nvSpPr>
        <p:spPr>
          <a:xfrm>
            <a:off x="971550" y="115888"/>
            <a:ext cx="7581900" cy="433387"/>
          </a:xfrm>
        </p:spPr>
        <p:txBody>
          <a:bodyPr/>
          <a:lstStyle/>
          <a:p>
            <a:pPr algn="r">
              <a:defRPr/>
            </a:pPr>
            <a:r>
              <a:rPr lang="he-IL" sz="2000" b="1" dirty="0" smtClean="0">
                <a:solidFill>
                  <a:srgbClr val="FF6600"/>
                </a:solidFill>
                <a:cs typeface="+mn-cs"/>
              </a:rPr>
              <a:t>קרינת </a:t>
            </a:r>
            <a:r>
              <a:rPr lang="el-GR" sz="2000" b="1" dirty="0" smtClean="0">
                <a:solidFill>
                  <a:srgbClr val="FF6600"/>
                </a:solidFill>
                <a:latin typeface="Arial"/>
                <a:cs typeface="Arial"/>
                <a:sym typeface="Symbol"/>
              </a:rPr>
              <a:t>β</a:t>
            </a:r>
            <a:endParaRPr lang="he-IL" sz="2000" b="1" dirty="0">
              <a:solidFill>
                <a:srgbClr val="FF6600"/>
              </a:solidFill>
              <a:cs typeface="+mn-cs"/>
            </a:endParaRPr>
          </a:p>
        </p:txBody>
      </p:sp>
      <p:sp>
        <p:nvSpPr>
          <p:cNvPr id="6151" name="Slide Number Placeholder 7"/>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FA81231-AB6E-4B9E-A711-503E1D870644}" type="slidenum">
              <a:rPr lang="he-IL"/>
              <a:pPr>
                <a:defRPr/>
              </a:pPr>
              <a:t>8</a:t>
            </a:fld>
            <a:endParaRPr lang="he-IL"/>
          </a:p>
        </p:txBody>
      </p:sp>
      <p:cxnSp>
        <p:nvCxnSpPr>
          <p:cNvPr id="9" name="Straight Connector 8"/>
          <p:cNvCxnSpPr/>
          <p:nvPr/>
        </p:nvCxnSpPr>
        <p:spPr>
          <a:xfrm>
            <a:off x="357188" y="549275"/>
            <a:ext cx="8215312"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graphicFrame>
        <p:nvGraphicFramePr>
          <p:cNvPr id="10" name="Object 32"/>
          <p:cNvGraphicFramePr>
            <a:graphicFrameLocks noChangeAspect="1"/>
          </p:cNvGraphicFramePr>
          <p:nvPr>
            <p:extLst>
              <p:ext uri="{D42A27DB-BD31-4B8C-83A1-F6EECF244321}">
                <p14:modId xmlns:p14="http://schemas.microsoft.com/office/powerpoint/2010/main" val="2513778393"/>
              </p:ext>
            </p:extLst>
          </p:nvPr>
        </p:nvGraphicFramePr>
        <p:xfrm>
          <a:off x="3481388" y="2565400"/>
          <a:ext cx="2609850" cy="596900"/>
        </p:xfrm>
        <a:graphic>
          <a:graphicData uri="http://schemas.openxmlformats.org/presentationml/2006/ole">
            <mc:AlternateContent xmlns:mc="http://schemas.openxmlformats.org/markup-compatibility/2006">
              <mc:Choice xmlns:v="urn:schemas-microsoft-com:vml" Requires="v">
                <p:oleObj spid="_x0000_s2139" name="Equation" r:id="rId4" imgW="1054080" imgH="241200" progId="Equation.3">
                  <p:embed/>
                </p:oleObj>
              </mc:Choice>
              <mc:Fallback>
                <p:oleObj name="Equation" r:id="rId4" imgW="1054080" imgH="241200" progId="Equation.3">
                  <p:embed/>
                  <p:pic>
                    <p:nvPicPr>
                      <p:cNvPr id="0" name=""/>
                      <p:cNvPicPr>
                        <a:picLocks noChangeAspect="1" noChangeArrowheads="1"/>
                      </p:cNvPicPr>
                      <p:nvPr/>
                    </p:nvPicPr>
                    <p:blipFill>
                      <a:blip r:embed="rId5"/>
                      <a:srcRect/>
                      <a:stretch>
                        <a:fillRect/>
                      </a:stretch>
                    </p:blipFill>
                    <p:spPr bwMode="auto">
                      <a:xfrm>
                        <a:off x="3481388" y="2565400"/>
                        <a:ext cx="2609850" cy="596900"/>
                      </a:xfrm>
                      <a:prstGeom prst="rect">
                        <a:avLst/>
                      </a:prstGeom>
                      <a:noFill/>
                      <a:ln>
                        <a:noFill/>
                      </a:ln>
                    </p:spPr>
                  </p:pic>
                </p:oleObj>
              </mc:Fallback>
            </mc:AlternateContent>
          </a:graphicData>
        </a:graphic>
      </p:graphicFrame>
      <p:pic>
        <p:nvPicPr>
          <p:cNvPr id="2053" name="Picture 5" descr="קובץ:Beta-minus Decay.sv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1880" y="4365104"/>
            <a:ext cx="2381250" cy="161925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005702" y="6064155"/>
            <a:ext cx="3072097" cy="430887"/>
          </a:xfrm>
          <a:prstGeom prst="rect">
            <a:avLst/>
          </a:prstGeom>
        </p:spPr>
        <p:txBody>
          <a:bodyPr wrap="square">
            <a:spAutoFit/>
          </a:bodyPr>
          <a:lstStyle/>
          <a:p>
            <a:r>
              <a:rPr lang="en-US" sz="1100" dirty="0">
                <a:hlinkClick r:id="rId8"/>
              </a:rPr>
              <a:t>http://he.wikipedia.org/wiki/%</a:t>
            </a:r>
            <a:r>
              <a:rPr lang="en-US" sz="1100" dirty="0" smtClean="0">
                <a:hlinkClick r:id="rId8"/>
              </a:rPr>
              <a:t>D7%A7%D7%95%D7%91%D7%A5:Beta-minus_Decay.svg</a:t>
            </a:r>
            <a:endParaRPr lang="he-IL" sz="1100" dirty="0"/>
          </a:p>
        </p:txBody>
      </p:sp>
    </p:spTree>
    <p:extLst>
      <p:ext uri="{BB962C8B-B14F-4D97-AF65-F5344CB8AC3E}">
        <p14:creationId xmlns:p14="http://schemas.microsoft.com/office/powerpoint/2010/main" val="333868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467544" y="764704"/>
            <a:ext cx="8104956" cy="2232248"/>
          </a:xfrm>
          <a:prstGeom prst="rect">
            <a:avLst/>
          </a:prstGeom>
          <a:noFill/>
          <a:ln w="22225">
            <a:noFill/>
          </a:ln>
          <a:effectLst>
            <a:outerShdw sx="101000" sy="101000" algn="ctr" rotWithShape="0">
              <a:schemeClr val="bg1">
                <a:lumMod val="75000"/>
              </a:schemeClr>
            </a:outerShdw>
          </a:effectLst>
        </p:spPr>
        <p:txBody>
          <a:bodyPr/>
          <a:lstStyle/>
          <a:p>
            <a:pPr>
              <a:lnSpc>
                <a:spcPct val="150000"/>
              </a:lnSpc>
              <a:defRPr/>
            </a:pPr>
            <a:r>
              <a:rPr lang="he-IL" b="1" dirty="0" smtClean="0">
                <a:solidFill>
                  <a:srgbClr val="FF6600"/>
                </a:solidFill>
                <a:sym typeface="Symbol"/>
              </a:rPr>
              <a:t>קרינת גָמָא, </a:t>
            </a:r>
            <a:r>
              <a:rPr lang="en-US" b="1" dirty="0" smtClean="0">
                <a:solidFill>
                  <a:srgbClr val="FF6600"/>
                </a:solidFill>
                <a:latin typeface="Symbol" pitchFamily="18" charset="2"/>
                <a:sym typeface="Symbol"/>
              </a:rPr>
              <a:t>g</a:t>
            </a:r>
            <a:r>
              <a:rPr lang="he-IL" b="1" dirty="0" smtClean="0">
                <a:solidFill>
                  <a:srgbClr val="FF6600"/>
                </a:solidFill>
                <a:latin typeface="Symbol" pitchFamily="18" charset="2"/>
                <a:sym typeface="Symbol"/>
              </a:rPr>
              <a:t> </a:t>
            </a:r>
            <a:r>
              <a:rPr lang="he-IL" dirty="0" smtClean="0">
                <a:latin typeface="Symbol" pitchFamily="18" charset="2"/>
                <a:sym typeface="Symbol"/>
              </a:rPr>
              <a:t>-  קרינה אלקטרומגנטית. </a:t>
            </a:r>
          </a:p>
          <a:p>
            <a:pPr>
              <a:lnSpc>
                <a:spcPct val="150000"/>
              </a:lnSpc>
              <a:defRPr/>
            </a:pPr>
            <a:r>
              <a:rPr lang="he-IL" dirty="0" smtClean="0"/>
              <a:t>קרינת </a:t>
            </a:r>
            <a:r>
              <a:rPr lang="he-IL" dirty="0"/>
              <a:t>גמא לא נפלטת לכשעצמה אלא בנוסף </a:t>
            </a:r>
            <a:r>
              <a:rPr lang="he-IL" dirty="0" smtClean="0"/>
              <a:t>לפליטה של אחת </a:t>
            </a:r>
            <a:r>
              <a:rPr lang="he-IL" dirty="0"/>
              <a:t>הקרינות </a:t>
            </a:r>
            <a:r>
              <a:rPr lang="el-GR" dirty="0" smtClean="0"/>
              <a:t>α</a:t>
            </a:r>
            <a:r>
              <a:rPr lang="he-IL" dirty="0" smtClean="0"/>
              <a:t> או </a:t>
            </a:r>
            <a:r>
              <a:rPr lang="el-GR" dirty="0" smtClean="0"/>
              <a:t>β</a:t>
            </a:r>
            <a:r>
              <a:rPr lang="he-IL" dirty="0" smtClean="0"/>
              <a:t> שהוזכרו קודם. היא חסרת מסה ואינה </a:t>
            </a:r>
            <a:r>
              <a:rPr lang="he-IL" dirty="0"/>
              <a:t>גורמת לשינוי </a:t>
            </a:r>
            <a:r>
              <a:rPr lang="he-IL" dirty="0" smtClean="0"/>
              <a:t>נוסף במספר החלקיקים בגרעיני </a:t>
            </a:r>
            <a:r>
              <a:rPr lang="he-IL" dirty="0"/>
              <a:t>האטומים. </a:t>
            </a:r>
            <a:endParaRPr lang="he-IL" dirty="0" smtClean="0"/>
          </a:p>
          <a:p>
            <a:pPr>
              <a:lnSpc>
                <a:spcPct val="150000"/>
              </a:lnSpc>
              <a:defRPr/>
            </a:pPr>
            <a:r>
              <a:rPr lang="he-IL" dirty="0" smtClean="0"/>
              <a:t>מאחר שלקרינת </a:t>
            </a:r>
            <a:r>
              <a:rPr lang="he-IL" dirty="0"/>
              <a:t>הגמא אין מסה או מטען חשמלי, </a:t>
            </a:r>
            <a:r>
              <a:rPr lang="he-IL" dirty="0" smtClean="0"/>
              <a:t>לא </a:t>
            </a:r>
            <a:r>
              <a:rPr lang="he-IL" dirty="0"/>
              <a:t>ניתן לשנות את כיוונה בעזרת </a:t>
            </a:r>
            <a:r>
              <a:rPr lang="he-IL" dirty="0" smtClean="0"/>
              <a:t>שדה </a:t>
            </a:r>
            <a:r>
              <a:rPr lang="he-IL" dirty="0"/>
              <a:t>חשמלי</a:t>
            </a:r>
            <a:r>
              <a:rPr lang="he-IL" dirty="0" smtClean="0"/>
              <a:t>.</a:t>
            </a:r>
            <a:endParaRPr lang="he-IL" dirty="0">
              <a:latin typeface="Symbol" pitchFamily="18" charset="2"/>
            </a:endParaRPr>
          </a:p>
        </p:txBody>
      </p:sp>
      <p:sp>
        <p:nvSpPr>
          <p:cNvPr id="8" name="כותרת 7"/>
          <p:cNvSpPr>
            <a:spLocks noGrp="1"/>
          </p:cNvSpPr>
          <p:nvPr>
            <p:ph type="title"/>
          </p:nvPr>
        </p:nvSpPr>
        <p:spPr>
          <a:xfrm>
            <a:off x="971550" y="115888"/>
            <a:ext cx="7581900" cy="433387"/>
          </a:xfrm>
        </p:spPr>
        <p:txBody>
          <a:bodyPr/>
          <a:lstStyle/>
          <a:p>
            <a:pPr algn="r">
              <a:defRPr/>
            </a:pPr>
            <a:r>
              <a:rPr lang="he-IL" sz="2000" b="1" dirty="0" smtClean="0">
                <a:solidFill>
                  <a:srgbClr val="FF6600"/>
                </a:solidFill>
                <a:cs typeface="+mn-cs"/>
              </a:rPr>
              <a:t>קרינת </a:t>
            </a:r>
            <a:r>
              <a:rPr lang="en-US" sz="2000" b="1" dirty="0">
                <a:solidFill>
                  <a:srgbClr val="FF6600"/>
                </a:solidFill>
                <a:latin typeface="Symbol" pitchFamily="18" charset="2"/>
                <a:sym typeface="Symbol"/>
              </a:rPr>
              <a:t>g</a:t>
            </a:r>
            <a:endParaRPr lang="he-IL" sz="2000" b="1" dirty="0">
              <a:solidFill>
                <a:srgbClr val="FF6600"/>
              </a:solidFill>
              <a:cs typeface="+mn-cs"/>
            </a:endParaRPr>
          </a:p>
        </p:txBody>
      </p:sp>
      <p:sp>
        <p:nvSpPr>
          <p:cNvPr id="6151" name="Slide Number Placeholder 7"/>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FA81231-AB6E-4B9E-A711-503E1D870644}" type="slidenum">
              <a:rPr lang="he-IL"/>
              <a:pPr>
                <a:defRPr/>
              </a:pPr>
              <a:t>9</a:t>
            </a:fld>
            <a:endParaRPr lang="he-IL"/>
          </a:p>
        </p:txBody>
      </p:sp>
      <p:cxnSp>
        <p:nvCxnSpPr>
          <p:cNvPr id="9" name="Straight Connector 8"/>
          <p:cNvCxnSpPr/>
          <p:nvPr/>
        </p:nvCxnSpPr>
        <p:spPr>
          <a:xfrm>
            <a:off x="357188" y="549275"/>
            <a:ext cx="8215312" cy="0"/>
          </a:xfrm>
          <a:prstGeom prst="line">
            <a:avLst/>
          </a:prstGeom>
          <a:ln w="53975" cap="rnd" cmpd="thickThin">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pic>
        <p:nvPicPr>
          <p:cNvPr id="4098" name="Picture 2" descr="קובץ:Gamma Decay.sv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8404" y="3429000"/>
            <a:ext cx="3016614" cy="2051299"/>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912690" y="5661248"/>
            <a:ext cx="2952328" cy="430887"/>
          </a:xfrm>
          <a:prstGeom prst="rect">
            <a:avLst/>
          </a:prstGeom>
        </p:spPr>
        <p:txBody>
          <a:bodyPr wrap="square">
            <a:spAutoFit/>
          </a:bodyPr>
          <a:lstStyle/>
          <a:p>
            <a:r>
              <a:rPr lang="en-US" sz="1100" dirty="0">
                <a:hlinkClick r:id="rId4"/>
              </a:rPr>
              <a:t>http://he.wikipedia.org/wiki/%</a:t>
            </a:r>
            <a:r>
              <a:rPr lang="en-US" sz="1100" dirty="0" smtClean="0">
                <a:hlinkClick r:id="rId4"/>
              </a:rPr>
              <a:t>D7%A7%D7%95%D7%91%D7%A5:Gamma_Decay.svg</a:t>
            </a:r>
            <a:endParaRPr lang="he-IL" sz="1100" dirty="0"/>
          </a:p>
        </p:txBody>
      </p:sp>
    </p:spTree>
    <p:extLst>
      <p:ext uri="{BB962C8B-B14F-4D97-AF65-F5344CB8AC3E}">
        <p14:creationId xmlns:p14="http://schemas.microsoft.com/office/powerpoint/2010/main" val="35902988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gif"/></Relationships>
</file>

<file path=ppt/theme/theme1.xml><?xml version="1.0" encoding="utf-8"?>
<a:theme xmlns:a="http://schemas.openxmlformats.org/drawingml/2006/main" name="Office Theme">
  <a:themeElements>
    <a:clrScheme name="nahshon">
      <a:dk1>
        <a:sysClr val="windowText" lastClr="000000"/>
      </a:dk1>
      <a:lt1>
        <a:sysClr val="window" lastClr="FFFFFF"/>
      </a:lt1>
      <a:dk2>
        <a:srgbClr val="3F3F3F"/>
      </a:dk2>
      <a:lt2>
        <a:srgbClr val="FFFFFF"/>
      </a:lt2>
      <a:accent1>
        <a:srgbClr val="7F7F7F"/>
      </a:accent1>
      <a:accent2>
        <a:srgbClr val="5F5F5F"/>
      </a:accent2>
      <a:accent3>
        <a:srgbClr val="FF6600"/>
      </a:accent3>
      <a:accent4>
        <a:srgbClr val="7F7F7F"/>
      </a:accent4>
      <a:accent5>
        <a:srgbClr val="77A7A9"/>
      </a:accent5>
      <a:accent6>
        <a:srgbClr val="5F0060"/>
      </a:accent6>
      <a:hlink>
        <a:srgbClr val="00B0F0"/>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bg1"/>
            </a:gs>
            <a:gs pos="50000">
              <a:schemeClr val="bg2">
                <a:lumMod val="95000"/>
              </a:schemeClr>
            </a:gs>
          </a:gsLst>
          <a:lin ang="5400000" scaled="0"/>
        </a:gradFill>
        <a:ln w="12700">
          <a:solidFill>
            <a:schemeClr val="bg1">
              <a:lumMod val="75000"/>
            </a:schemeClr>
          </a:solidFill>
        </a:ln>
      </a:spPr>
      <a:bodyPr rtlCol="1" anchor="t"/>
      <a:lstStyle>
        <a:defPPr>
          <a:buBlip>
            <a:blip xmlns:r="http://schemas.openxmlformats.org/officeDocument/2006/relationships" r:embed="rId1"/>
          </a:buBlip>
          <a:defRPr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95000"/>
          </a:schemeClr>
        </a:solidFill>
        <a:ln w="22225">
          <a:solidFill>
            <a:schemeClr val="bg1">
              <a:lumMod val="85000"/>
            </a:schemeClr>
          </a:solidFill>
        </a:ln>
        <a:effectLst/>
      </a:spPr>
      <a:bodyPr wrap="none" rtlCol="1" anchor="ctr">
        <a:normAutofit/>
      </a:bodyPr>
      <a:lstStyle>
        <a:defPPr algn="ctr" rtl="1" fontAlgn="auto">
          <a:spcBef>
            <a:spcPts val="0"/>
          </a:spcBef>
          <a:spcAft>
            <a:spcPts val="0"/>
          </a:spcAft>
          <a:defRPr sz="1400" u="sng" dirty="0">
            <a:solidFill>
              <a:srgbClr val="00B0F0"/>
            </a:solidFill>
            <a:latin typeface="+mn-lt"/>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1923</TotalTime>
  <Words>1355</Words>
  <Application>Microsoft Office PowerPoint</Application>
  <PresentationFormat>On-screen Show (4:3)</PresentationFormat>
  <Paragraphs>136</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Equation</vt:lpstr>
      <vt:lpstr>קרינה רדיואקטיבית</vt:lpstr>
      <vt:lpstr>הקרינה האלקטרומגנטית (הרחבה)</vt:lpstr>
      <vt:lpstr>אורך גל (הרחבה)</vt:lpstr>
      <vt:lpstr>הספקטרום האלקטרומגנטי (הרחבה)</vt:lpstr>
      <vt:lpstr>קרינה רדיואקטיבית ואיזוטופים רדיואקטיביים</vt:lpstr>
      <vt:lpstr>קרינה רדיואקטיבית בשדה חשמלי</vt:lpstr>
      <vt:lpstr>קרינת </vt:lpstr>
      <vt:lpstr>קרינת β</vt:lpstr>
      <vt:lpstr>קרינת g</vt:lpstr>
      <vt:lpstr>שאלה 1</vt:lpstr>
      <vt:lpstr>תשובה לשאלה 1</vt:lpstr>
      <vt:lpstr>שאלה 2</vt:lpstr>
      <vt:lpstr>תשובה לשאלה 2</vt:lpstr>
      <vt:lpstr>חדירות הקרינה הרדיואקטיבית</vt:lpstr>
      <vt:lpstr>קרינה מייננת (הרחבה)</vt:lpstr>
      <vt:lpstr>נזקי הקרינה הרדיואקטיבית</vt:lpstr>
      <vt:lpstr>סיכום</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zohar</cp:lastModifiedBy>
  <cp:revision>193</cp:revision>
  <dcterms:created xsi:type="dcterms:W3CDTF">2010-09-05T07:07:37Z</dcterms:created>
  <dcterms:modified xsi:type="dcterms:W3CDTF">2014-11-04T19:27:27Z</dcterms:modified>
</cp:coreProperties>
</file>