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theme/theme18.xml" ContentType="application/vnd.openxmlformats-officedocument.theme+xml"/>
  <Override PartName="/ppt/slideMasters/slideMaster15.xml" ContentType="application/vnd.openxmlformats-officedocument.presentationml.slideMaster+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theme/theme14.xml" ContentType="application/vnd.openxmlformats-officedocument.them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Default Extension="jpeg" ContentType="image/jpeg"/>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theme/theme19.xml" ContentType="application/vnd.openxmlformats-officedocument.theme+xml"/>
  <Override PartName="/docProps/app.xml" ContentType="application/vnd.openxmlformats-officedocument.extended-properties+xml"/>
  <Override PartName="/ppt/slideMasters/slideMaster14.xml" ContentType="application/vnd.openxmlformats-officedocument.presentationml.slideMaster+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theme/theme17.xml" ContentType="application/vnd.openxmlformats-officedocument.theme+xml"/>
  <Override PartName="/ppt/slideMasters/slideMaster9.xml" ContentType="application/vnd.openxmlformats-officedocument.presentationml.slideMaster+xml"/>
  <Override PartName="/ppt/slideMasters/slideMaster12.xml" ContentType="application/vnd.openxmlformats-officedocument.presentationml.slideMaster+xml"/>
  <Default Extension="gif" ContentType="image/gif"/>
  <Override PartName="/ppt/slideLayouts/slideLayout10.xml" ContentType="application/vnd.openxmlformats-officedocument.presentationml.slideLayout+xml"/>
  <Override PartName="/ppt/theme/theme15.xml" ContentType="application/vnd.openxmlformats-officedocument.them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slideLayouts/slideLayout59.xml" ContentType="application/vnd.openxmlformats-officedocument.presentationml.slide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Default Extension="rels" ContentType="application/vnd.openxmlformats-package.relationships+xml"/>
  <Override PartName="/ppt/slideMasters/slideMaster17.xml" ContentType="application/vnd.openxmlformats-officedocument.presentationml.slideMaster+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theme/theme16.xml" ContentType="application/vnd.openxmlformats-officedocument.theme+xml"/>
  <Override PartName="/ppt/slideMasters/slideMaster13.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1" r:id="rId1"/>
    <p:sldMasterId id="2147483912" r:id="rId2"/>
    <p:sldMasterId id="2147483997" r:id="rId3"/>
    <p:sldMasterId id="2147484029" r:id="rId4"/>
    <p:sldMasterId id="2147484033" r:id="rId5"/>
    <p:sldMasterId id="2147484038" r:id="rId6"/>
    <p:sldMasterId id="2147484043" r:id="rId7"/>
    <p:sldMasterId id="2147484881" r:id="rId8"/>
    <p:sldMasterId id="2147485166" r:id="rId9"/>
    <p:sldMasterId id="2147487985" r:id="rId10"/>
    <p:sldMasterId id="2147490551" r:id="rId11"/>
    <p:sldMasterId id="2147490557" r:id="rId12"/>
    <p:sldMasterId id="2147490563" r:id="rId13"/>
    <p:sldMasterId id="2147490569" r:id="rId14"/>
    <p:sldMasterId id="2147490574" r:id="rId15"/>
    <p:sldMasterId id="2147491833" r:id="rId16"/>
    <p:sldMasterId id="2147491840" r:id="rId17"/>
  </p:sldMasterIdLst>
  <p:notesMasterIdLst>
    <p:notesMasterId r:id="rId34"/>
  </p:notesMasterIdLst>
  <p:handoutMasterIdLst>
    <p:handoutMasterId r:id="rId35"/>
  </p:handoutMasterIdLst>
  <p:sldIdLst>
    <p:sldId id="822" r:id="rId18"/>
    <p:sldId id="764" r:id="rId19"/>
    <p:sldId id="828" r:id="rId20"/>
    <p:sldId id="827" r:id="rId21"/>
    <p:sldId id="829" r:id="rId22"/>
    <p:sldId id="809" r:id="rId23"/>
    <p:sldId id="814" r:id="rId24"/>
    <p:sldId id="815" r:id="rId25"/>
    <p:sldId id="816" r:id="rId26"/>
    <p:sldId id="817" r:id="rId27"/>
    <p:sldId id="793" r:id="rId28"/>
    <p:sldId id="804" r:id="rId29"/>
    <p:sldId id="812" r:id="rId30"/>
    <p:sldId id="813" r:id="rId31"/>
    <p:sldId id="832" r:id="rId32"/>
    <p:sldId id="834" r:id="rId33"/>
  </p:sldIdLst>
  <p:sldSz cx="9144000" cy="6858000" type="screen4x3"/>
  <p:notesSz cx="6669088" cy="9926638"/>
  <p:defaultTextStyle>
    <a:defPPr>
      <a:defRPr lang="he-IL"/>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6600"/>
    <a:srgbClr val="CC9900"/>
    <a:srgbClr val="FFFF99"/>
    <a:srgbClr val="CC6600"/>
    <a:srgbClr val="038EED"/>
    <a:srgbClr val="E9B391"/>
    <a:srgbClr val="1D4C72"/>
    <a:srgbClr val="F7860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סגנון ביניים 2 - הדגשה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סגנון ביניים 2 - הדגשה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סגנון ביניים 1 - הדגשה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סגנון ביניים 1 - הדגשה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69012ECD-51FC-41F1-AA8D-1B2483CD663E}" styleName="סגנון בהיר 2 - הדגשה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FECB4D8-DB02-4DC6-A0A2-4F2EBAE1DC90}" styleName="סגנון ביניים 1 - הדגשה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סגנון ביניים 1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סגנון בהיר 2 - הדגשה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סגנון ביניים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סגנון ביניים 3 - הדגשה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967" autoAdjust="0"/>
    <p:restoredTop sz="86195" autoAdjust="0"/>
  </p:normalViewPr>
  <p:slideViewPr>
    <p:cSldViewPr>
      <p:cViewPr varScale="1">
        <p:scale>
          <a:sx n="73" d="100"/>
          <a:sy n="73" d="100"/>
        </p:scale>
        <p:origin x="-120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700" y="-84"/>
      </p:cViewPr>
      <p:guideLst>
        <p:guide orient="horz" pos="3126"/>
        <p:guide pos="210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1.xml"/><Relationship Id="rId26" Type="http://schemas.openxmlformats.org/officeDocument/2006/relationships/slide" Target="slides/slide9.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4.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8.xml"/><Relationship Id="rId33" Type="http://schemas.openxmlformats.org/officeDocument/2006/relationships/slide" Target="slides/slide16.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3.xml"/><Relationship Id="rId29" Type="http://schemas.openxmlformats.org/officeDocument/2006/relationships/slide" Target="slides/slide1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7.xml"/><Relationship Id="rId32" Type="http://schemas.openxmlformats.org/officeDocument/2006/relationships/slide" Target="slides/slide15.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6.xml"/><Relationship Id="rId28" Type="http://schemas.openxmlformats.org/officeDocument/2006/relationships/slide" Target="slides/slide11.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2.xml"/><Relationship Id="rId31"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5.xml"/><Relationship Id="rId27" Type="http://schemas.openxmlformats.org/officeDocument/2006/relationships/slide" Target="slides/slide10.xml"/><Relationship Id="rId30" Type="http://schemas.openxmlformats.org/officeDocument/2006/relationships/slide" Target="slides/slide13.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779838" y="0"/>
            <a:ext cx="2889250" cy="496888"/>
          </a:xfrm>
          <a:prstGeom prst="rect">
            <a:avLst/>
          </a:prstGeom>
        </p:spPr>
        <p:txBody>
          <a:bodyPr vert="horz" lIns="91440" tIns="45720" rIns="91440" bIns="45720" rtlCol="1"/>
          <a:lstStyle>
            <a:lvl1pPr algn="r">
              <a:defRPr sz="1200"/>
            </a:lvl1pPr>
          </a:lstStyle>
          <a:p>
            <a:pPr>
              <a:defRPr/>
            </a:pPr>
            <a:endParaRPr lang="he-IL"/>
          </a:p>
        </p:txBody>
      </p:sp>
      <p:sp>
        <p:nvSpPr>
          <p:cNvPr id="3" name="מציין מיקום של תאריך 2"/>
          <p:cNvSpPr>
            <a:spLocks noGrp="1"/>
          </p:cNvSpPr>
          <p:nvPr>
            <p:ph type="dt" sz="quarter" idx="1"/>
          </p:nvPr>
        </p:nvSpPr>
        <p:spPr>
          <a:xfrm>
            <a:off x="1588" y="0"/>
            <a:ext cx="2889250" cy="496888"/>
          </a:xfrm>
          <a:prstGeom prst="rect">
            <a:avLst/>
          </a:prstGeom>
        </p:spPr>
        <p:txBody>
          <a:bodyPr vert="horz" lIns="91440" tIns="45720" rIns="91440" bIns="45720" rtlCol="1"/>
          <a:lstStyle>
            <a:lvl1pPr algn="l">
              <a:defRPr sz="1200"/>
            </a:lvl1pPr>
          </a:lstStyle>
          <a:p>
            <a:pPr>
              <a:defRPr/>
            </a:pPr>
            <a:fld id="{FCCEE781-2B84-44D3-95FF-D54A349DAFC7}" type="datetimeFigureOut">
              <a:rPr lang="he-IL"/>
              <a:pPr>
                <a:defRPr/>
              </a:pPr>
              <a:t>י"ג/ניסן/תשע"ז</a:t>
            </a:fld>
            <a:endParaRPr lang="he-IL"/>
          </a:p>
        </p:txBody>
      </p:sp>
      <p:sp>
        <p:nvSpPr>
          <p:cNvPr id="4" name="מציין מיקום של כותרת תחתונה 3"/>
          <p:cNvSpPr>
            <a:spLocks noGrp="1"/>
          </p:cNvSpPr>
          <p:nvPr>
            <p:ph type="ftr" sz="quarter" idx="2"/>
          </p:nvPr>
        </p:nvSpPr>
        <p:spPr>
          <a:xfrm>
            <a:off x="3779838" y="9428163"/>
            <a:ext cx="2889250" cy="496887"/>
          </a:xfrm>
          <a:prstGeom prst="rect">
            <a:avLst/>
          </a:prstGeom>
        </p:spPr>
        <p:txBody>
          <a:bodyPr vert="horz" lIns="91440" tIns="45720" rIns="91440" bIns="45720" rtlCol="1" anchor="b"/>
          <a:lstStyle>
            <a:lvl1pPr algn="r">
              <a:defRPr sz="1200"/>
            </a:lvl1pPr>
          </a:lstStyle>
          <a:p>
            <a:pPr>
              <a:defRPr/>
            </a:pPr>
            <a:endParaRPr lang="he-IL"/>
          </a:p>
        </p:txBody>
      </p:sp>
      <p:sp>
        <p:nvSpPr>
          <p:cNvPr id="5" name="מציין מיקום של מספר שקופית 4"/>
          <p:cNvSpPr>
            <a:spLocks noGrp="1"/>
          </p:cNvSpPr>
          <p:nvPr>
            <p:ph type="sldNum" sz="quarter" idx="3"/>
          </p:nvPr>
        </p:nvSpPr>
        <p:spPr>
          <a:xfrm>
            <a:off x="1588" y="9428163"/>
            <a:ext cx="2889250" cy="496887"/>
          </a:xfrm>
          <a:prstGeom prst="rect">
            <a:avLst/>
          </a:prstGeom>
        </p:spPr>
        <p:txBody>
          <a:bodyPr vert="horz" lIns="91440" tIns="45720" rIns="91440" bIns="45720" rtlCol="1" anchor="b"/>
          <a:lstStyle>
            <a:lvl1pPr algn="l">
              <a:defRPr sz="1200"/>
            </a:lvl1pPr>
          </a:lstStyle>
          <a:p>
            <a:pPr>
              <a:defRPr/>
            </a:pPr>
            <a:fld id="{882478A1-3D72-445D-87AC-44FA7CD243CD}" type="slidenum">
              <a:rPr lang="he-IL"/>
              <a:pPr>
                <a:defRPr/>
              </a:pPr>
              <a:t>‹#›</a:t>
            </a:fld>
            <a:endParaRPr lang="he-IL"/>
          </a:p>
        </p:txBody>
      </p:sp>
    </p:spTree>
    <p:extLst>
      <p:ext uri="{BB962C8B-B14F-4D97-AF65-F5344CB8AC3E}">
        <p14:creationId xmlns="" xmlns:p14="http://schemas.microsoft.com/office/powerpoint/2010/main" val="5927751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779838" y="0"/>
            <a:ext cx="2889250" cy="496888"/>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he-IL"/>
          </a:p>
        </p:txBody>
      </p:sp>
      <p:sp>
        <p:nvSpPr>
          <p:cNvPr id="3" name="Date Placeholder 2"/>
          <p:cNvSpPr>
            <a:spLocks noGrp="1"/>
          </p:cNvSpPr>
          <p:nvPr>
            <p:ph type="dt" idx="1"/>
          </p:nvPr>
        </p:nvSpPr>
        <p:spPr>
          <a:xfrm>
            <a:off x="1588" y="0"/>
            <a:ext cx="2889250" cy="496888"/>
          </a:xfrm>
          <a:prstGeom prst="rect">
            <a:avLst/>
          </a:prstGeom>
        </p:spPr>
        <p:txBody>
          <a:bodyPr vert="horz" lIns="91440" tIns="45720" rIns="91440" bIns="45720" rtlCol="1"/>
          <a:lstStyle>
            <a:lvl1pPr algn="l" fontAlgn="auto">
              <a:spcBef>
                <a:spcPts val="0"/>
              </a:spcBef>
              <a:spcAft>
                <a:spcPts val="0"/>
              </a:spcAft>
              <a:defRPr sz="1200">
                <a:latin typeface="+mn-lt"/>
                <a:cs typeface="+mn-cs"/>
              </a:defRPr>
            </a:lvl1pPr>
          </a:lstStyle>
          <a:p>
            <a:pPr>
              <a:defRPr/>
            </a:pPr>
            <a:fld id="{CA7BED50-E7E8-4279-8C37-202834F44330}" type="datetimeFigureOut">
              <a:rPr lang="he-IL"/>
              <a:pPr>
                <a:defRPr/>
              </a:pPr>
              <a:t>י"ג/ניסן/תשע"ז</a:t>
            </a:fld>
            <a:endParaRPr lang="he-IL"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1" anchor="ctr"/>
          <a:lstStyle/>
          <a:p>
            <a:pPr lvl="0"/>
            <a:endParaRPr lang="he-IL" noProof="0" dirty="0"/>
          </a:p>
        </p:txBody>
      </p:sp>
      <p:sp>
        <p:nvSpPr>
          <p:cNvPr id="5" name="Notes Placeholder 4"/>
          <p:cNvSpPr>
            <a:spLocks noGrp="1"/>
          </p:cNvSpPr>
          <p:nvPr>
            <p:ph type="body" sz="quarter" idx="3"/>
          </p:nvPr>
        </p:nvSpPr>
        <p:spPr>
          <a:xfrm>
            <a:off x="666750" y="4714875"/>
            <a:ext cx="5335588" cy="4467225"/>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779838" y="9428163"/>
            <a:ext cx="2889250" cy="496887"/>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he-IL"/>
          </a:p>
        </p:txBody>
      </p:sp>
      <p:sp>
        <p:nvSpPr>
          <p:cNvPr id="7" name="Slide Number Placeholder 6"/>
          <p:cNvSpPr>
            <a:spLocks noGrp="1"/>
          </p:cNvSpPr>
          <p:nvPr>
            <p:ph type="sldNum" sz="quarter" idx="5"/>
          </p:nvPr>
        </p:nvSpPr>
        <p:spPr>
          <a:xfrm>
            <a:off x="1588" y="9428163"/>
            <a:ext cx="2889250" cy="496887"/>
          </a:xfrm>
          <a:prstGeom prst="rect">
            <a:avLst/>
          </a:prstGeom>
        </p:spPr>
        <p:txBody>
          <a:bodyPr vert="horz" lIns="91440" tIns="45720" rIns="91440" bIns="45720" rtlCol="1" anchor="b"/>
          <a:lstStyle>
            <a:lvl1pPr algn="l" fontAlgn="auto">
              <a:spcBef>
                <a:spcPts val="0"/>
              </a:spcBef>
              <a:spcAft>
                <a:spcPts val="0"/>
              </a:spcAft>
              <a:defRPr sz="1200">
                <a:latin typeface="+mn-lt"/>
                <a:cs typeface="+mn-cs"/>
              </a:defRPr>
            </a:lvl1pPr>
          </a:lstStyle>
          <a:p>
            <a:pPr>
              <a:defRPr/>
            </a:pPr>
            <a:fld id="{F5E7DEAB-4353-477B-A60B-AF9084EBCF24}" type="slidenum">
              <a:rPr lang="he-IL"/>
              <a:pPr>
                <a:defRPr/>
              </a:pPr>
              <a:t>‹#›</a:t>
            </a:fld>
            <a:endParaRPr lang="he-IL" dirty="0"/>
          </a:p>
        </p:txBody>
      </p:sp>
    </p:spTree>
    <p:extLst>
      <p:ext uri="{BB962C8B-B14F-4D97-AF65-F5344CB8AC3E}">
        <p14:creationId xmlns="" xmlns:p14="http://schemas.microsoft.com/office/powerpoint/2010/main" val="2096812848"/>
      </p:ext>
    </p:extLst>
  </p:cSld>
  <p:clrMap bg1="lt1" tx1="dk1" bg2="lt2" tx2="dk2" accent1="accent1" accent2="accent2" accent3="accent3" accent4="accent4" accent5="accent5" accent6="accent6" hlink="hlink" folHlink="folHlink"/>
  <p:hf hdr="0" ft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smtClean="0"/>
          </a:p>
        </p:txBody>
      </p:sp>
      <p:sp>
        <p:nvSpPr>
          <p:cNvPr id="593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CC01336-DE11-477F-9F16-56AC9F686593}" type="slidenum">
              <a:rPr lang="he-IL">
                <a:solidFill>
                  <a:prstClr val="black"/>
                </a:solidFill>
              </a:rPr>
              <a:pPr>
                <a:defRPr/>
              </a:pPr>
              <a:t>1</a:t>
            </a:fld>
            <a:endParaRPr lang="he-IL"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8.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8.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8.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0.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0.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0.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4.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6.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7.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7.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7.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2653CD14-6AAD-405E-B88B-B4C24EC997BE}"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9F7331AA-1AE8-411E-B124-A479E8437635}" type="slidenum">
              <a:rPr lang="he-IL"/>
              <a:pPr>
                <a:defRPr/>
              </a:pPr>
              <a:t>‹#›</a:t>
            </a:fld>
            <a:endParaRPr lang="he-IL" dirty="0"/>
          </a:p>
        </p:txBody>
      </p:sp>
    </p:spTree>
    <p:extLst>
      <p:ext uri="{BB962C8B-B14F-4D97-AF65-F5344CB8AC3E}">
        <p14:creationId xmlns="" xmlns:p14="http://schemas.microsoft.com/office/powerpoint/2010/main" val="1345120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27778B7D-05B8-4780-B2D1-055D9077A3D6}" type="slidenum">
              <a:rPr lang="he-IL"/>
              <a:pPr>
                <a:defRPr/>
              </a:pPr>
              <a:t>‹#›</a:t>
            </a:fld>
            <a:endParaRPr lang="he-IL" dirty="0"/>
          </a:p>
        </p:txBody>
      </p:sp>
    </p:spTree>
    <p:extLst>
      <p:ext uri="{BB962C8B-B14F-4D97-AF65-F5344CB8AC3E}">
        <p14:creationId xmlns="" xmlns:p14="http://schemas.microsoft.com/office/powerpoint/2010/main" val="1930727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FAEBE89D-F878-4BA4-A58D-FADDA9830CD4}"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0CFFA587-9764-445C-A5A9-6935B6A452D6}" type="slidenum">
              <a:rPr lang="he-IL"/>
              <a:pPr>
                <a:defRPr/>
              </a:pPr>
              <a:t>‹#›</a:t>
            </a:fld>
            <a:endParaRPr lang="he-IL" dirty="0"/>
          </a:p>
        </p:txBody>
      </p:sp>
    </p:spTree>
    <p:extLst>
      <p:ext uri="{BB962C8B-B14F-4D97-AF65-F5344CB8AC3E}">
        <p14:creationId xmlns="" xmlns:p14="http://schemas.microsoft.com/office/powerpoint/2010/main" val="3999215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62EDDBF1-CF8D-4BC8-BE5F-2DACF1D6FA85}" type="slidenum">
              <a:rPr lang="he-IL"/>
              <a:pPr>
                <a:defRPr/>
              </a:pPr>
              <a:t>‹#›</a:t>
            </a:fld>
            <a:endParaRPr lang="he-IL" dirty="0"/>
          </a:p>
        </p:txBody>
      </p:sp>
    </p:spTree>
    <p:extLst>
      <p:ext uri="{BB962C8B-B14F-4D97-AF65-F5344CB8AC3E}">
        <p14:creationId xmlns="" xmlns:p14="http://schemas.microsoft.com/office/powerpoint/2010/main" val="687360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856E8EAE-12AC-4214-9E18-C88F7F5E9178}" type="slidenum">
              <a:rPr lang="he-IL"/>
              <a:pPr>
                <a:defRPr/>
              </a:pPr>
              <a:t>‹#›</a:t>
            </a:fld>
            <a:endParaRPr lang="he-IL" dirty="0"/>
          </a:p>
        </p:txBody>
      </p:sp>
    </p:spTree>
    <p:extLst>
      <p:ext uri="{BB962C8B-B14F-4D97-AF65-F5344CB8AC3E}">
        <p14:creationId xmlns="" xmlns:p14="http://schemas.microsoft.com/office/powerpoint/2010/main" val="2063180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C8554AE7-0FF6-426C-8D9D-59F4DF6F08C2}"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339F257B-6D51-4C77-896E-EC540277D8C5}" type="slidenum">
              <a:rPr lang="he-IL"/>
              <a:pPr>
                <a:defRPr/>
              </a:pPr>
              <a:t>‹#›</a:t>
            </a:fld>
            <a:endParaRPr lang="he-IL" dirty="0"/>
          </a:p>
        </p:txBody>
      </p:sp>
    </p:spTree>
    <p:extLst>
      <p:ext uri="{BB962C8B-B14F-4D97-AF65-F5344CB8AC3E}">
        <p14:creationId xmlns="" xmlns:p14="http://schemas.microsoft.com/office/powerpoint/2010/main" val="29645664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DAF8ABC0-E2D9-415A-A6C8-907C14A6430C}" type="slidenum">
              <a:rPr lang="he-IL"/>
              <a:pPr>
                <a:defRPr/>
              </a:pPr>
              <a:t>‹#›</a:t>
            </a:fld>
            <a:endParaRPr lang="he-IL" dirty="0"/>
          </a:p>
        </p:txBody>
      </p:sp>
    </p:spTree>
    <p:extLst>
      <p:ext uri="{BB962C8B-B14F-4D97-AF65-F5344CB8AC3E}">
        <p14:creationId xmlns="" xmlns:p14="http://schemas.microsoft.com/office/powerpoint/2010/main" val="1660783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6747C401-733C-4FDF-9E87-92D41AC15193}" type="slidenum">
              <a:rPr lang="he-IL"/>
              <a:pPr>
                <a:defRPr/>
              </a:pPr>
              <a:t>‹#›</a:t>
            </a:fld>
            <a:endParaRPr lang="he-IL" dirty="0"/>
          </a:p>
        </p:txBody>
      </p:sp>
    </p:spTree>
    <p:extLst>
      <p:ext uri="{BB962C8B-B14F-4D97-AF65-F5344CB8AC3E}">
        <p14:creationId xmlns="" xmlns:p14="http://schemas.microsoft.com/office/powerpoint/2010/main" val="1011967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7B999D57-F812-4C41-814E-D8A49CC6267F}"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13AB667D-919B-47C4-9B33-B5DFBDED9886}" type="slidenum">
              <a:rPr lang="he-IL"/>
              <a:pPr>
                <a:defRPr/>
              </a:pPr>
              <a:t>‹#›</a:t>
            </a:fld>
            <a:endParaRPr lang="he-IL" dirty="0"/>
          </a:p>
        </p:txBody>
      </p:sp>
    </p:spTree>
    <p:extLst>
      <p:ext uri="{BB962C8B-B14F-4D97-AF65-F5344CB8AC3E}">
        <p14:creationId xmlns="" xmlns:p14="http://schemas.microsoft.com/office/powerpoint/2010/main" val="1525966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0A2AB159-2DE5-4199-A911-DF5F1332BFA2}" type="slidenum">
              <a:rPr lang="he-IL"/>
              <a:pPr>
                <a:defRPr/>
              </a:pPr>
              <a:t>‹#›</a:t>
            </a:fld>
            <a:endParaRPr lang="he-IL" dirty="0"/>
          </a:p>
        </p:txBody>
      </p:sp>
    </p:spTree>
    <p:extLst>
      <p:ext uri="{BB962C8B-B14F-4D97-AF65-F5344CB8AC3E}">
        <p14:creationId xmlns="" xmlns:p14="http://schemas.microsoft.com/office/powerpoint/2010/main" val="38570921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C6648479-A112-49A8-9436-9265C7C17B63}" type="slidenum">
              <a:rPr lang="he-IL"/>
              <a:pPr>
                <a:defRPr/>
              </a:pPr>
              <a:t>‹#›</a:t>
            </a:fld>
            <a:endParaRPr lang="he-IL" dirty="0"/>
          </a:p>
        </p:txBody>
      </p:sp>
    </p:spTree>
    <p:extLst>
      <p:ext uri="{BB962C8B-B14F-4D97-AF65-F5344CB8AC3E}">
        <p14:creationId xmlns="" xmlns:p14="http://schemas.microsoft.com/office/powerpoint/2010/main" val="766682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mn-lt"/>
                <a:cs typeface="+mn-cs"/>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mn-lt"/>
                <a:cs typeface="+mn-cs"/>
              </a:rPr>
              <a:t>שאלות</a:t>
            </a:r>
          </a:p>
          <a:p>
            <a:pPr fontAlgn="auto">
              <a:spcBef>
                <a:spcPts val="0"/>
              </a:spcBef>
              <a:spcAft>
                <a:spcPts val="0"/>
              </a:spcAft>
              <a:defRPr/>
            </a:pPr>
            <a:endParaRPr lang="he-IL" sz="2000" dirty="0">
              <a:solidFill>
                <a:schemeClr val="tx1">
                  <a:lumMod val="50000"/>
                  <a:lumOff val="50000"/>
                </a:schemeClr>
              </a:solidFill>
              <a:latin typeface="+mn-lt"/>
              <a:cs typeface="+mn-cs"/>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A1C3F257-4369-47BB-86D3-1C0FF4B69B0E}" type="slidenum">
              <a:rPr lang="he-IL"/>
              <a:pPr>
                <a:defRPr/>
              </a:pPr>
              <a:t>‹#›</a:t>
            </a:fld>
            <a:endParaRPr lang="he-IL" dirty="0"/>
          </a:p>
        </p:txBody>
      </p:sp>
    </p:spTree>
    <p:extLst>
      <p:ext uri="{BB962C8B-B14F-4D97-AF65-F5344CB8AC3E}">
        <p14:creationId xmlns="" xmlns:p14="http://schemas.microsoft.com/office/powerpoint/2010/main" val="24766701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7FF114B2-9268-40A8-ACD0-4E702F384EEF}"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E87B2939-CFA3-4E78-9D48-835C812097D0}" type="slidenum">
              <a:rPr lang="he-IL"/>
              <a:pPr>
                <a:defRPr/>
              </a:pPr>
              <a:t>‹#›</a:t>
            </a:fld>
            <a:endParaRPr lang="he-IL" dirty="0"/>
          </a:p>
        </p:txBody>
      </p:sp>
    </p:spTree>
    <p:extLst>
      <p:ext uri="{BB962C8B-B14F-4D97-AF65-F5344CB8AC3E}">
        <p14:creationId xmlns="" xmlns:p14="http://schemas.microsoft.com/office/powerpoint/2010/main" val="1486534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24586129-6A48-47F6-9FB0-3B66E2918982}" type="slidenum">
              <a:rPr lang="he-IL"/>
              <a:pPr>
                <a:defRPr/>
              </a:pPr>
              <a:t>‹#›</a:t>
            </a:fld>
            <a:endParaRPr lang="he-IL" dirty="0"/>
          </a:p>
        </p:txBody>
      </p:sp>
    </p:spTree>
    <p:extLst>
      <p:ext uri="{BB962C8B-B14F-4D97-AF65-F5344CB8AC3E}">
        <p14:creationId xmlns="" xmlns:p14="http://schemas.microsoft.com/office/powerpoint/2010/main" val="36391616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9A553302-7753-44B0-ABED-B9448373F2D9}" type="slidenum">
              <a:rPr lang="he-IL"/>
              <a:pPr>
                <a:defRPr/>
              </a:pPr>
              <a:t>‹#›</a:t>
            </a:fld>
            <a:endParaRPr lang="he-IL" dirty="0"/>
          </a:p>
        </p:txBody>
      </p:sp>
    </p:spTree>
    <p:extLst>
      <p:ext uri="{BB962C8B-B14F-4D97-AF65-F5344CB8AC3E}">
        <p14:creationId xmlns="" xmlns:p14="http://schemas.microsoft.com/office/powerpoint/2010/main" val="28768596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3A95EC44-C50B-42D0-A79F-CF46E5BD5D9C}"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AFABC7AD-B48C-4C3D-BC4C-DDF69AE7822C}" type="slidenum">
              <a:rPr lang="he-IL"/>
              <a:pPr>
                <a:defRPr/>
              </a:pPr>
              <a:t>‹#›</a:t>
            </a:fld>
            <a:endParaRPr lang="he-IL" dirty="0"/>
          </a:p>
        </p:txBody>
      </p:sp>
    </p:spTree>
    <p:extLst>
      <p:ext uri="{BB962C8B-B14F-4D97-AF65-F5344CB8AC3E}">
        <p14:creationId xmlns="" xmlns:p14="http://schemas.microsoft.com/office/powerpoint/2010/main" val="30001315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51C9326D-F5D3-4222-810C-CC9DC4EFCF31}" type="slidenum">
              <a:rPr lang="he-IL"/>
              <a:pPr>
                <a:defRPr/>
              </a:pPr>
              <a:t>‹#›</a:t>
            </a:fld>
            <a:endParaRPr lang="he-IL" dirty="0"/>
          </a:p>
        </p:txBody>
      </p:sp>
    </p:spTree>
    <p:extLst>
      <p:ext uri="{BB962C8B-B14F-4D97-AF65-F5344CB8AC3E}">
        <p14:creationId xmlns="" xmlns:p14="http://schemas.microsoft.com/office/powerpoint/2010/main" val="21325846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5827605A-7358-4F33-A2A2-FC78C4B17FDD}" type="slidenum">
              <a:rPr lang="he-IL"/>
              <a:pPr>
                <a:defRPr/>
              </a:pPr>
              <a:t>‹#›</a:t>
            </a:fld>
            <a:endParaRPr lang="he-IL" dirty="0"/>
          </a:p>
        </p:txBody>
      </p:sp>
    </p:spTree>
    <p:extLst>
      <p:ext uri="{BB962C8B-B14F-4D97-AF65-F5344CB8AC3E}">
        <p14:creationId xmlns="" xmlns:p14="http://schemas.microsoft.com/office/powerpoint/2010/main" val="3706121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34FE6040-4BE7-4A44-93F7-7CE093BF643C}"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52F6BD7D-A740-48B6-AEE1-D2F638501389}" type="slidenum">
              <a:rPr lang="he-IL"/>
              <a:pPr>
                <a:defRPr/>
              </a:pPr>
              <a:t>‹#›</a:t>
            </a:fld>
            <a:endParaRPr lang="he-IL" dirty="0"/>
          </a:p>
        </p:txBody>
      </p:sp>
    </p:spTree>
    <p:extLst>
      <p:ext uri="{BB962C8B-B14F-4D97-AF65-F5344CB8AC3E}">
        <p14:creationId xmlns="" xmlns:p14="http://schemas.microsoft.com/office/powerpoint/2010/main" val="36737784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AD4A1E07-41D9-4AF8-B374-8795A6043689}" type="slidenum">
              <a:rPr lang="he-IL"/>
              <a:pPr>
                <a:defRPr/>
              </a:pPr>
              <a:t>‹#›</a:t>
            </a:fld>
            <a:endParaRPr lang="he-IL" dirty="0"/>
          </a:p>
        </p:txBody>
      </p:sp>
    </p:spTree>
    <p:extLst>
      <p:ext uri="{BB962C8B-B14F-4D97-AF65-F5344CB8AC3E}">
        <p14:creationId xmlns="" xmlns:p14="http://schemas.microsoft.com/office/powerpoint/2010/main" val="17858991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FFEAB709-6060-4590-83F4-88650D51A770}" type="slidenum">
              <a:rPr lang="he-IL"/>
              <a:pPr>
                <a:defRPr/>
              </a:pPr>
              <a:t>‹#›</a:t>
            </a:fld>
            <a:endParaRPr lang="he-IL" dirty="0"/>
          </a:p>
        </p:txBody>
      </p:sp>
    </p:spTree>
    <p:extLst>
      <p:ext uri="{BB962C8B-B14F-4D97-AF65-F5344CB8AC3E}">
        <p14:creationId xmlns="" xmlns:p14="http://schemas.microsoft.com/office/powerpoint/2010/main" val="36531942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pPr>
              <a:defRPr/>
            </a:pPr>
            <a:fld id="{BD632773-2888-4CA7-99D7-4CEA245FBAF9}"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defRPr/>
            </a:lvl1pPr>
          </a:lstStyle>
          <a:p>
            <a:pPr>
              <a:defRPr/>
            </a:pPr>
            <a:fld id="{8DC98702-335E-4821-A1D7-E34DC4196048}" type="slidenum">
              <a:rPr lang="he-IL"/>
              <a:pPr>
                <a:defRPr/>
              </a:pPr>
              <a:t>‹#›</a:t>
            </a:fld>
            <a:endParaRPr lang="he-IL" dirty="0"/>
          </a:p>
        </p:txBody>
      </p:sp>
    </p:spTree>
    <p:extLst>
      <p:ext uri="{BB962C8B-B14F-4D97-AF65-F5344CB8AC3E}">
        <p14:creationId xmlns="" xmlns:p14="http://schemas.microsoft.com/office/powerpoint/2010/main" val="386863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mn-lt"/>
                <a:cs typeface="+mn-cs"/>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mn-lt"/>
                <a:cs typeface="+mn-cs"/>
              </a:rPr>
              <a:t>תשובות</a:t>
            </a:r>
          </a:p>
          <a:p>
            <a:pPr fontAlgn="auto">
              <a:spcBef>
                <a:spcPts val="0"/>
              </a:spcBef>
              <a:spcAft>
                <a:spcPts val="0"/>
              </a:spcAft>
              <a:defRPr/>
            </a:pPr>
            <a:endParaRPr lang="he-IL" sz="2000" dirty="0">
              <a:solidFill>
                <a:schemeClr val="tx1">
                  <a:lumMod val="50000"/>
                  <a:lumOff val="50000"/>
                </a:schemeClr>
              </a:solidFill>
              <a:latin typeface="+mn-lt"/>
              <a:cs typeface="+mn-cs"/>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599430D8-E286-4DBA-B5DF-2CF4606BD727}" type="slidenum">
              <a:rPr lang="he-IL"/>
              <a:pPr>
                <a:defRPr/>
              </a:pPr>
              <a:t>‹#›</a:t>
            </a:fld>
            <a:endParaRPr lang="he-IL" dirty="0"/>
          </a:p>
        </p:txBody>
      </p:sp>
    </p:spTree>
    <p:extLst>
      <p:ext uri="{BB962C8B-B14F-4D97-AF65-F5344CB8AC3E}">
        <p14:creationId xmlns="" xmlns:p14="http://schemas.microsoft.com/office/powerpoint/2010/main" val="32501045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sz="1200">
                <a:solidFill>
                  <a:schemeClr val="bg2">
                    <a:lumMod val="65000"/>
                  </a:schemeClr>
                </a:solidFill>
              </a:defRPr>
            </a:lvl1pPr>
          </a:lstStyle>
          <a:p>
            <a:pPr>
              <a:defRPr/>
            </a:pPr>
            <a:fld id="{A6A42D10-71D4-43EB-9452-FB095F409FC4}" type="slidenum">
              <a:rPr lang="he-IL"/>
              <a:pPr>
                <a:defRPr/>
              </a:pPr>
              <a:t>‹#›</a:t>
            </a:fld>
            <a:endParaRPr lang="he-IL" dirty="0"/>
          </a:p>
        </p:txBody>
      </p:sp>
    </p:spTree>
    <p:extLst>
      <p:ext uri="{BB962C8B-B14F-4D97-AF65-F5344CB8AC3E}">
        <p14:creationId xmlns="" xmlns:p14="http://schemas.microsoft.com/office/powerpoint/2010/main" val="1180438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FC3AAC47-3A06-4044-91A0-F620AB64B820}" type="slidenum">
              <a:rPr lang="he-IL"/>
              <a:pPr>
                <a:defRPr/>
              </a:pPr>
              <a:t>‹#›</a:t>
            </a:fld>
            <a:endParaRPr lang="he-IL" dirty="0"/>
          </a:p>
        </p:txBody>
      </p:sp>
    </p:spTree>
    <p:extLst>
      <p:ext uri="{BB962C8B-B14F-4D97-AF65-F5344CB8AC3E}">
        <p14:creationId xmlns="" xmlns:p14="http://schemas.microsoft.com/office/powerpoint/2010/main" val="37016673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578BF58C-2EB4-4EA0-B5F6-C8E0AD9375EA}"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6464DE7B-D72B-409D-B74F-7DDAF451B151}" type="slidenum">
              <a:rPr lang="he-IL"/>
              <a:pPr>
                <a:defRPr/>
              </a:pPr>
              <a:t>‹#›</a:t>
            </a:fld>
            <a:endParaRPr lang="he-IL" dirty="0"/>
          </a:p>
        </p:txBody>
      </p:sp>
    </p:spTree>
    <p:extLst>
      <p:ext uri="{BB962C8B-B14F-4D97-AF65-F5344CB8AC3E}">
        <p14:creationId xmlns="" xmlns:p14="http://schemas.microsoft.com/office/powerpoint/2010/main" val="4606662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E8F5DAC4-15DD-410A-B403-FAF9022784CC}" type="slidenum">
              <a:rPr lang="he-IL"/>
              <a:pPr>
                <a:defRPr/>
              </a:pPr>
              <a:t>‹#›</a:t>
            </a:fld>
            <a:endParaRPr lang="he-IL" dirty="0"/>
          </a:p>
        </p:txBody>
      </p:sp>
    </p:spTree>
    <p:extLst>
      <p:ext uri="{BB962C8B-B14F-4D97-AF65-F5344CB8AC3E}">
        <p14:creationId xmlns="" xmlns:p14="http://schemas.microsoft.com/office/powerpoint/2010/main" val="14784399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307D456E-1801-45C8-9AEC-9B3169232E5E}" type="slidenum">
              <a:rPr lang="he-IL"/>
              <a:pPr>
                <a:defRPr/>
              </a:pPr>
              <a:t>‹#›</a:t>
            </a:fld>
            <a:endParaRPr lang="he-IL" dirty="0"/>
          </a:p>
        </p:txBody>
      </p:sp>
    </p:spTree>
    <p:extLst>
      <p:ext uri="{BB962C8B-B14F-4D97-AF65-F5344CB8AC3E}">
        <p14:creationId xmlns="" xmlns:p14="http://schemas.microsoft.com/office/powerpoint/2010/main" val="15169852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61FC8AD9-F7F6-423F-84D6-3AD90C2CEBF0}" type="slidenum">
              <a:rPr lang="he-IL"/>
              <a:pPr>
                <a:defRPr/>
              </a:pPr>
              <a:t>‹#›</a:t>
            </a:fld>
            <a:endParaRPr lang="he-IL" dirty="0"/>
          </a:p>
        </p:txBody>
      </p:sp>
    </p:spTree>
    <p:extLst>
      <p:ext uri="{BB962C8B-B14F-4D97-AF65-F5344CB8AC3E}">
        <p14:creationId xmlns="" xmlns:p14="http://schemas.microsoft.com/office/powerpoint/2010/main" val="26843613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he-IL"/>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lvl1pPr>
              <a:defRPr/>
            </a:lvl1pPr>
          </a:lstStyle>
          <a:p>
            <a:pPr>
              <a:defRPr/>
            </a:pPr>
            <a:fld id="{493E2853-8BDD-4DA0-B271-3341933301EF}" type="datetime8">
              <a:rPr lang="he-IL"/>
              <a:pPr>
                <a:defRPr/>
              </a:pPr>
              <a:t>09 אפריל 17</a:t>
            </a:fld>
            <a:endParaRPr lang="he-IL"/>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a:xfrm>
            <a:off x="428625" y="6572250"/>
            <a:ext cx="2133600" cy="214313"/>
          </a:xfrm>
        </p:spPr>
        <p:txBody>
          <a:bodyPr/>
          <a:lstStyle>
            <a:lvl1pPr algn="l">
              <a:defRPr sz="1400">
                <a:solidFill>
                  <a:srgbClr val="FFFCF7"/>
                </a:solidFill>
              </a:defRPr>
            </a:lvl1pPr>
          </a:lstStyle>
          <a:p>
            <a:pPr>
              <a:defRPr/>
            </a:pPr>
            <a:fld id="{08DBCD55-761E-4C53-8E33-986289CF653D}" type="slidenum">
              <a:rPr lang="he-IL"/>
              <a:pPr>
                <a:defRPr/>
              </a:pPr>
              <a:t>‹#›</a:t>
            </a:fld>
            <a:endParaRPr lang="he-IL" dirty="0"/>
          </a:p>
        </p:txBody>
      </p:sp>
    </p:spTree>
    <p:extLst>
      <p:ext uri="{BB962C8B-B14F-4D97-AF65-F5344CB8AC3E}">
        <p14:creationId xmlns="" xmlns:p14="http://schemas.microsoft.com/office/powerpoint/2010/main" val="16859555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5C4DCFAE-97E2-4FEE-85B9-73F312688B3A}"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9E574D19-06B7-41B2-B152-9337F890D403}" type="slidenum">
              <a:rPr lang="he-IL"/>
              <a:pPr>
                <a:defRPr/>
              </a:pPr>
              <a:t>‹#›</a:t>
            </a:fld>
            <a:endParaRPr lang="he-IL" dirty="0"/>
          </a:p>
        </p:txBody>
      </p:sp>
    </p:spTree>
    <p:extLst>
      <p:ext uri="{BB962C8B-B14F-4D97-AF65-F5344CB8AC3E}">
        <p14:creationId xmlns="" xmlns:p14="http://schemas.microsoft.com/office/powerpoint/2010/main" val="56021114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1AA293D3-7508-4A8B-9D48-0D306C5E6E61}" type="slidenum">
              <a:rPr lang="he-IL"/>
              <a:pPr>
                <a:defRPr/>
              </a:pPr>
              <a:t>‹#›</a:t>
            </a:fld>
            <a:endParaRPr lang="he-IL" dirty="0"/>
          </a:p>
        </p:txBody>
      </p:sp>
    </p:spTree>
    <p:extLst>
      <p:ext uri="{BB962C8B-B14F-4D97-AF65-F5344CB8AC3E}">
        <p14:creationId xmlns="" xmlns:p14="http://schemas.microsoft.com/office/powerpoint/2010/main" val="14275740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BD4170EA-F1DE-485D-A321-25BB26891179}" type="slidenum">
              <a:rPr lang="he-IL"/>
              <a:pPr>
                <a:defRPr/>
              </a:pPr>
              <a:t>‹#›</a:t>
            </a:fld>
            <a:endParaRPr lang="he-IL" dirty="0"/>
          </a:p>
        </p:txBody>
      </p:sp>
    </p:spTree>
    <p:extLst>
      <p:ext uri="{BB962C8B-B14F-4D97-AF65-F5344CB8AC3E}">
        <p14:creationId xmlns="" xmlns:p14="http://schemas.microsoft.com/office/powerpoint/2010/main" val="68087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D46BEEEF-E108-447F-9EAE-A155878F9C05}"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FA8F8834-8275-4D6F-986B-645CE2BC22CB}" type="slidenum">
              <a:rPr lang="he-IL"/>
              <a:pPr>
                <a:defRPr/>
              </a:pPr>
              <a:t>‹#›</a:t>
            </a:fld>
            <a:endParaRPr lang="he-IL" dirty="0"/>
          </a:p>
        </p:txBody>
      </p:sp>
    </p:spTree>
    <p:extLst>
      <p:ext uri="{BB962C8B-B14F-4D97-AF65-F5344CB8AC3E}">
        <p14:creationId xmlns="" xmlns:p14="http://schemas.microsoft.com/office/powerpoint/2010/main" val="8233541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pPr>
              <a:defRPr/>
            </a:pPr>
            <a:fld id="{1E2DBC2E-B331-4632-8697-FC1429EAE360}"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defRPr/>
            </a:lvl1pPr>
          </a:lstStyle>
          <a:p>
            <a:pPr>
              <a:defRPr/>
            </a:pPr>
            <a:fld id="{1B197B1D-D625-4C4F-89A9-9493B2C94379}" type="slidenum">
              <a:rPr lang="he-IL"/>
              <a:pPr>
                <a:defRPr/>
              </a:pPr>
              <a:t>‹#›</a:t>
            </a:fld>
            <a:endParaRPr lang="he-IL" dirty="0"/>
          </a:p>
        </p:txBody>
      </p:sp>
    </p:spTree>
    <p:extLst>
      <p:ext uri="{BB962C8B-B14F-4D97-AF65-F5344CB8AC3E}">
        <p14:creationId xmlns="" xmlns:p14="http://schemas.microsoft.com/office/powerpoint/2010/main" val="30490577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3D944D5B-1FF0-4C5B-8111-532497F62054}"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984247A3-66F0-4875-B86C-C9A1E1554A3A}" type="slidenum">
              <a:rPr lang="he-IL"/>
              <a:pPr>
                <a:defRPr/>
              </a:pPr>
              <a:t>‹#›</a:t>
            </a:fld>
            <a:endParaRPr lang="he-IL" dirty="0"/>
          </a:p>
        </p:txBody>
      </p:sp>
    </p:spTree>
    <p:extLst>
      <p:ext uri="{BB962C8B-B14F-4D97-AF65-F5344CB8AC3E}">
        <p14:creationId xmlns="" xmlns:p14="http://schemas.microsoft.com/office/powerpoint/2010/main" val="22303870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D377502A-02B1-418F-9E28-A4A653A037B0}" type="slidenum">
              <a:rPr lang="he-IL"/>
              <a:pPr>
                <a:defRPr/>
              </a:pPr>
              <a:t>‹#›</a:t>
            </a:fld>
            <a:endParaRPr lang="he-IL" dirty="0"/>
          </a:p>
        </p:txBody>
      </p:sp>
    </p:spTree>
    <p:extLst>
      <p:ext uri="{BB962C8B-B14F-4D97-AF65-F5344CB8AC3E}">
        <p14:creationId xmlns="" xmlns:p14="http://schemas.microsoft.com/office/powerpoint/2010/main" val="2600430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463EE90E-EC9F-412E-B14E-BFB4AF95322F}" type="slidenum">
              <a:rPr lang="he-IL"/>
              <a:pPr>
                <a:defRPr/>
              </a:pPr>
              <a:t>‹#›</a:t>
            </a:fld>
            <a:endParaRPr lang="he-IL" dirty="0"/>
          </a:p>
        </p:txBody>
      </p:sp>
    </p:spTree>
    <p:extLst>
      <p:ext uri="{BB962C8B-B14F-4D97-AF65-F5344CB8AC3E}">
        <p14:creationId xmlns="" xmlns:p14="http://schemas.microsoft.com/office/powerpoint/2010/main" val="190361216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pPr>
              <a:defRPr/>
            </a:pPr>
            <a:fld id="{E729FAFC-08DA-45DC-991A-2CE38FA4AE2A}"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defRPr/>
            </a:lvl1pPr>
          </a:lstStyle>
          <a:p>
            <a:pPr>
              <a:defRPr/>
            </a:pPr>
            <a:fld id="{BC7DEE44-95AC-48A5-A691-12C4B74FA57A}" type="slidenum">
              <a:rPr lang="he-IL"/>
              <a:pPr>
                <a:defRPr/>
              </a:pPr>
              <a:t>‹#›</a:t>
            </a:fld>
            <a:endParaRPr lang="he-IL" dirty="0"/>
          </a:p>
        </p:txBody>
      </p:sp>
    </p:spTree>
    <p:extLst>
      <p:ext uri="{BB962C8B-B14F-4D97-AF65-F5344CB8AC3E}">
        <p14:creationId xmlns="" xmlns:p14="http://schemas.microsoft.com/office/powerpoint/2010/main" val="339547331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58F46C91-E964-4739-9121-C362A0F03628}"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20BF30CF-1D28-4303-9C4A-D50A9E94686A}" type="slidenum">
              <a:rPr lang="he-IL"/>
              <a:pPr>
                <a:defRPr/>
              </a:pPr>
              <a:t>‹#›</a:t>
            </a:fld>
            <a:endParaRPr lang="he-IL" dirty="0"/>
          </a:p>
        </p:txBody>
      </p:sp>
    </p:spTree>
    <p:extLst>
      <p:ext uri="{BB962C8B-B14F-4D97-AF65-F5344CB8AC3E}">
        <p14:creationId xmlns="" xmlns:p14="http://schemas.microsoft.com/office/powerpoint/2010/main" val="36814248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6C8381C7-3544-4075-9B81-92F3CA71112F}" type="slidenum">
              <a:rPr lang="he-IL"/>
              <a:pPr>
                <a:defRPr/>
              </a:pPr>
              <a:t>‹#›</a:t>
            </a:fld>
            <a:endParaRPr lang="he-IL" dirty="0"/>
          </a:p>
        </p:txBody>
      </p:sp>
    </p:spTree>
    <p:extLst>
      <p:ext uri="{BB962C8B-B14F-4D97-AF65-F5344CB8AC3E}">
        <p14:creationId xmlns="" xmlns:p14="http://schemas.microsoft.com/office/powerpoint/2010/main" val="13246252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82F9B623-BA32-4C9B-8427-DCCB6C1B5F11}" type="slidenum">
              <a:rPr lang="he-IL"/>
              <a:pPr>
                <a:defRPr/>
              </a:pPr>
              <a:t>‹#›</a:t>
            </a:fld>
            <a:endParaRPr lang="he-IL" dirty="0"/>
          </a:p>
        </p:txBody>
      </p:sp>
    </p:spTree>
    <p:extLst>
      <p:ext uri="{BB962C8B-B14F-4D97-AF65-F5344CB8AC3E}">
        <p14:creationId xmlns="" xmlns:p14="http://schemas.microsoft.com/office/powerpoint/2010/main" val="192074331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pPr>
              <a:defRPr/>
            </a:pPr>
            <a:fld id="{CF6111C2-7C6F-4588-BD7C-58DEB3505746}"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defRPr/>
            </a:lvl1pPr>
          </a:lstStyle>
          <a:p>
            <a:pPr>
              <a:defRPr/>
            </a:pPr>
            <a:fld id="{72CCA3F4-A23E-4C6C-9106-DD10BF42F0FB}" type="slidenum">
              <a:rPr lang="he-IL"/>
              <a:pPr>
                <a:defRPr/>
              </a:pPr>
              <a:t>‹#›</a:t>
            </a:fld>
            <a:endParaRPr lang="he-IL" dirty="0"/>
          </a:p>
        </p:txBody>
      </p:sp>
    </p:spTree>
    <p:extLst>
      <p:ext uri="{BB962C8B-B14F-4D97-AF65-F5344CB8AC3E}">
        <p14:creationId xmlns="" xmlns:p14="http://schemas.microsoft.com/office/powerpoint/2010/main" val="402200773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4D0DFB14-65BB-4587-944D-D6670356F005}"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78BCE02D-CACF-404A-94B6-C4E7FA22672C}" type="slidenum">
              <a:rPr lang="he-IL"/>
              <a:pPr>
                <a:defRPr/>
              </a:pPr>
              <a:t>‹#›</a:t>
            </a:fld>
            <a:endParaRPr lang="he-IL" dirty="0"/>
          </a:p>
        </p:txBody>
      </p:sp>
    </p:spTree>
    <p:extLst>
      <p:ext uri="{BB962C8B-B14F-4D97-AF65-F5344CB8AC3E}">
        <p14:creationId xmlns="" xmlns:p14="http://schemas.microsoft.com/office/powerpoint/2010/main" val="4058989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5B6E5948-4E67-4BD6-A8C0-5A529FFC68B1}" type="slidenum">
              <a:rPr lang="he-IL"/>
              <a:pPr>
                <a:defRPr/>
              </a:pPr>
              <a:t>‹#›</a:t>
            </a:fld>
            <a:endParaRPr lang="he-IL" dirty="0"/>
          </a:p>
        </p:txBody>
      </p:sp>
    </p:spTree>
    <p:extLst>
      <p:ext uri="{BB962C8B-B14F-4D97-AF65-F5344CB8AC3E}">
        <p14:creationId xmlns="" xmlns:p14="http://schemas.microsoft.com/office/powerpoint/2010/main" val="255802828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7D644737-1D18-462D-AD3F-15DED6B0E3BA}" type="slidenum">
              <a:rPr lang="he-IL"/>
              <a:pPr>
                <a:defRPr/>
              </a:pPr>
              <a:t>‹#›</a:t>
            </a:fld>
            <a:endParaRPr lang="he-IL" dirty="0"/>
          </a:p>
        </p:txBody>
      </p:sp>
    </p:spTree>
    <p:extLst>
      <p:ext uri="{BB962C8B-B14F-4D97-AF65-F5344CB8AC3E}">
        <p14:creationId xmlns="" xmlns:p14="http://schemas.microsoft.com/office/powerpoint/2010/main" val="178399927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4F2F9D65-9DC3-4C9B-B50C-9DAEE5AFC692}" type="slidenum">
              <a:rPr lang="he-IL"/>
              <a:pPr>
                <a:defRPr/>
              </a:pPr>
              <a:t>‹#›</a:t>
            </a:fld>
            <a:endParaRPr lang="he-IL" dirty="0"/>
          </a:p>
        </p:txBody>
      </p:sp>
    </p:spTree>
    <p:extLst>
      <p:ext uri="{BB962C8B-B14F-4D97-AF65-F5344CB8AC3E}">
        <p14:creationId xmlns="" xmlns:p14="http://schemas.microsoft.com/office/powerpoint/2010/main" val="349153939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EA43BE11-D721-4A98-A851-0ECE1D79BA73}" type="slidenum">
              <a:rPr lang="he-IL"/>
              <a:pPr>
                <a:defRPr/>
              </a:pPr>
              <a:t>‹#›</a:t>
            </a:fld>
            <a:endParaRPr lang="he-IL" dirty="0"/>
          </a:p>
        </p:txBody>
      </p:sp>
    </p:spTree>
    <p:extLst>
      <p:ext uri="{BB962C8B-B14F-4D97-AF65-F5344CB8AC3E}">
        <p14:creationId xmlns="" xmlns:p14="http://schemas.microsoft.com/office/powerpoint/2010/main" val="1662546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2A169691-D915-4C1C-BC67-17F8C09E543D}"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E45149BE-13A4-4C7A-BFF2-0FF98D6FA8E7}" type="slidenum">
              <a:rPr lang="he-IL"/>
              <a:pPr>
                <a:defRPr/>
              </a:pPr>
              <a:t>‹#›</a:t>
            </a:fld>
            <a:endParaRPr lang="he-IL" dirty="0"/>
          </a:p>
        </p:txBody>
      </p:sp>
    </p:spTree>
    <p:extLst>
      <p:ext uri="{BB962C8B-B14F-4D97-AF65-F5344CB8AC3E}">
        <p14:creationId xmlns="" xmlns:p14="http://schemas.microsoft.com/office/powerpoint/2010/main" val="12737237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DC48675F-B7F4-4B23-9C41-C7E59D8CA8B7}" type="slidenum">
              <a:rPr lang="he-IL"/>
              <a:pPr>
                <a:defRPr/>
              </a:pPr>
              <a:t>‹#›</a:t>
            </a:fld>
            <a:endParaRPr lang="he-IL" dirty="0"/>
          </a:p>
        </p:txBody>
      </p:sp>
    </p:spTree>
    <p:extLst>
      <p:ext uri="{BB962C8B-B14F-4D97-AF65-F5344CB8AC3E}">
        <p14:creationId xmlns="" xmlns:p14="http://schemas.microsoft.com/office/powerpoint/2010/main" val="377045482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9771513A-A442-4481-BDD5-4843E0843A1A}" type="slidenum">
              <a:rPr lang="he-IL"/>
              <a:pPr>
                <a:defRPr/>
              </a:pPr>
              <a:t>‹#›</a:t>
            </a:fld>
            <a:endParaRPr lang="he-IL" dirty="0"/>
          </a:p>
        </p:txBody>
      </p:sp>
    </p:spTree>
    <p:extLst>
      <p:ext uri="{BB962C8B-B14F-4D97-AF65-F5344CB8AC3E}">
        <p14:creationId xmlns="" xmlns:p14="http://schemas.microsoft.com/office/powerpoint/2010/main" val="144972590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BFCE5CEB-508A-4B80-BC36-ECBA57839A49}" type="slidenum">
              <a:rPr lang="he-IL"/>
              <a:pPr>
                <a:defRPr/>
              </a:pPr>
              <a:t>‹#›</a:t>
            </a:fld>
            <a:endParaRPr lang="he-IL" dirty="0"/>
          </a:p>
        </p:txBody>
      </p:sp>
    </p:spTree>
    <p:extLst>
      <p:ext uri="{BB962C8B-B14F-4D97-AF65-F5344CB8AC3E}">
        <p14:creationId xmlns="" xmlns:p14="http://schemas.microsoft.com/office/powerpoint/2010/main" val="306297337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79C9B930-C61E-4518-A2E9-582274679E4F}"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24440237-9337-46E8-BF69-B35662A809F0}" type="slidenum">
              <a:rPr lang="he-IL"/>
              <a:pPr>
                <a:defRPr/>
              </a:pPr>
              <a:t>‹#›</a:t>
            </a:fld>
            <a:endParaRPr lang="he-IL" dirty="0"/>
          </a:p>
        </p:txBody>
      </p:sp>
    </p:spTree>
    <p:extLst>
      <p:ext uri="{BB962C8B-B14F-4D97-AF65-F5344CB8AC3E}">
        <p14:creationId xmlns="" xmlns:p14="http://schemas.microsoft.com/office/powerpoint/2010/main" val="97067840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AE7FD32A-3CB2-43D7-A0E1-B7BF6B2150DE}" type="slidenum">
              <a:rPr lang="he-IL"/>
              <a:pPr>
                <a:defRPr/>
              </a:pPr>
              <a:t>‹#›</a:t>
            </a:fld>
            <a:endParaRPr lang="he-IL" dirty="0"/>
          </a:p>
        </p:txBody>
      </p:sp>
    </p:spTree>
    <p:extLst>
      <p:ext uri="{BB962C8B-B14F-4D97-AF65-F5344CB8AC3E}">
        <p14:creationId xmlns="" xmlns:p14="http://schemas.microsoft.com/office/powerpoint/2010/main" val="192321634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0F8126A4-7432-461B-8ADA-7C8E2866B723}" type="slidenum">
              <a:rPr lang="he-IL"/>
              <a:pPr>
                <a:defRPr/>
              </a:pPr>
              <a:t>‹#›</a:t>
            </a:fld>
            <a:endParaRPr lang="he-IL" dirty="0"/>
          </a:p>
        </p:txBody>
      </p:sp>
    </p:spTree>
    <p:extLst>
      <p:ext uri="{BB962C8B-B14F-4D97-AF65-F5344CB8AC3E}">
        <p14:creationId xmlns="" xmlns:p14="http://schemas.microsoft.com/office/powerpoint/2010/main" val="3334890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AD7A399C-D374-490B-AFE4-89B624B4B07E}" type="slidenum">
              <a:rPr lang="he-IL"/>
              <a:pPr>
                <a:defRPr/>
              </a:pPr>
              <a:t>‹#›</a:t>
            </a:fld>
            <a:endParaRPr lang="he-IL" dirty="0"/>
          </a:p>
        </p:txBody>
      </p:sp>
    </p:spTree>
    <p:extLst>
      <p:ext uri="{BB962C8B-B14F-4D97-AF65-F5344CB8AC3E}">
        <p14:creationId xmlns="" xmlns:p14="http://schemas.microsoft.com/office/powerpoint/2010/main" val="189684324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pPr>
              <a:defRPr/>
            </a:pPr>
            <a:fld id="{FEBA738D-5AC2-4E33-A465-3DC3724DEDC1}"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defRPr/>
            </a:lvl1pPr>
          </a:lstStyle>
          <a:p>
            <a:pPr>
              <a:defRPr/>
            </a:pPr>
            <a:fld id="{D534562F-C098-479B-B9EC-F445B439F196}" type="slidenum">
              <a:rPr lang="he-IL"/>
              <a:pPr>
                <a:defRPr/>
              </a:pPr>
              <a:t>‹#›</a:t>
            </a:fld>
            <a:endParaRPr lang="he-IL" dirty="0"/>
          </a:p>
        </p:txBody>
      </p:sp>
    </p:spTree>
    <p:extLst>
      <p:ext uri="{BB962C8B-B14F-4D97-AF65-F5344CB8AC3E}">
        <p14:creationId xmlns="" xmlns:p14="http://schemas.microsoft.com/office/powerpoint/2010/main" val="157248811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sz="1200">
                <a:solidFill>
                  <a:srgbClr val="FFFFFF">
                    <a:lumMod val="65000"/>
                  </a:srgbClr>
                </a:solidFill>
              </a:defRPr>
            </a:lvl1pPr>
          </a:lstStyle>
          <a:p>
            <a:pPr>
              <a:defRPr/>
            </a:pPr>
            <a:fld id="{D3A62A1C-1C12-4969-81EA-55485CD577E5}" type="slidenum">
              <a:rPr lang="he-IL"/>
              <a:pPr>
                <a:defRPr/>
              </a:pPr>
              <a:t>‹#›</a:t>
            </a:fld>
            <a:endParaRPr lang="he-IL" dirty="0"/>
          </a:p>
        </p:txBody>
      </p:sp>
    </p:spTree>
    <p:extLst>
      <p:ext uri="{BB962C8B-B14F-4D97-AF65-F5344CB8AC3E}">
        <p14:creationId xmlns="" xmlns:p14="http://schemas.microsoft.com/office/powerpoint/2010/main" val="30632326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21FE6DC2-F878-4DE7-83FA-8FF198A5586B}"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A6642DEE-CA48-42AA-A788-3CEED396615F}" type="slidenum">
              <a:rPr lang="he-IL"/>
              <a:pPr>
                <a:defRPr/>
              </a:pPr>
              <a:t>‹#›</a:t>
            </a:fld>
            <a:endParaRPr lang="he-IL" dirty="0"/>
          </a:p>
        </p:txBody>
      </p:sp>
    </p:spTree>
    <p:extLst>
      <p:ext uri="{BB962C8B-B14F-4D97-AF65-F5344CB8AC3E}">
        <p14:creationId xmlns="" xmlns:p14="http://schemas.microsoft.com/office/powerpoint/2010/main" val="254071041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9B7EAA22-0563-434F-B190-7C7C67396DCB}" type="slidenum">
              <a:rPr lang="he-IL"/>
              <a:pPr>
                <a:defRPr/>
              </a:pPr>
              <a:t>‹#›</a:t>
            </a:fld>
            <a:endParaRPr lang="he-IL" dirty="0"/>
          </a:p>
        </p:txBody>
      </p:sp>
    </p:spTree>
    <p:extLst>
      <p:ext uri="{BB962C8B-B14F-4D97-AF65-F5344CB8AC3E}">
        <p14:creationId xmlns="" xmlns:p14="http://schemas.microsoft.com/office/powerpoint/2010/main" val="202465587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1_Shaelot">
    <p:spTree>
      <p:nvGrpSpPr>
        <p:cNvPr id="1" name=""/>
        <p:cNvGrpSpPr/>
        <p:nvPr/>
      </p:nvGrpSpPr>
      <p:grpSpPr>
        <a:xfrm>
          <a:off x="0" y="0"/>
          <a:ext cx="0" cy="0"/>
          <a:chOff x="0" y="0"/>
          <a:chExt cx="0" cy="0"/>
        </a:xfrm>
      </p:grpSpPr>
      <p:sp>
        <p:nvSpPr>
          <p:cNvPr id="4" name="Rectangle 5"/>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5" name="TextBox 4"/>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6" name="TextBox 5"/>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תשובות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9"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21" name="Text Placeholder 20"/>
          <p:cNvSpPr>
            <a:spLocks noGrp="1"/>
          </p:cNvSpPr>
          <p:nvPr>
            <p:ph type="body" sz="quarter" idx="11"/>
          </p:nvPr>
        </p:nvSpPr>
        <p:spPr>
          <a:xfrm>
            <a:off x="214282" y="2500306"/>
            <a:ext cx="8215312" cy="1357312"/>
          </a:xfrm>
          <a:prstGeom prst="rect">
            <a:avLst/>
          </a:prstGeom>
          <a:gradFill>
            <a:gsLst>
              <a:gs pos="0">
                <a:schemeClr val="bg1"/>
              </a:gs>
              <a:gs pos="50000">
                <a:schemeClr val="bg1">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t"/>
          <a:lstStyle>
            <a:lvl1pPr marL="0" algn="r" defTabSz="914400" rtl="1" eaLnBrk="1" latinLnBrk="0" hangingPunct="1">
              <a:buNone/>
              <a:defRPr lang="he-IL" sz="1200" b="0" kern="1200" dirty="0" smtClean="0">
                <a:solidFill>
                  <a:schemeClr val="tx1"/>
                </a:solidFill>
                <a:latin typeface="+mn-lt"/>
                <a:ea typeface="+mn-ea"/>
                <a:cs typeface="+mn-cs"/>
              </a:defRPr>
            </a:lvl1pPr>
          </a:lstStyle>
          <a:p>
            <a:pPr lvl="0"/>
            <a:r>
              <a:rPr lang="he-IL" smtClean="0"/>
              <a:t>לחץ כדי לערוך סגנונות טקסט של תבנית בסיס</a:t>
            </a:r>
          </a:p>
          <a:p>
            <a:pPr lvl="1"/>
            <a:r>
              <a:rPr lang="he-IL" smtClean="0"/>
              <a:t>רמה שנייה</a:t>
            </a:r>
          </a:p>
          <a:p>
            <a:pPr lvl="2"/>
            <a:r>
              <a:rPr lang="he-IL" smtClean="0"/>
              <a:t>רמה שלישית</a:t>
            </a:r>
          </a:p>
        </p:txBody>
      </p:sp>
      <p:sp>
        <p:nvSpPr>
          <p:cNvPr id="7" name="Slide Number Placeholder 5"/>
          <p:cNvSpPr>
            <a:spLocks noGrp="1"/>
          </p:cNvSpPr>
          <p:nvPr>
            <p:ph type="sldNum" sz="quarter" idx="12"/>
          </p:nvPr>
        </p:nvSpPr>
        <p:spPr/>
        <p:txBody>
          <a:bodyPr/>
          <a:lstStyle>
            <a:lvl1pPr algn="l">
              <a:defRPr>
                <a:solidFill>
                  <a:srgbClr val="FFFCF7"/>
                </a:solidFill>
              </a:defRPr>
            </a:lvl1pPr>
          </a:lstStyle>
          <a:p>
            <a:pPr>
              <a:defRPr/>
            </a:pPr>
            <a:fld id="{9DADB37F-7A3B-41F3-8D71-60678D33F095}" type="slidenum">
              <a:rPr lang="he-IL"/>
              <a:pPr>
                <a:defRPr/>
              </a:pPr>
              <a:t>‹#›</a:t>
            </a:fld>
            <a:endParaRPr lang="he-IL" dirty="0"/>
          </a:p>
        </p:txBody>
      </p:sp>
    </p:spTree>
    <p:extLst>
      <p:ext uri="{BB962C8B-B14F-4D97-AF65-F5344CB8AC3E}">
        <p14:creationId xmlns="" xmlns:p14="http://schemas.microsoft.com/office/powerpoint/2010/main" val="352269071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lvl1pPr>
              <a:defRPr/>
            </a:lvl1pPr>
          </a:lstStyle>
          <a:p>
            <a:pPr>
              <a:defRPr/>
            </a:pPr>
            <a:fld id="{33CFA96C-7A7E-4D25-8936-A21F7596938C}"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defRPr/>
            </a:lvl1pPr>
          </a:lstStyle>
          <a:p>
            <a:pPr>
              <a:defRPr/>
            </a:pPr>
            <a:fld id="{7E6F52BB-2063-49A2-85F0-4903E3D7BB58}" type="slidenum">
              <a:rPr lang="he-IL"/>
              <a:pPr>
                <a:defRPr/>
              </a:pPr>
              <a:t>‹#›</a:t>
            </a:fld>
            <a:endParaRPr lang="he-IL" dirty="0"/>
          </a:p>
        </p:txBody>
      </p:sp>
    </p:spTree>
    <p:extLst>
      <p:ext uri="{BB962C8B-B14F-4D97-AF65-F5344CB8AC3E}">
        <p14:creationId xmlns="" xmlns:p14="http://schemas.microsoft.com/office/powerpoint/2010/main" val="42372514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he-IL"/>
          </a:p>
        </p:txBody>
      </p:sp>
      <p:sp>
        <p:nvSpPr>
          <p:cNvPr id="3" name="Footer Placeholder 4"/>
          <p:cNvSpPr>
            <a:spLocks noGrp="1"/>
          </p:cNvSpPr>
          <p:nvPr>
            <p:ph type="ftr" sz="quarter" idx="11"/>
          </p:nvPr>
        </p:nvSpPr>
        <p:spPr/>
        <p:txBody>
          <a:bodyPr/>
          <a:lstStyle>
            <a:lvl1pPr>
              <a:defRPr/>
            </a:lvl1pPr>
          </a:lstStyle>
          <a:p>
            <a:pPr>
              <a:defRPr/>
            </a:pPr>
            <a:endParaRPr lang="he-IL"/>
          </a:p>
        </p:txBody>
      </p:sp>
      <p:sp>
        <p:nvSpPr>
          <p:cNvPr id="4" name="Slide Number Placeholder 5"/>
          <p:cNvSpPr>
            <a:spLocks noGrp="1"/>
          </p:cNvSpPr>
          <p:nvPr>
            <p:ph type="sldNum" sz="quarter" idx="12"/>
          </p:nvPr>
        </p:nvSpPr>
        <p:spPr/>
        <p:txBody>
          <a:bodyPr/>
          <a:lstStyle>
            <a:lvl1pPr>
              <a:defRPr/>
            </a:lvl1pPr>
          </a:lstStyle>
          <a:p>
            <a:pPr>
              <a:defRPr/>
            </a:pPr>
            <a:fld id="{D83035FA-0CCF-4CC9-9226-640DDFB9968D}" type="slidenum">
              <a:rPr lang="he-IL"/>
              <a:pPr>
                <a:defRPr/>
              </a:pPr>
              <a:t>‹#›</a:t>
            </a:fld>
            <a:endParaRPr lang="he-IL" dirty="0"/>
          </a:p>
        </p:txBody>
      </p:sp>
    </p:spTree>
    <p:extLst>
      <p:ext uri="{BB962C8B-B14F-4D97-AF65-F5344CB8AC3E}">
        <p14:creationId xmlns="" xmlns:p14="http://schemas.microsoft.com/office/powerpoint/2010/main" val="3492847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he-IL"/>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lvl1pPr>
              <a:defRPr/>
            </a:lvl1pPr>
          </a:lstStyle>
          <a:p>
            <a:pPr>
              <a:defRPr/>
            </a:pPr>
            <a:fld id="{FC714E84-B8B8-4AC8-95C7-36A0747A2A90}"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a:xfrm>
            <a:off x="428625" y="6572250"/>
            <a:ext cx="2133600" cy="214313"/>
          </a:xfrm>
        </p:spPr>
        <p:txBody>
          <a:bodyPr/>
          <a:lstStyle>
            <a:lvl1pPr algn="l">
              <a:defRPr sz="1400">
                <a:solidFill>
                  <a:srgbClr val="FFFCF7"/>
                </a:solidFill>
              </a:defRPr>
            </a:lvl1pPr>
          </a:lstStyle>
          <a:p>
            <a:pPr>
              <a:defRPr/>
            </a:pPr>
            <a:fld id="{94AE3EA5-4AA2-48DC-B895-E6D618B74B65}" type="slidenum">
              <a:rPr lang="he-IL"/>
              <a:pPr>
                <a:defRPr/>
              </a:pPr>
              <a:t>‹#›</a:t>
            </a:fld>
            <a:endParaRPr lang="he-IL" dirty="0"/>
          </a:p>
        </p:txBody>
      </p:sp>
    </p:spTree>
    <p:extLst>
      <p:ext uri="{BB962C8B-B14F-4D97-AF65-F5344CB8AC3E}">
        <p14:creationId xmlns="" xmlns:p14="http://schemas.microsoft.com/office/powerpoint/2010/main" val="4094244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Rectangle 7"/>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2" name="Title 1"/>
          <p:cNvSpPr>
            <a:spLocks noGrp="1"/>
          </p:cNvSpPr>
          <p:nvPr>
            <p:ph type="ctrTitle"/>
          </p:nvPr>
        </p:nvSpPr>
        <p:spPr>
          <a:xfrm>
            <a:off x="785786" y="130161"/>
            <a:ext cx="7772400" cy="369881"/>
          </a:xfrm>
          <a:prstGeom prst="rect">
            <a:avLst/>
          </a:prstGeom>
        </p:spPr>
        <p:txBody>
          <a:bodyPr/>
          <a:lstStyle>
            <a:lvl1pPr marL="0" marR="0" indent="0" algn="r" defTabSz="914400" rtl="1" eaLnBrk="1" fontAlgn="auto" latinLnBrk="0" hangingPunct="1">
              <a:lnSpc>
                <a:spcPct val="100000"/>
              </a:lnSpc>
              <a:spcBef>
                <a:spcPts val="0"/>
              </a:spcBef>
              <a:spcAft>
                <a:spcPts val="0"/>
              </a:spcAft>
              <a:buClrTx/>
              <a:buSzTx/>
              <a:buFontTx/>
              <a:buNone/>
              <a:tabLst/>
              <a:defRPr lang="he-IL" sz="1800" b="1" smtClean="0"/>
            </a:lvl1pPr>
          </a:lstStyle>
          <a:p>
            <a:r>
              <a:rPr lang="he-IL" noProof="0" smtClean="0"/>
              <a:t>לחץ כדי לערוך סגנון כותרת של תבנית בסיס</a:t>
            </a:r>
            <a:endParaRPr lang="he-IL" dirty="0"/>
          </a:p>
        </p:txBody>
      </p:sp>
      <p:sp>
        <p:nvSpPr>
          <p:cNvPr id="4" name="Date Placeholder 3"/>
          <p:cNvSpPr>
            <a:spLocks noGrp="1"/>
          </p:cNvSpPr>
          <p:nvPr>
            <p:ph type="dt" sz="half" idx="10"/>
          </p:nvPr>
        </p:nvSpPr>
        <p:spPr/>
        <p:txBody>
          <a:bodyPr/>
          <a:lstStyle>
            <a:lvl1pPr>
              <a:defRPr/>
            </a:lvl1pPr>
          </a:lstStyle>
          <a:p>
            <a:pPr>
              <a:defRPr/>
            </a:pPr>
            <a:fld id="{8252C991-4D9B-4E36-9701-FA63D74F05A3}" type="datetime8">
              <a:rPr lang="he-IL"/>
              <a:pPr>
                <a:defRPr/>
              </a:pPr>
              <a:t>09 אפריל 17</a:t>
            </a:fld>
            <a:endParaRPr lang="he-IL" dirty="0"/>
          </a:p>
        </p:txBody>
      </p:sp>
      <p:sp>
        <p:nvSpPr>
          <p:cNvPr id="5" name="Footer Placeholder 4"/>
          <p:cNvSpPr>
            <a:spLocks noGrp="1"/>
          </p:cNvSpPr>
          <p:nvPr>
            <p:ph type="ftr" sz="quarter" idx="11"/>
          </p:nvPr>
        </p:nvSpPr>
        <p:spPr/>
        <p:txBody>
          <a:bodyPr/>
          <a:lstStyle>
            <a:lvl1pPr>
              <a:defRPr/>
            </a:lvl1pPr>
          </a:lstStyle>
          <a:p>
            <a:pPr>
              <a:defRPr/>
            </a:pPr>
            <a:endParaRPr lang="he-IL"/>
          </a:p>
        </p:txBody>
      </p:sp>
      <p:sp>
        <p:nvSpPr>
          <p:cNvPr id="6" name="Slide Number Placeholder 5"/>
          <p:cNvSpPr>
            <a:spLocks noGrp="1"/>
          </p:cNvSpPr>
          <p:nvPr>
            <p:ph type="sldNum" sz="quarter" idx="12"/>
          </p:nvPr>
        </p:nvSpPr>
        <p:spPr/>
        <p:txBody>
          <a:bodyPr/>
          <a:lstStyle>
            <a:lvl1pPr algn="l">
              <a:defRPr>
                <a:solidFill>
                  <a:srgbClr val="FFFCF7"/>
                </a:solidFill>
              </a:defRPr>
            </a:lvl1pPr>
          </a:lstStyle>
          <a:p>
            <a:pPr>
              <a:defRPr/>
            </a:pPr>
            <a:fld id="{D496542B-6DC3-4DCD-9886-3B3F8A6F0B8F}" type="slidenum">
              <a:rPr lang="he-IL"/>
              <a:pPr>
                <a:defRPr/>
              </a:pPr>
              <a:t>‹#›</a:t>
            </a:fld>
            <a:endParaRPr lang="he-IL" dirty="0"/>
          </a:p>
        </p:txBody>
      </p:sp>
    </p:spTree>
    <p:extLst>
      <p:ext uri="{BB962C8B-B14F-4D97-AF65-F5344CB8AC3E}">
        <p14:creationId xmlns="" xmlns:p14="http://schemas.microsoft.com/office/powerpoint/2010/main" val="360344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haelot">
    <p:spTree>
      <p:nvGrpSpPr>
        <p:cNvPr id="1" name=""/>
        <p:cNvGrpSpPr/>
        <p:nvPr/>
      </p:nvGrpSpPr>
      <p:grpSpPr>
        <a:xfrm>
          <a:off x="0" y="0"/>
          <a:ext cx="0" cy="0"/>
          <a:chOff x="0" y="0"/>
          <a:chExt cx="0" cy="0"/>
        </a:xfrm>
      </p:grpSpPr>
      <p:sp>
        <p:nvSpPr>
          <p:cNvPr id="3" name="Rectangle 6"/>
          <p:cNvSpPr/>
          <p:nvPr userDrawn="1"/>
        </p:nvSpPr>
        <p:spPr>
          <a:xfrm>
            <a:off x="231775" y="419100"/>
            <a:ext cx="8215313" cy="46038"/>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4" name="TextBox 3"/>
          <p:cNvSpPr txBox="1"/>
          <p:nvPr userDrawn="1"/>
        </p:nvSpPr>
        <p:spPr>
          <a:xfrm>
            <a:off x="357188" y="142875"/>
            <a:ext cx="8143875" cy="30797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1400" b="1" dirty="0">
                <a:solidFill>
                  <a:srgbClr val="FF6600"/>
                </a:solidFill>
                <a:latin typeface="Arial"/>
                <a:cs typeface="Arial"/>
              </a:rPr>
              <a:t>מעבר חומרים דרך הקרום באמצעות דיפוזיה</a:t>
            </a:r>
          </a:p>
        </p:txBody>
      </p:sp>
      <p:sp>
        <p:nvSpPr>
          <p:cNvPr id="5" name="TextBox 4"/>
          <p:cNvSpPr txBox="1"/>
          <p:nvPr userDrawn="1"/>
        </p:nvSpPr>
        <p:spPr>
          <a:xfrm>
            <a:off x="4857750" y="500063"/>
            <a:ext cx="3643313" cy="357187"/>
          </a:xfrm>
          <a:prstGeom prst="rect">
            <a:avLst/>
          </a:prstGeom>
          <a:noFill/>
          <a:ln w="22225">
            <a:noFill/>
          </a:ln>
          <a:effectLst>
            <a:outerShdw sx="101000" sy="101000" algn="ctr" rotWithShape="0">
              <a:schemeClr val="bg1">
                <a:lumMod val="75000"/>
              </a:schemeClr>
            </a:outerShdw>
          </a:effectLst>
        </p:spPr>
        <p:txBody>
          <a:bodyPr wrap="none" rtlCol="1">
            <a:normAutofit/>
          </a:bodyPr>
          <a:lstStyle/>
          <a:p>
            <a:pPr fontAlgn="auto">
              <a:spcBef>
                <a:spcPts val="0"/>
              </a:spcBef>
              <a:spcAft>
                <a:spcPts val="0"/>
              </a:spcAft>
              <a:defRPr/>
            </a:pPr>
            <a:r>
              <a:rPr lang="he-IL" sz="1400" b="1" dirty="0">
                <a:solidFill>
                  <a:srgbClr val="1D4C72"/>
                </a:solidFill>
                <a:latin typeface="Arial"/>
                <a:cs typeface="Arial"/>
              </a:rPr>
              <a:t>שאלות</a:t>
            </a:r>
          </a:p>
          <a:p>
            <a:pPr fontAlgn="auto">
              <a:spcBef>
                <a:spcPts val="0"/>
              </a:spcBef>
              <a:spcAft>
                <a:spcPts val="0"/>
              </a:spcAft>
              <a:defRPr/>
            </a:pPr>
            <a:endParaRPr lang="he-IL" sz="2000" dirty="0">
              <a:solidFill>
                <a:prstClr val="black">
                  <a:lumMod val="50000"/>
                  <a:lumOff val="50000"/>
                </a:prstClr>
              </a:solidFill>
              <a:latin typeface="Arial"/>
              <a:cs typeface="Arial"/>
            </a:endParaRPr>
          </a:p>
        </p:txBody>
      </p:sp>
      <p:sp>
        <p:nvSpPr>
          <p:cNvPr id="16" name="Text Placeholder 15"/>
          <p:cNvSpPr>
            <a:spLocks noGrp="1"/>
          </p:cNvSpPr>
          <p:nvPr>
            <p:ph type="body" sz="quarter" idx="10"/>
          </p:nvPr>
        </p:nvSpPr>
        <p:spPr>
          <a:xfrm>
            <a:off x="214313" y="857250"/>
            <a:ext cx="8215312" cy="1357303"/>
          </a:xfrm>
          <a:prstGeom prst="rect">
            <a:avLst/>
          </a:prstGeom>
        </p:spPr>
        <p:txBody>
          <a:bodyPr/>
          <a:lstStyle>
            <a:lvl1pPr>
              <a:buFontTx/>
              <a:buNone/>
              <a:defRPr sz="3200"/>
            </a:lvl1pPr>
          </a:lstStyle>
          <a:p>
            <a:pPr lvl="0"/>
            <a:r>
              <a:rPr lang="he-IL" smtClean="0"/>
              <a:t>לחץ כדי לערוך סגנונות טקסט של תבנית בסיס</a:t>
            </a:r>
          </a:p>
          <a:p>
            <a:pPr lvl="1"/>
            <a:r>
              <a:rPr lang="he-IL" smtClean="0"/>
              <a:t>רמה שנייה</a:t>
            </a:r>
          </a:p>
        </p:txBody>
      </p:sp>
      <p:sp>
        <p:nvSpPr>
          <p:cNvPr id="6" name="Slide Number Placeholder 5"/>
          <p:cNvSpPr>
            <a:spLocks noGrp="1"/>
          </p:cNvSpPr>
          <p:nvPr>
            <p:ph type="sldNum" sz="quarter" idx="11"/>
          </p:nvPr>
        </p:nvSpPr>
        <p:spPr/>
        <p:txBody>
          <a:bodyPr/>
          <a:lstStyle>
            <a:lvl1pPr algn="l">
              <a:defRPr>
                <a:solidFill>
                  <a:srgbClr val="FFFCF7"/>
                </a:solidFill>
              </a:defRPr>
            </a:lvl1pPr>
          </a:lstStyle>
          <a:p>
            <a:pPr>
              <a:defRPr/>
            </a:pPr>
            <a:fld id="{08CB8F40-63EE-4C86-9283-D44FC34F7E42}" type="slidenum">
              <a:rPr lang="he-IL"/>
              <a:pPr>
                <a:defRPr/>
              </a:pPr>
              <a:t>‹#›</a:t>
            </a:fld>
            <a:endParaRPr lang="he-IL" dirty="0"/>
          </a:p>
        </p:txBody>
      </p:sp>
    </p:spTree>
    <p:extLst>
      <p:ext uri="{BB962C8B-B14F-4D97-AF65-F5344CB8AC3E}">
        <p14:creationId xmlns="" xmlns:p14="http://schemas.microsoft.com/office/powerpoint/2010/main" val="3047893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34.xml"/><Relationship Id="rId7" Type="http://schemas.openxmlformats.org/officeDocument/2006/relationships/image" Target="../media/image1.png"/><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theme" Target="../theme/theme10.xml"/><Relationship Id="rId5" Type="http://schemas.openxmlformats.org/officeDocument/2006/relationships/slideLayout" Target="../slideLayouts/slideLayout36.xml"/><Relationship Id="rId4" Type="http://schemas.openxmlformats.org/officeDocument/2006/relationships/slideLayout" Target="../slideLayouts/slideLayout35.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image" Target="../media/image1.png"/><Relationship Id="rId5" Type="http://schemas.openxmlformats.org/officeDocument/2006/relationships/theme" Target="../theme/theme11.xml"/><Relationship Id="rId4" Type="http://schemas.openxmlformats.org/officeDocument/2006/relationships/slideLayout" Target="../slideLayouts/slideLayout40.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43.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image" Target="../media/image1.png"/><Relationship Id="rId5" Type="http://schemas.openxmlformats.org/officeDocument/2006/relationships/theme" Target="../theme/theme12.xml"/><Relationship Id="rId4" Type="http://schemas.openxmlformats.org/officeDocument/2006/relationships/slideLayout" Target="../slideLayouts/slideLayout44.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47.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image" Target="../media/image1.png"/><Relationship Id="rId5" Type="http://schemas.openxmlformats.org/officeDocument/2006/relationships/theme" Target="../theme/theme13.xml"/><Relationship Id="rId4" Type="http://schemas.openxmlformats.org/officeDocument/2006/relationships/slideLayout" Target="../slideLayouts/slideLayout48.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51.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image" Target="../media/image1.png"/><Relationship Id="rId5" Type="http://schemas.openxmlformats.org/officeDocument/2006/relationships/theme" Target="../theme/theme14.xml"/><Relationship Id="rId4" Type="http://schemas.openxmlformats.org/officeDocument/2006/relationships/slideLayout" Target="../slideLayouts/slideLayout52.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55.xml"/><Relationship Id="rId2" Type="http://schemas.openxmlformats.org/officeDocument/2006/relationships/slideLayout" Target="../slideLayouts/slideLayout54.xml"/><Relationship Id="rId1" Type="http://schemas.openxmlformats.org/officeDocument/2006/relationships/slideLayout" Target="../slideLayouts/slideLayout53.xml"/><Relationship Id="rId6" Type="http://schemas.openxmlformats.org/officeDocument/2006/relationships/image" Target="../media/image1.png"/><Relationship Id="rId5" Type="http://schemas.openxmlformats.org/officeDocument/2006/relationships/theme" Target="../theme/theme15.xml"/><Relationship Id="rId4" Type="http://schemas.openxmlformats.org/officeDocument/2006/relationships/slideLayout" Target="../slideLayouts/slideLayout56.xml"/></Relationships>
</file>

<file path=ppt/slideMasters/_rels/slideMaster16.xml.rels><?xml version="1.0" encoding="UTF-8" standalone="yes"?>
<Relationships xmlns="http://schemas.openxmlformats.org/package/2006/relationships"><Relationship Id="rId3" Type="http://schemas.openxmlformats.org/officeDocument/2006/relationships/slideLayout" Target="../slideLayouts/slideLayout59.xml"/><Relationship Id="rId7" Type="http://schemas.openxmlformats.org/officeDocument/2006/relationships/image" Target="../media/image1.png"/><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theme" Target="../theme/theme16.xml"/><Relationship Id="rId5" Type="http://schemas.openxmlformats.org/officeDocument/2006/relationships/slideLayout" Target="../slideLayouts/slideLayout61.xml"/><Relationship Id="rId4" Type="http://schemas.openxmlformats.org/officeDocument/2006/relationships/slideLayout" Target="../slideLayouts/slideLayout60.xml"/></Relationships>
</file>

<file path=ppt/slideMasters/_rels/slideMaster17.xml.rels><?xml version="1.0" encoding="UTF-8" standalone="yes"?>
<Relationships xmlns="http://schemas.openxmlformats.org/package/2006/relationships"><Relationship Id="rId3" Type="http://schemas.openxmlformats.org/officeDocument/2006/relationships/slideLayout" Target="../slideLayouts/slideLayout64.xml"/><Relationship Id="rId7" Type="http://schemas.openxmlformats.org/officeDocument/2006/relationships/image" Target="../media/image1.png"/><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theme" Target="../theme/theme17.xml"/><Relationship Id="rId5" Type="http://schemas.openxmlformats.org/officeDocument/2006/relationships/slideLayout" Target="../slideLayouts/slideLayout66.xml"/><Relationship Id="rId4" Type="http://schemas.openxmlformats.org/officeDocument/2006/relationships/slideLayout" Target="../slideLayouts/slideLayout65.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1.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1.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1.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5" Type="http://schemas.openxmlformats.org/officeDocument/2006/relationships/image" Target="../media/image1.png"/><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5" Type="http://schemas.openxmlformats.org/officeDocument/2006/relationships/image" Target="../media/image1.png"/><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5" Type="http://schemas.openxmlformats.org/officeDocument/2006/relationships/image" Target="../media/image1.png"/><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8.xml"/><Relationship Id="rId7" Type="http://schemas.openxmlformats.org/officeDocument/2006/relationships/theme" Target="../theme/theme9.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5" Type="http://schemas.openxmlformats.org/officeDocument/2006/relationships/slideLayout" Target="../slideLayouts/slideLayout30.xml"/><Relationship Id="rId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BCE132A-5209-4D25-9B35-1F42ED446F2A}"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59C8C532-E18B-496C-BA99-7E4AAE3B26D3}"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54" r:id="rId1"/>
    <p:sldLayoutId id="2147492055" r:id="rId2"/>
    <p:sldLayoutId id="2147492056"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7"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A152A769-01E3-4CCF-AE41-776DEBDCDFD9}"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339E2EF9-F4C6-40C5-ACFA-DE4B122F5F9E}"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84" r:id="rId1"/>
    <p:sldLayoutId id="2147492085" r:id="rId2"/>
    <p:sldLayoutId id="2147492086" r:id="rId3"/>
    <p:sldLayoutId id="2147492087" r:id="rId4"/>
    <p:sldLayoutId id="2147492088" r:id="rId5"/>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7829B209-BC2C-4AE8-A53B-ADFFC598B085}"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65FD540C-3C6A-41D2-864A-7C49E2CA65C8}"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89" r:id="rId1"/>
    <p:sldLayoutId id="2147492090" r:id="rId2"/>
    <p:sldLayoutId id="2147492091" r:id="rId3"/>
    <p:sldLayoutId id="2147492049" r:id="rId4"/>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DB66B8C6-2D42-4AC6-B45B-6E81B3692F61}"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9B929249-222E-4690-89A9-DEA3AA64A748}"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93" r:id="rId1"/>
    <p:sldLayoutId id="2147492094" r:id="rId2"/>
    <p:sldLayoutId id="2147492095" r:id="rId3"/>
    <p:sldLayoutId id="2147492050" r:id="rId4"/>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E9F3B008-7630-4D70-A05F-A4C51CDBFA35}"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28E2BA34-4590-42FD-83B8-6124BD507FA9}"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97" r:id="rId1"/>
    <p:sldLayoutId id="2147492098" r:id="rId2"/>
    <p:sldLayoutId id="2147492099" r:id="rId3"/>
    <p:sldLayoutId id="2147492051" r:id="rId4"/>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9B13F443-B553-44FF-89DD-C60171414736}"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6CE0F562-10D6-407C-9B91-E829FC993280}"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101" r:id="rId1"/>
    <p:sldLayoutId id="2147492102" r:id="rId2"/>
    <p:sldLayoutId id="2147492103" r:id="rId3"/>
    <p:sldLayoutId id="2147492104" r:id="rId4"/>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22E62EC6-3B3A-4078-8055-B42BE85A84DE}"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684AD0A8-3029-4FE4-808E-D7E1F6D21AB1}"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105" r:id="rId1"/>
    <p:sldLayoutId id="2147492106" r:id="rId2"/>
    <p:sldLayoutId id="2147492107" r:id="rId3"/>
    <p:sldLayoutId id="2147492108" r:id="rId4"/>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7"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96F3BFC7-7C35-4ACA-A5A9-549D25D758EC}"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788AF9D7-6756-4E55-94DB-CCAEF1188751}"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109" r:id="rId1"/>
    <p:sldLayoutId id="2147492110" r:id="rId2"/>
    <p:sldLayoutId id="2147492111" r:id="rId3"/>
    <p:sldLayoutId id="2147492052" r:id="rId4"/>
    <p:sldLayoutId id="2147492112" r:id="rId5"/>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7"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5D1EEC56-FA44-45DD-AD44-DEEB8F01A45F}"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181AAF4B-4586-41C2-B500-7D8470248401}"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114" r:id="rId1"/>
    <p:sldLayoutId id="2147492115" r:id="rId2"/>
    <p:sldLayoutId id="2147492116" r:id="rId3"/>
    <p:sldLayoutId id="2147492053" r:id="rId4"/>
    <p:sldLayoutId id="2147492118" r:id="rId5"/>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CE20B003-64BC-432F-92BB-6677BC284697}"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5DA75E82-CA7B-44FE-AED9-4A7E8D3E01E1}"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57" r:id="rId1"/>
    <p:sldLayoutId id="2147492058" r:id="rId2"/>
    <p:sldLayoutId id="2147492059" r:id="rId3"/>
    <p:sldLayoutId id="2147492060" r:id="rId4"/>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C02EFD30-7C7B-45A3-874E-77A4FF56FF82}"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01C80F19-6DD5-4E61-96B9-35D100BB258B}"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61" r:id="rId1"/>
    <p:sldLayoutId id="2147492062" r:id="rId2"/>
    <p:sldLayoutId id="2147492063"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569975FE-D8A2-4C49-A106-703531A80E5C}"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73E15A52-E097-4AE9-94B3-18878ABDD92C}"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64" r:id="rId1"/>
    <p:sldLayoutId id="2147492065" r:id="rId2"/>
    <p:sldLayoutId id="2147492066"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FB060BCE-74FA-47C4-AA5D-CD7EDED394DE}"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2A673115-FCA8-41A4-BD3F-E2A85AC27F8A}"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67" r:id="rId1"/>
    <p:sldLayoutId id="2147492068" r:id="rId2"/>
    <p:sldLayoutId id="2147492069"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D1805BF0-DA54-493F-A70A-7CBFA3E4A3C4}"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63C2E5ED-3F26-417F-A12E-7AFB1D8318A4}"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70" r:id="rId1"/>
    <p:sldLayoutId id="2147492071" r:id="rId2"/>
    <p:sldLayoutId id="2147492072"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E7603A69-3B47-4AAF-BE02-8798DA939086}"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29000009-FAB6-4CC1-8F85-374682FA3723}"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73" r:id="rId1"/>
    <p:sldLayoutId id="2147492074" r:id="rId2"/>
    <p:sldLayoutId id="2147492075"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951F49EE-D4CA-4408-9DB2-DFD67AC60778}"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04BA5195-B214-4E36-9375-E8FE171A6ECA}"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76" r:id="rId1"/>
    <p:sldLayoutId id="2147492077" r:id="rId2"/>
    <p:sldLayoutId id="2147492078" r:id="rId3"/>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8" cstate="print"/>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fontAlgn="auto">
              <a:spcBef>
                <a:spcPts val="0"/>
              </a:spcBef>
              <a:spcAft>
                <a:spcPts val="0"/>
              </a:spcAft>
              <a:defRPr sz="1200">
                <a:solidFill>
                  <a:prstClr val="black">
                    <a:tint val="75000"/>
                  </a:prstClr>
                </a:solidFill>
                <a:latin typeface="+mn-lt"/>
                <a:cs typeface="+mn-cs"/>
              </a:defRPr>
            </a:lvl1pPr>
          </a:lstStyle>
          <a:p>
            <a:pPr>
              <a:defRPr/>
            </a:pPr>
            <a:fld id="{E19B698C-C34A-44F2-B96C-B39F9142EB00}" type="datetime8">
              <a:rPr lang="he-IL"/>
              <a:pPr>
                <a:defRPr/>
              </a:pPr>
              <a:t>09 אפריל 17</a:t>
            </a:fld>
            <a:endParaRPr lang="he-IL"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he-IL"/>
          </a:p>
        </p:txBody>
      </p:sp>
      <p:sp>
        <p:nvSpPr>
          <p:cNvPr id="7" name="Slide Number Placeholder 5"/>
          <p:cNvSpPr>
            <a:spLocks noGrp="1"/>
          </p:cNvSpPr>
          <p:nvPr>
            <p:ph type="sldNum" sz="quarter" idx="4"/>
          </p:nvPr>
        </p:nvSpPr>
        <p:spPr>
          <a:xfrm>
            <a:off x="428625" y="6564313"/>
            <a:ext cx="2133600" cy="365125"/>
          </a:xfrm>
          <a:prstGeom prst="rect">
            <a:avLst/>
          </a:prstGeom>
        </p:spPr>
        <p:txBody>
          <a:bodyPr/>
          <a:lstStyle>
            <a:lvl1pPr algn="l" fontAlgn="auto">
              <a:spcBef>
                <a:spcPts val="0"/>
              </a:spcBef>
              <a:spcAft>
                <a:spcPts val="0"/>
              </a:spcAft>
              <a:defRPr>
                <a:solidFill>
                  <a:srgbClr val="FFFCF7"/>
                </a:solidFill>
                <a:latin typeface="+mn-lt"/>
                <a:cs typeface="+mn-cs"/>
              </a:defRPr>
            </a:lvl1pPr>
          </a:lstStyle>
          <a:p>
            <a:pPr>
              <a:defRPr/>
            </a:pPr>
            <a:fld id="{3AE1CFDD-4B95-4AE7-A8CF-A46122F0CBE5}" type="slidenum">
              <a:rPr lang="he-IL"/>
              <a:pPr>
                <a:defRPr/>
              </a:pPr>
              <a:t>‹#›</a:t>
            </a:fld>
            <a:endParaRPr lang="he-IL" dirty="0"/>
          </a:p>
        </p:txBody>
      </p:sp>
    </p:spTree>
  </p:cSld>
  <p:clrMap bg1="lt1" tx1="dk1" bg2="lt2" tx2="dk2" accent1="accent1" accent2="accent2" accent3="accent3" accent4="accent4" accent5="accent5" accent6="accent6" hlink="hlink" folHlink="folHlink"/>
  <p:sldLayoutIdLst>
    <p:sldLayoutId id="2147492079" r:id="rId1"/>
    <p:sldLayoutId id="2147492080" r:id="rId2"/>
    <p:sldLayoutId id="2147492081" r:id="rId3"/>
    <p:sldLayoutId id="2147492048" r:id="rId4"/>
    <p:sldLayoutId id="2147492082" r:id="rId5"/>
    <p:sldLayoutId id="2147492083" r:id="rId6"/>
  </p:sldLayoutIdLst>
  <p:hf hdr="0" ftr="0" dt="0"/>
  <p:txStyles>
    <p:titleStyle>
      <a:lvl1pPr algn="r" rtl="1" eaLnBrk="0" fontAlgn="base" hangingPunct="0">
        <a:spcBef>
          <a:spcPct val="0"/>
        </a:spcBef>
        <a:spcAft>
          <a:spcPct val="0"/>
        </a:spcAft>
        <a:defRPr sz="4400" kern="1200">
          <a:solidFill>
            <a:schemeClr val="tx1"/>
          </a:solidFill>
          <a:latin typeface="+mj-lt"/>
          <a:ea typeface="+mj-ea"/>
          <a:cs typeface="+mj-cs"/>
        </a:defRPr>
      </a:lvl1pPr>
      <a:lvl2pPr algn="r" rtl="1" eaLnBrk="0" fontAlgn="base" hangingPunct="0">
        <a:spcBef>
          <a:spcPct val="0"/>
        </a:spcBef>
        <a:spcAft>
          <a:spcPct val="0"/>
        </a:spcAft>
        <a:defRPr sz="4400">
          <a:solidFill>
            <a:schemeClr val="tx1"/>
          </a:solidFill>
          <a:latin typeface="Arial" pitchFamily="34" charset="0"/>
          <a:cs typeface="Arial" pitchFamily="34" charset="0"/>
        </a:defRPr>
      </a:lvl2pPr>
      <a:lvl3pPr algn="r" rtl="1" eaLnBrk="0" fontAlgn="base" hangingPunct="0">
        <a:spcBef>
          <a:spcPct val="0"/>
        </a:spcBef>
        <a:spcAft>
          <a:spcPct val="0"/>
        </a:spcAft>
        <a:defRPr sz="4400">
          <a:solidFill>
            <a:schemeClr val="tx1"/>
          </a:solidFill>
          <a:latin typeface="Arial" pitchFamily="34" charset="0"/>
          <a:cs typeface="Arial" pitchFamily="34" charset="0"/>
        </a:defRPr>
      </a:lvl3pPr>
      <a:lvl4pPr algn="r" rtl="1" eaLnBrk="0" fontAlgn="base" hangingPunct="0">
        <a:spcBef>
          <a:spcPct val="0"/>
        </a:spcBef>
        <a:spcAft>
          <a:spcPct val="0"/>
        </a:spcAft>
        <a:defRPr sz="4400">
          <a:solidFill>
            <a:schemeClr val="tx1"/>
          </a:solidFill>
          <a:latin typeface="Arial" pitchFamily="34" charset="0"/>
          <a:cs typeface="Arial" pitchFamily="34" charset="0"/>
        </a:defRPr>
      </a:lvl4pPr>
      <a:lvl5pPr algn="r" rtl="1" eaLnBrk="0" fontAlgn="base" hangingPunct="0">
        <a:spcBef>
          <a:spcPct val="0"/>
        </a:spcBef>
        <a:spcAft>
          <a:spcPct val="0"/>
        </a:spcAft>
        <a:defRPr sz="4400">
          <a:solidFill>
            <a:schemeClr val="tx1"/>
          </a:solidFill>
          <a:latin typeface="Arial" pitchFamily="34" charset="0"/>
          <a:cs typeface="Arial" pitchFamily="34" charset="0"/>
        </a:defRPr>
      </a:lvl5pPr>
      <a:lvl6pPr marL="457200" algn="r" rtl="1" fontAlgn="base">
        <a:spcBef>
          <a:spcPct val="0"/>
        </a:spcBef>
        <a:spcAft>
          <a:spcPct val="0"/>
        </a:spcAft>
        <a:defRPr sz="4400">
          <a:solidFill>
            <a:schemeClr val="tx1"/>
          </a:solidFill>
          <a:latin typeface="Calibri" pitchFamily="34" charset="0"/>
          <a:cs typeface="Times New Roman" pitchFamily="18" charset="0"/>
        </a:defRPr>
      </a:lvl6pPr>
      <a:lvl7pPr marL="914400" algn="r" rtl="1" fontAlgn="base">
        <a:spcBef>
          <a:spcPct val="0"/>
        </a:spcBef>
        <a:spcAft>
          <a:spcPct val="0"/>
        </a:spcAft>
        <a:defRPr sz="4400">
          <a:solidFill>
            <a:schemeClr val="tx1"/>
          </a:solidFill>
          <a:latin typeface="Calibri" pitchFamily="34" charset="0"/>
          <a:cs typeface="Times New Roman" pitchFamily="18" charset="0"/>
        </a:defRPr>
      </a:lvl7pPr>
      <a:lvl8pPr marL="1371600" algn="r" rtl="1" fontAlgn="base">
        <a:spcBef>
          <a:spcPct val="0"/>
        </a:spcBef>
        <a:spcAft>
          <a:spcPct val="0"/>
        </a:spcAft>
        <a:defRPr sz="4400">
          <a:solidFill>
            <a:schemeClr val="tx1"/>
          </a:solidFill>
          <a:latin typeface="Calibri" pitchFamily="34" charset="0"/>
          <a:cs typeface="Times New Roman" pitchFamily="18" charset="0"/>
        </a:defRPr>
      </a:lvl8pPr>
      <a:lvl9pPr marL="1828800" algn="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9.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gif"/><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5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gif"/><Relationship Id="rId1" Type="http://schemas.openxmlformats.org/officeDocument/2006/relationships/slideLayout" Target="../slideLayouts/slideLayout30.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png"/><Relationship Id="rId1" Type="http://schemas.openxmlformats.org/officeDocument/2006/relationships/slideLayout" Target="../slideLayouts/slideLayout30.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1.jpeg"/><Relationship Id="rId2" Type="http://schemas.openxmlformats.org/officeDocument/2006/relationships/image" Target="../media/image2.gif"/><Relationship Id="rId1" Type="http://schemas.openxmlformats.org/officeDocument/2006/relationships/slideLayout" Target="../slideLayouts/slideLayout30.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hyperlink" Target="http://www.sxc.hu/browse.phtml?f=download&amp;id=1079139&amp;redirect=photo"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sxc.hu/browse.phtml?f=download&amp;id=1079139&amp;redirect=photo" TargetMode="External"/><Relationship Id="rId7" Type="http://schemas.openxmlformats.org/officeDocument/2006/relationships/image" Target="../media/image8.jpeg"/><Relationship Id="rId2" Type="http://schemas.openxmlformats.org/officeDocument/2006/relationships/image" Target="../media/image2.gif"/><Relationship Id="rId1" Type="http://schemas.openxmlformats.org/officeDocument/2006/relationships/slideLayout" Target="../slideLayouts/slideLayout30.xml"/><Relationship Id="rId6" Type="http://schemas.openxmlformats.org/officeDocument/2006/relationships/image" Target="../media/image10.png"/><Relationship Id="rId5" Type="http://schemas.openxmlformats.org/officeDocument/2006/relationships/image" Target="../media/image11.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5" name="מציין מיקום של מספר שקופית 14"/>
          <p:cNvSpPr>
            <a:spLocks noGrp="1"/>
          </p:cNvSpPr>
          <p:nvPr>
            <p:ph type="sldNum" sz="quarter" idx="12"/>
          </p:nvPr>
        </p:nvSpPr>
        <p:spPr>
          <a:xfrm>
            <a:off x="357188" y="6572250"/>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246A923A-F732-4855-833F-34661D0AFA71}" type="slidenum">
              <a:rPr lang="he-IL" sz="1200" smtClean="0">
                <a:solidFill>
                  <a:srgbClr val="FFFFFF">
                    <a:lumMod val="65000"/>
                  </a:srgbClr>
                </a:solidFill>
              </a:rPr>
              <a:pPr>
                <a:defRPr/>
              </a:pPr>
              <a:t>1</a:t>
            </a:fld>
            <a:endParaRPr lang="he-IL" sz="1200" dirty="0" smtClean="0">
              <a:solidFill>
                <a:srgbClr val="FFFFFF">
                  <a:lumMod val="65000"/>
                </a:srgbClr>
              </a:solidFill>
            </a:endParaRPr>
          </a:p>
        </p:txBody>
      </p:sp>
      <p:sp>
        <p:nvSpPr>
          <p:cNvPr id="16" name="Rectangle 3"/>
          <p:cNvSpPr/>
          <p:nvPr/>
        </p:nvSpPr>
        <p:spPr>
          <a:xfrm>
            <a:off x="285750" y="954088"/>
            <a:ext cx="8572500" cy="46037"/>
          </a:xfrm>
          <a:prstGeom prst="rect">
            <a:avLst/>
          </a:prstGeom>
          <a:blipFill dpi="0" rotWithShape="1">
            <a:blip r:embed="rId4"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7" name="TextBox 16"/>
          <p:cNvSpPr txBox="1"/>
          <p:nvPr/>
        </p:nvSpPr>
        <p:spPr>
          <a:xfrm>
            <a:off x="785813" y="285750"/>
            <a:ext cx="8162925" cy="769938"/>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sz="4400" b="1" dirty="0">
                <a:solidFill>
                  <a:srgbClr val="1D4C72"/>
                </a:solidFill>
                <a:latin typeface="Arial"/>
                <a:cs typeface="Arial"/>
              </a:rPr>
              <a:t>רבייה</a:t>
            </a:r>
          </a:p>
        </p:txBody>
      </p:sp>
      <p:sp>
        <p:nvSpPr>
          <p:cNvPr id="19" name="Rectangle 17"/>
          <p:cNvSpPr/>
          <p:nvPr/>
        </p:nvSpPr>
        <p:spPr>
          <a:xfrm>
            <a:off x="179388" y="2708275"/>
            <a:ext cx="8535987" cy="1584821"/>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he-IL" sz="1600" dirty="0">
                <a:solidFill>
                  <a:prstClr val="black"/>
                </a:solidFill>
              </a:rPr>
              <a:t> </a:t>
            </a:r>
            <a:r>
              <a:rPr lang="he-IL" sz="1600" dirty="0" smtClean="0">
                <a:solidFill>
                  <a:prstClr val="black"/>
                </a:solidFill>
              </a:rPr>
              <a:t> </a:t>
            </a:r>
            <a:r>
              <a:rPr lang="he-IL" u="sng" dirty="0" smtClean="0">
                <a:solidFill>
                  <a:prstClr val="black"/>
                </a:solidFill>
              </a:rPr>
              <a:t>השינויים </a:t>
            </a:r>
            <a:r>
              <a:rPr lang="he-IL" u="sng" dirty="0">
                <a:solidFill>
                  <a:prstClr val="black"/>
                </a:solidFill>
              </a:rPr>
              <a:t>שחלו במהלך </a:t>
            </a:r>
            <a:r>
              <a:rPr lang="he-IL" u="sng" dirty="0">
                <a:solidFill>
                  <a:schemeClr val="tx1"/>
                </a:solidFill>
              </a:rPr>
              <a:t>האבולוציה במערכת הרבייה של </a:t>
            </a:r>
            <a:r>
              <a:rPr lang="he-IL" u="sng" dirty="0" smtClean="0">
                <a:solidFill>
                  <a:schemeClr val="tx1"/>
                </a:solidFill>
              </a:rPr>
              <a:t>בעלי </a:t>
            </a:r>
            <a:r>
              <a:rPr lang="he-IL" u="sng" dirty="0">
                <a:solidFill>
                  <a:schemeClr val="tx1"/>
                </a:solidFill>
              </a:rPr>
              <a:t>חיים, הקשורים למעבר   </a:t>
            </a:r>
          </a:p>
          <a:p>
            <a:pPr>
              <a:defRPr/>
            </a:pPr>
            <a:r>
              <a:rPr lang="he-IL" dirty="0">
                <a:solidFill>
                  <a:schemeClr val="tx1"/>
                </a:solidFill>
              </a:rPr>
              <a:t>  </a:t>
            </a:r>
            <a:r>
              <a:rPr lang="he-IL" u="sng" dirty="0">
                <a:solidFill>
                  <a:schemeClr val="tx1"/>
                </a:solidFill>
              </a:rPr>
              <a:t>מן הים ליבשה</a:t>
            </a:r>
            <a:r>
              <a:rPr lang="he-IL" dirty="0">
                <a:solidFill>
                  <a:schemeClr val="tx1"/>
                </a:solidFill>
              </a:rPr>
              <a:t>:</a:t>
            </a:r>
          </a:p>
          <a:p>
            <a:pPr marL="180000">
              <a:buFont typeface="Arial" pitchFamily="34" charset="0"/>
              <a:buChar char="•"/>
              <a:defRPr/>
            </a:pPr>
            <a:r>
              <a:rPr lang="he-IL" dirty="0">
                <a:solidFill>
                  <a:srgbClr val="FF6600"/>
                </a:solidFill>
              </a:rPr>
              <a:t> </a:t>
            </a:r>
            <a:r>
              <a:rPr lang="he-IL" dirty="0">
                <a:solidFill>
                  <a:srgbClr val="000000"/>
                </a:solidFill>
              </a:rPr>
              <a:t>מהפריה חיצונית להפריה פנימית.</a:t>
            </a:r>
          </a:p>
          <a:p>
            <a:pPr marL="180000">
              <a:buFont typeface="Arial" pitchFamily="34" charset="0"/>
              <a:buChar char="•"/>
              <a:defRPr/>
            </a:pPr>
            <a:r>
              <a:rPr lang="he-IL" dirty="0">
                <a:solidFill>
                  <a:srgbClr val="FF6600"/>
                </a:solidFill>
              </a:rPr>
              <a:t> </a:t>
            </a:r>
            <a:r>
              <a:rPr lang="he-IL" dirty="0">
                <a:solidFill>
                  <a:srgbClr val="000000"/>
                </a:solidFill>
              </a:rPr>
              <a:t>מעובר לא־מוגן, המתפתח מחוץ לגוף האם, לעובר מוגן היטב המתפתח בגוף האם או בביצה.</a:t>
            </a:r>
          </a:p>
          <a:p>
            <a:pPr>
              <a:defRPr/>
            </a:pPr>
            <a:endParaRPr lang="he-IL" dirty="0">
              <a:solidFill>
                <a:prstClr val="black"/>
              </a:solidFill>
            </a:endParaRPr>
          </a:p>
          <a:p>
            <a:pPr>
              <a:defRPr/>
            </a:pPr>
            <a:endParaRPr lang="he-IL" dirty="0">
              <a:solidFill>
                <a:prstClr val="black"/>
              </a:solidFill>
            </a:endParaRPr>
          </a:p>
          <a:p>
            <a:pPr>
              <a:defRPr/>
            </a:pPr>
            <a:r>
              <a:rPr lang="he-IL" dirty="0">
                <a:solidFill>
                  <a:prstClr val="black"/>
                </a:solidFill>
              </a:rPr>
              <a:t>  </a:t>
            </a:r>
          </a:p>
        </p:txBody>
      </p:sp>
      <p:sp>
        <p:nvSpPr>
          <p:cNvPr id="84998" name="Rectangle 18"/>
          <p:cNvSpPr>
            <a:spLocks noChangeArrowheads="1"/>
          </p:cNvSpPr>
          <p:nvPr/>
        </p:nvSpPr>
        <p:spPr bwMode="auto">
          <a:xfrm>
            <a:off x="7310438" y="2173288"/>
            <a:ext cx="1439862"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he-IL" b="1">
                <a:solidFill>
                  <a:srgbClr val="1D4C72"/>
                </a:solidFill>
              </a:rPr>
              <a:t>נושאי השיעור</a:t>
            </a:r>
          </a:p>
        </p:txBody>
      </p:sp>
      <p:sp>
        <p:nvSpPr>
          <p:cNvPr id="84999" name="כותרת 6"/>
          <p:cNvSpPr txBox="1">
            <a:spLocks/>
          </p:cNvSpPr>
          <p:nvPr/>
        </p:nvSpPr>
        <p:spPr bwMode="auto">
          <a:xfrm>
            <a:off x="0" y="1000125"/>
            <a:ext cx="8858250" cy="1357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r>
              <a:rPr lang="he-IL" sz="2800" b="1" dirty="0">
                <a:solidFill>
                  <a:srgbClr val="FF6600"/>
                </a:solidFill>
              </a:rPr>
              <a:t>התאמות לרבייה במים ולרבייה </a:t>
            </a:r>
            <a:r>
              <a:rPr lang="he-IL" sz="2800" b="1" dirty="0" smtClean="0">
                <a:solidFill>
                  <a:srgbClr val="FF6600"/>
                </a:solidFill>
              </a:rPr>
              <a:t>ביבשה</a:t>
            </a:r>
            <a:endParaRPr lang="he-IL" sz="2800" b="1" dirty="0">
              <a:solidFill>
                <a:srgbClr val="FF6600"/>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EE1CC009-A545-4AE8-AF70-A7DF18960DC0}" type="slidenum">
              <a:rPr lang="he-IL" sz="1200" smtClean="0">
                <a:solidFill>
                  <a:schemeClr val="bg2">
                    <a:lumMod val="65000"/>
                  </a:schemeClr>
                </a:solidFill>
              </a:rPr>
              <a:pPr>
                <a:defRPr/>
              </a:pPr>
              <a:t>10</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תשובה</a:t>
            </a:r>
          </a:p>
        </p:txBody>
      </p:sp>
      <p:sp>
        <p:nvSpPr>
          <p:cNvPr id="10" name="Rectangle 12"/>
          <p:cNvSpPr/>
          <p:nvPr/>
        </p:nvSpPr>
        <p:spPr>
          <a:xfrm>
            <a:off x="500063" y="3071813"/>
            <a:ext cx="8001000" cy="2071687"/>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nSpc>
                <a:spcPct val="114000"/>
              </a:lnSpc>
              <a:defRPr/>
            </a:pPr>
            <a:r>
              <a:rPr lang="he-IL" b="1" dirty="0">
                <a:solidFill>
                  <a:prstClr val="black"/>
                </a:solidFill>
              </a:rPr>
              <a:t>תשובה:</a:t>
            </a:r>
            <a:endParaRPr lang="he-IL" dirty="0">
              <a:solidFill>
                <a:prstClr val="black"/>
              </a:solidFill>
            </a:endParaRPr>
          </a:p>
          <a:p>
            <a:pPr>
              <a:lnSpc>
                <a:spcPct val="114000"/>
              </a:lnSpc>
              <a:defRPr/>
            </a:pPr>
            <a:r>
              <a:rPr lang="he-IL" kern="0" dirty="0">
                <a:solidFill>
                  <a:sysClr val="windowText" lastClr="000000"/>
                </a:solidFill>
                <a:latin typeface="Calibri"/>
              </a:rPr>
              <a:t>א. בעיה המשותפת לבעלי חיים ולצמחים החיים ביבשה היא הסכנה של התייבשות העובר.</a:t>
            </a:r>
          </a:p>
          <a:p>
            <a:pPr>
              <a:lnSpc>
                <a:spcPct val="114000"/>
              </a:lnSpc>
              <a:defRPr/>
            </a:pPr>
            <a:r>
              <a:rPr lang="he-IL" kern="0" dirty="0">
                <a:solidFill>
                  <a:sysClr val="windowText" lastClr="000000"/>
                </a:solidFill>
                <a:latin typeface="Calibri"/>
              </a:rPr>
              <a:t>ב. הפתרונות בבעלי חיים:</a:t>
            </a:r>
          </a:p>
          <a:p>
            <a:pPr lvl="1">
              <a:lnSpc>
                <a:spcPct val="114000"/>
              </a:lnSpc>
              <a:buFont typeface="Arial" pitchFamily="34" charset="0"/>
              <a:buChar char="•"/>
              <a:defRPr/>
            </a:pPr>
            <a:r>
              <a:rPr lang="he-IL" kern="0" dirty="0">
                <a:solidFill>
                  <a:sysClr val="windowText" lastClr="000000"/>
                </a:solidFill>
                <a:latin typeface="Calibri"/>
              </a:rPr>
              <a:t> התפתחות העובר בגוף האם (ברחם), בתוך נוזל השפיר (אמניון).</a:t>
            </a:r>
          </a:p>
          <a:p>
            <a:pPr lvl="1">
              <a:lnSpc>
                <a:spcPct val="114000"/>
              </a:lnSpc>
              <a:buFont typeface="Arial" pitchFamily="34" charset="0"/>
              <a:buChar char="•"/>
              <a:defRPr/>
            </a:pPr>
            <a:r>
              <a:rPr lang="he-IL" kern="0" dirty="0">
                <a:solidFill>
                  <a:sysClr val="windowText" lastClr="000000"/>
                </a:solidFill>
                <a:latin typeface="Calibri"/>
              </a:rPr>
              <a:t> התפתחות העובר בתוך ביצה, בתוך נוזל השפיר (אמניון), המוקף בקרומים עובריים שתפקידם לשמור על סביבה נוזלית.</a:t>
            </a:r>
          </a:p>
          <a:p>
            <a:pPr>
              <a:lnSpc>
                <a:spcPct val="114000"/>
              </a:lnSpc>
              <a:defRPr/>
            </a:pPr>
            <a:endParaRPr lang="he-IL" b="1" dirty="0">
              <a:solidFill>
                <a:srgbClr val="FF0000"/>
              </a:solidFill>
            </a:endParaRPr>
          </a:p>
          <a:p>
            <a:pPr>
              <a:lnSpc>
                <a:spcPct val="114000"/>
              </a:lnSpc>
              <a:defRPr/>
            </a:pPr>
            <a:endParaRPr lang="he-IL" b="1" dirty="0">
              <a:solidFill>
                <a:prstClr val="black"/>
              </a:solidFill>
            </a:endParaRPr>
          </a:p>
          <a:p>
            <a:pPr>
              <a:lnSpc>
                <a:spcPct val="114000"/>
              </a:lnSpc>
              <a:defRPr/>
            </a:pPr>
            <a:endParaRPr lang="he-IL" b="1" dirty="0">
              <a:solidFill>
                <a:prstClr val="black"/>
              </a:solidFill>
            </a:endParaRPr>
          </a:p>
        </p:txBody>
      </p:sp>
      <p:sp>
        <p:nvSpPr>
          <p:cNvPr id="8" name="TextBox 7"/>
          <p:cNvSpPr txBox="1"/>
          <p:nvPr/>
        </p:nvSpPr>
        <p:spPr>
          <a:xfrm>
            <a:off x="357188" y="642938"/>
            <a:ext cx="8164512"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3:  </a:t>
            </a:r>
            <a:r>
              <a:rPr lang="he-IL" dirty="0">
                <a:solidFill>
                  <a:srgbClr val="1D4C72"/>
                </a:solidFill>
              </a:rPr>
              <a:t>בגרות 2006</a:t>
            </a:r>
          </a:p>
          <a:p>
            <a:pPr>
              <a:defRPr/>
            </a:pPr>
            <a:r>
              <a:rPr lang="he-IL" b="1" dirty="0">
                <a:solidFill>
                  <a:srgbClr val="1D4C72"/>
                </a:solidFill>
              </a:rPr>
              <a:t>א. </a:t>
            </a:r>
            <a:r>
              <a:rPr lang="he-IL" dirty="0">
                <a:solidFill>
                  <a:srgbClr val="1D4C72"/>
                </a:solidFill>
              </a:rPr>
              <a:t>ציינו בעיה </a:t>
            </a:r>
            <a:r>
              <a:rPr lang="he-IL" u="sng" dirty="0">
                <a:solidFill>
                  <a:srgbClr val="1D4C72"/>
                </a:solidFill>
              </a:rPr>
              <a:t>אחת</a:t>
            </a:r>
            <a:r>
              <a:rPr lang="he-IL" dirty="0">
                <a:solidFill>
                  <a:srgbClr val="1D4C72"/>
                </a:solidFill>
              </a:rPr>
              <a:t>, הנוגעת להתפתחות העובר אצל יצורים החיים ביבשה ומשותפת לבעלי חיים ולצמחים החיים ביבשה.</a:t>
            </a:r>
            <a:endParaRPr lang="en-US" dirty="0">
              <a:solidFill>
                <a:srgbClr val="1D4C72"/>
              </a:solidFill>
            </a:endParaRPr>
          </a:p>
          <a:p>
            <a:pPr>
              <a:defRPr/>
            </a:pPr>
            <a:r>
              <a:rPr lang="he-IL" b="1" dirty="0">
                <a:solidFill>
                  <a:srgbClr val="1D4C72"/>
                </a:solidFill>
              </a:rPr>
              <a:t>ב. </a:t>
            </a:r>
            <a:r>
              <a:rPr lang="he-IL" dirty="0">
                <a:solidFill>
                  <a:srgbClr val="1D4C72"/>
                </a:solidFill>
              </a:rPr>
              <a:t>תארו פתרון </a:t>
            </a:r>
            <a:r>
              <a:rPr lang="he-IL" u="sng" dirty="0">
                <a:solidFill>
                  <a:srgbClr val="1D4C72"/>
                </a:solidFill>
              </a:rPr>
              <a:t>אחד</a:t>
            </a:r>
            <a:r>
              <a:rPr lang="he-IL" dirty="0">
                <a:solidFill>
                  <a:srgbClr val="1D4C72"/>
                </a:solidFill>
              </a:rPr>
              <a:t> לבעיה זו אצל </a:t>
            </a:r>
            <a:r>
              <a:rPr lang="he-IL" u="sng" dirty="0">
                <a:solidFill>
                  <a:srgbClr val="1D4C72"/>
                </a:solidFill>
              </a:rPr>
              <a:t>בעל חיים</a:t>
            </a:r>
            <a:r>
              <a:rPr lang="he-IL" dirty="0">
                <a:solidFill>
                  <a:srgbClr val="1D4C72"/>
                </a:solidFill>
              </a:rPr>
              <a:t>. </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F04CC4F3-170B-4026-A419-C6CA9EC5C150}" type="slidenum">
              <a:rPr lang="he-IL" sz="1200" smtClean="0">
                <a:solidFill>
                  <a:schemeClr val="bg2">
                    <a:lumMod val="65000"/>
                  </a:schemeClr>
                </a:solidFill>
              </a:rPr>
              <a:pPr>
                <a:defRPr/>
              </a:pPr>
              <a:t>11</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שאלה 4</a:t>
            </a:r>
          </a:p>
        </p:txBody>
      </p:sp>
      <p:sp>
        <p:nvSpPr>
          <p:cNvPr id="13" name="TextBox 12"/>
          <p:cNvSpPr txBox="1"/>
          <p:nvPr/>
        </p:nvSpPr>
        <p:spPr>
          <a:xfrm>
            <a:off x="357188" y="657225"/>
            <a:ext cx="8164512" cy="646113"/>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4: </a:t>
            </a:r>
            <a:r>
              <a:rPr lang="he-IL" dirty="0">
                <a:solidFill>
                  <a:srgbClr val="1D4C72"/>
                </a:solidFill>
              </a:rPr>
              <a:t>בגרות 2010</a:t>
            </a:r>
          </a:p>
          <a:p>
            <a:pPr fontAlgn="auto">
              <a:spcBef>
                <a:spcPts val="0"/>
              </a:spcBef>
              <a:spcAft>
                <a:spcPts val="0"/>
              </a:spcAft>
              <a:defRPr/>
            </a:pPr>
            <a:r>
              <a:rPr lang="he-IL" dirty="0">
                <a:solidFill>
                  <a:srgbClr val="1D4C72"/>
                </a:solidFill>
              </a:rPr>
              <a:t>ציינו </a:t>
            </a:r>
            <a:r>
              <a:rPr lang="he-IL" u="sng" dirty="0">
                <a:solidFill>
                  <a:srgbClr val="1D4C72"/>
                </a:solidFill>
              </a:rPr>
              <a:t>שתי</a:t>
            </a:r>
            <a:r>
              <a:rPr lang="he-IL" dirty="0">
                <a:solidFill>
                  <a:srgbClr val="1D4C72"/>
                </a:solidFill>
              </a:rPr>
              <a:t> התאמות של יצורים יבשתיים לרבייה ביבשה. </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ECB61425-BBC3-41F4-BEB9-01B5767375E7}" type="slidenum">
              <a:rPr lang="he-IL" sz="1200" smtClean="0">
                <a:solidFill>
                  <a:schemeClr val="bg2">
                    <a:lumMod val="65000"/>
                  </a:schemeClr>
                </a:solidFill>
              </a:rPr>
              <a:pPr>
                <a:defRPr/>
              </a:pPr>
              <a:t>12</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תשובה</a:t>
            </a:r>
          </a:p>
        </p:txBody>
      </p:sp>
      <p:sp>
        <p:nvSpPr>
          <p:cNvPr id="6" name="Rectangle 12"/>
          <p:cNvSpPr/>
          <p:nvPr/>
        </p:nvSpPr>
        <p:spPr>
          <a:xfrm>
            <a:off x="449263" y="2060575"/>
            <a:ext cx="8072437" cy="2357438"/>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defRPr/>
            </a:pPr>
            <a:r>
              <a:rPr lang="he-IL" b="1" dirty="0">
                <a:solidFill>
                  <a:prstClr val="black"/>
                </a:solidFill>
              </a:rPr>
              <a:t>תשובה:</a:t>
            </a:r>
            <a:endParaRPr lang="he-IL" dirty="0">
              <a:solidFill>
                <a:prstClr val="black"/>
              </a:solidFill>
            </a:endParaRPr>
          </a:p>
          <a:p>
            <a:pPr>
              <a:buFont typeface="Arial" pitchFamily="34" charset="0"/>
              <a:buChar char="•"/>
              <a:defRPr/>
            </a:pPr>
            <a:r>
              <a:rPr lang="he-IL" dirty="0">
                <a:solidFill>
                  <a:schemeClr val="tx1"/>
                </a:solidFill>
              </a:rPr>
              <a:t> הפריה פנימית שמספקת סביבה מימית לתאי הרבייה; מבנים המאפשרים הפריה פנימית.</a:t>
            </a:r>
          </a:p>
          <a:p>
            <a:pPr>
              <a:buFont typeface="Arial" pitchFamily="34" charset="0"/>
              <a:buChar char="•"/>
              <a:defRPr/>
            </a:pPr>
            <a:r>
              <a:rPr lang="he-IL" dirty="0">
                <a:solidFill>
                  <a:schemeClr val="tx1"/>
                </a:solidFill>
              </a:rPr>
              <a:t> התפתחות עובר בביצה שמגנה עליו מפני התייבשות.</a:t>
            </a:r>
          </a:p>
          <a:p>
            <a:pPr>
              <a:buFont typeface="Arial" pitchFamily="34" charset="0"/>
              <a:buChar char="•"/>
              <a:defRPr/>
            </a:pPr>
            <a:r>
              <a:rPr lang="he-IL" dirty="0">
                <a:solidFill>
                  <a:schemeClr val="tx1"/>
                </a:solidFill>
              </a:rPr>
              <a:t> התפתחות עובר ברחם שמגן עליו מפני התייבשות.</a:t>
            </a:r>
          </a:p>
          <a:p>
            <a:pPr>
              <a:buFont typeface="Arial" pitchFamily="34" charset="0"/>
              <a:buChar char="•"/>
              <a:defRPr/>
            </a:pPr>
            <a:r>
              <a:rPr lang="he-IL" dirty="0">
                <a:solidFill>
                  <a:schemeClr val="tx1"/>
                </a:solidFill>
              </a:rPr>
              <a:t> בצמחים: </a:t>
            </a:r>
            <a:r>
              <a:rPr lang="he-IL" dirty="0">
                <a:solidFill>
                  <a:prstClr val="black"/>
                </a:solidFill>
              </a:rPr>
              <a:t>תאי הרבייה הזכריים מתפתחים בתוך גרגירי האבקה שאטומים לאיבוד מים. אמנם גרגרי האבקה חשופים לסביבה החיצונית, אך תאי הרבייה הזכריים שבתוכם מוגנים מפני התייבשות.</a:t>
            </a:r>
          </a:p>
          <a:p>
            <a:pPr>
              <a:buFont typeface="Arial" pitchFamily="34" charset="0"/>
              <a:buChar char="•"/>
              <a:defRPr/>
            </a:pPr>
            <a:r>
              <a:rPr lang="he-IL" dirty="0">
                <a:solidFill>
                  <a:schemeClr val="tx1"/>
                </a:solidFill>
              </a:rPr>
              <a:t> בצמחים בעלי זרעים: התפתחות עובר בתוך זרע.</a:t>
            </a:r>
          </a:p>
          <a:p>
            <a:pPr>
              <a:defRPr/>
            </a:pPr>
            <a:endParaRPr lang="he-IL" b="1" dirty="0">
              <a:solidFill>
                <a:prstClr val="black"/>
              </a:solidFill>
            </a:endParaRPr>
          </a:p>
          <a:p>
            <a:pPr>
              <a:defRPr/>
            </a:pPr>
            <a:endParaRPr lang="he-IL" b="1" dirty="0">
              <a:solidFill>
                <a:prstClr val="black"/>
              </a:solidFill>
            </a:endParaRPr>
          </a:p>
        </p:txBody>
      </p:sp>
      <p:sp>
        <p:nvSpPr>
          <p:cNvPr id="8" name="TextBox 7"/>
          <p:cNvSpPr txBox="1"/>
          <p:nvPr/>
        </p:nvSpPr>
        <p:spPr>
          <a:xfrm>
            <a:off x="357188" y="657225"/>
            <a:ext cx="8164512" cy="646113"/>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4: </a:t>
            </a:r>
            <a:r>
              <a:rPr lang="he-IL" dirty="0">
                <a:solidFill>
                  <a:srgbClr val="1D4C72"/>
                </a:solidFill>
              </a:rPr>
              <a:t>בגרות 2010</a:t>
            </a:r>
          </a:p>
          <a:p>
            <a:pPr fontAlgn="auto">
              <a:spcBef>
                <a:spcPts val="0"/>
              </a:spcBef>
              <a:spcAft>
                <a:spcPts val="0"/>
              </a:spcAft>
              <a:defRPr/>
            </a:pPr>
            <a:r>
              <a:rPr lang="he-IL" dirty="0">
                <a:solidFill>
                  <a:srgbClr val="1D4C72"/>
                </a:solidFill>
              </a:rPr>
              <a:t>ציינו </a:t>
            </a:r>
            <a:r>
              <a:rPr lang="he-IL" u="sng" dirty="0">
                <a:solidFill>
                  <a:srgbClr val="1D4C72"/>
                </a:solidFill>
              </a:rPr>
              <a:t>שתי</a:t>
            </a:r>
            <a:r>
              <a:rPr lang="he-IL" dirty="0">
                <a:solidFill>
                  <a:srgbClr val="1D4C72"/>
                </a:solidFill>
              </a:rPr>
              <a:t> התאמות של יצורים יבשתיים לרבייה ביבשה. </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58CACDA2-2182-4DB4-9EF7-95E7BE5C368C}" type="slidenum">
              <a:rPr lang="he-IL" sz="1200" smtClean="0">
                <a:solidFill>
                  <a:schemeClr val="bg2">
                    <a:lumMod val="65000"/>
                  </a:schemeClr>
                </a:solidFill>
              </a:rPr>
              <a:pPr>
                <a:defRPr/>
              </a:pPr>
              <a:t>13</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שאלה 5</a:t>
            </a:r>
          </a:p>
        </p:txBody>
      </p:sp>
      <p:sp>
        <p:nvSpPr>
          <p:cNvPr id="11" name="TextBox 10"/>
          <p:cNvSpPr txBox="1"/>
          <p:nvPr/>
        </p:nvSpPr>
        <p:spPr>
          <a:xfrm>
            <a:off x="357188" y="657225"/>
            <a:ext cx="8164512"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5: </a:t>
            </a:r>
            <a:r>
              <a:rPr lang="he-IL" dirty="0">
                <a:solidFill>
                  <a:srgbClr val="1D4C72"/>
                </a:solidFill>
              </a:rPr>
              <a:t>בגרות 2007</a:t>
            </a:r>
          </a:p>
          <a:p>
            <a:pPr>
              <a:defRPr/>
            </a:pPr>
            <a:r>
              <a:rPr lang="he-IL" b="1" dirty="0">
                <a:solidFill>
                  <a:srgbClr val="1D4C72"/>
                </a:solidFill>
              </a:rPr>
              <a:t>א. </a:t>
            </a:r>
            <a:r>
              <a:rPr lang="he-IL" dirty="0">
                <a:solidFill>
                  <a:srgbClr val="1D4C72"/>
                </a:solidFill>
              </a:rPr>
              <a:t>הסבירו כיצד דו־חיים מותאמים להתְרבּוּת במים.</a:t>
            </a:r>
            <a:endParaRPr lang="en-US" dirty="0">
              <a:solidFill>
                <a:srgbClr val="1D4C72"/>
              </a:solidFill>
            </a:endParaRPr>
          </a:p>
          <a:p>
            <a:pPr>
              <a:defRPr/>
            </a:pPr>
            <a:r>
              <a:rPr lang="he-IL" b="1" dirty="0">
                <a:solidFill>
                  <a:srgbClr val="1D4C72"/>
                </a:solidFill>
              </a:rPr>
              <a:t>ב. </a:t>
            </a:r>
            <a:r>
              <a:rPr lang="he-IL" dirty="0">
                <a:solidFill>
                  <a:srgbClr val="1D4C72"/>
                </a:solidFill>
              </a:rPr>
              <a:t>יונקים ועופות נחשבים לחולייתנים יבשתיים מובהקים. הציגו </a:t>
            </a:r>
            <a:r>
              <a:rPr lang="he-IL" u="sng" dirty="0">
                <a:solidFill>
                  <a:srgbClr val="1D4C72"/>
                </a:solidFill>
              </a:rPr>
              <a:t>שתי</a:t>
            </a:r>
            <a:r>
              <a:rPr lang="he-IL" dirty="0">
                <a:solidFill>
                  <a:srgbClr val="1D4C72"/>
                </a:solidFill>
              </a:rPr>
              <a:t> תכונות משותפות ליונקים ולעופות, שמתאימות אותם לרבייה ביבשה.</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ED8F6409-EA1C-439A-B819-28E5A699348C}" type="slidenum">
              <a:rPr lang="he-IL" sz="1200" smtClean="0">
                <a:solidFill>
                  <a:schemeClr val="bg2">
                    <a:lumMod val="65000"/>
                  </a:schemeClr>
                </a:solidFill>
              </a:rPr>
              <a:pPr>
                <a:defRPr/>
              </a:pPr>
              <a:t>14</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תשובה</a:t>
            </a:r>
          </a:p>
        </p:txBody>
      </p:sp>
      <p:sp>
        <p:nvSpPr>
          <p:cNvPr id="10" name="Rectangle 12"/>
          <p:cNvSpPr/>
          <p:nvPr/>
        </p:nvSpPr>
        <p:spPr>
          <a:xfrm>
            <a:off x="500063" y="2714625"/>
            <a:ext cx="8001000" cy="2928938"/>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nSpc>
                <a:spcPct val="114000"/>
              </a:lnSpc>
              <a:defRPr/>
            </a:pPr>
            <a:r>
              <a:rPr lang="he-IL" b="1" dirty="0">
                <a:solidFill>
                  <a:prstClr val="black"/>
                </a:solidFill>
              </a:rPr>
              <a:t>תשובה:</a:t>
            </a:r>
          </a:p>
          <a:p>
            <a:pPr>
              <a:lnSpc>
                <a:spcPct val="114000"/>
              </a:lnSpc>
              <a:defRPr/>
            </a:pPr>
            <a:r>
              <a:rPr lang="he-IL" b="1" dirty="0">
                <a:solidFill>
                  <a:prstClr val="black"/>
                </a:solidFill>
              </a:rPr>
              <a:t>א. </a:t>
            </a:r>
            <a:r>
              <a:rPr lang="he-IL" dirty="0">
                <a:solidFill>
                  <a:prstClr val="black"/>
                </a:solidFill>
              </a:rPr>
              <a:t>דו־חיים מתרבים בהפריה חיצונית, שמתאימה לסביבה מימית בלבד: הנקבה מפרישה למים תאי ביצה רבים ובו־בזמן הזכר מפריש קרוב </a:t>
            </a:r>
            <a:r>
              <a:rPr lang="he-IL" dirty="0">
                <a:solidFill>
                  <a:schemeClr val="tx1"/>
                </a:solidFill>
              </a:rPr>
              <a:t>לתאי הביצה את תאי הזרע, המצוידים בשוטון. ההפריה מתרחשת מחוץ לגוף, בסביבה המימית. כמו כן, העובר מתפתח בתוך ביצה בסביבה המימית והראשן הבוקע מן הביצה מותאם לחיים במים (הראשן בעל זימים וזנב והוא חסר גפיים).</a:t>
            </a:r>
          </a:p>
          <a:p>
            <a:pPr>
              <a:lnSpc>
                <a:spcPct val="114000"/>
              </a:lnSpc>
              <a:defRPr/>
            </a:pPr>
            <a:r>
              <a:rPr lang="he-IL" b="1" dirty="0">
                <a:solidFill>
                  <a:srgbClr val="000000"/>
                </a:solidFill>
              </a:rPr>
              <a:t>ב. </a:t>
            </a:r>
            <a:r>
              <a:rPr lang="he-IL" dirty="0">
                <a:solidFill>
                  <a:srgbClr val="000000"/>
                </a:solidFill>
              </a:rPr>
              <a:t>התכונות המשותפות לעופות וליונקים, המתאימות אותם לרבייה ביבשה:</a:t>
            </a:r>
          </a:p>
          <a:p>
            <a:pPr lvl="1">
              <a:lnSpc>
                <a:spcPct val="114000"/>
              </a:lnSpc>
              <a:buFont typeface="Arial" pitchFamily="34" charset="0"/>
              <a:buChar char="•"/>
              <a:defRPr/>
            </a:pPr>
            <a:r>
              <a:rPr lang="he-IL" dirty="0">
                <a:solidFill>
                  <a:srgbClr val="000000"/>
                </a:solidFill>
              </a:rPr>
              <a:t> הפריה פנימית.</a:t>
            </a:r>
          </a:p>
          <a:p>
            <a:pPr lvl="1">
              <a:lnSpc>
                <a:spcPct val="114000"/>
              </a:lnSpc>
              <a:buFont typeface="Arial" pitchFamily="34" charset="0"/>
              <a:buChar char="•"/>
              <a:defRPr/>
            </a:pPr>
            <a:r>
              <a:rPr lang="he-IL" dirty="0">
                <a:solidFill>
                  <a:srgbClr val="000000"/>
                </a:solidFill>
              </a:rPr>
              <a:t> העובר מתפתח בתוך נוזל השפיר (האמניון) ומוגן מפני התייבשות על ידי קרומים.</a:t>
            </a:r>
            <a:endParaRPr lang="he-IL" dirty="0">
              <a:solidFill>
                <a:prstClr val="black"/>
              </a:solidFill>
            </a:endParaRPr>
          </a:p>
          <a:p>
            <a:pPr>
              <a:lnSpc>
                <a:spcPct val="114000"/>
              </a:lnSpc>
              <a:defRPr/>
            </a:pPr>
            <a:endParaRPr lang="he-IL" b="1" dirty="0">
              <a:solidFill>
                <a:prstClr val="black"/>
              </a:solidFill>
            </a:endParaRPr>
          </a:p>
        </p:txBody>
      </p:sp>
      <p:sp>
        <p:nvSpPr>
          <p:cNvPr id="8" name="TextBox 7"/>
          <p:cNvSpPr txBox="1"/>
          <p:nvPr/>
        </p:nvSpPr>
        <p:spPr>
          <a:xfrm>
            <a:off x="357188" y="657225"/>
            <a:ext cx="8164512"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5: </a:t>
            </a:r>
            <a:r>
              <a:rPr lang="he-IL" dirty="0">
                <a:solidFill>
                  <a:srgbClr val="1D4C72"/>
                </a:solidFill>
              </a:rPr>
              <a:t>בגרות 2007</a:t>
            </a:r>
          </a:p>
          <a:p>
            <a:pPr>
              <a:defRPr/>
            </a:pPr>
            <a:r>
              <a:rPr lang="he-IL" b="1" dirty="0">
                <a:solidFill>
                  <a:srgbClr val="1D4C72"/>
                </a:solidFill>
              </a:rPr>
              <a:t>א. </a:t>
            </a:r>
            <a:r>
              <a:rPr lang="he-IL" dirty="0">
                <a:solidFill>
                  <a:srgbClr val="1D4C72"/>
                </a:solidFill>
              </a:rPr>
              <a:t>הסבירו כיצד דו־חיים מותאמים להתְרבּוּת במים.</a:t>
            </a:r>
            <a:endParaRPr lang="en-US" dirty="0">
              <a:solidFill>
                <a:srgbClr val="1D4C72"/>
              </a:solidFill>
            </a:endParaRPr>
          </a:p>
          <a:p>
            <a:pPr>
              <a:defRPr/>
            </a:pPr>
            <a:r>
              <a:rPr lang="he-IL" b="1" dirty="0">
                <a:solidFill>
                  <a:srgbClr val="1D4C72"/>
                </a:solidFill>
              </a:rPr>
              <a:t>ב. </a:t>
            </a:r>
            <a:r>
              <a:rPr lang="he-IL" dirty="0">
                <a:solidFill>
                  <a:srgbClr val="1D4C72"/>
                </a:solidFill>
              </a:rPr>
              <a:t>יונקים ועופות נחשבים לחולייתנים יבשתיים מובהקים. הציגו </a:t>
            </a:r>
            <a:r>
              <a:rPr lang="he-IL" u="sng" dirty="0">
                <a:solidFill>
                  <a:srgbClr val="1D4C72"/>
                </a:solidFill>
              </a:rPr>
              <a:t>שתי</a:t>
            </a:r>
            <a:r>
              <a:rPr lang="he-IL" dirty="0">
                <a:solidFill>
                  <a:srgbClr val="1D4C72"/>
                </a:solidFill>
              </a:rPr>
              <a:t> תכונות משותפות ליונקים ולעופות, שמתאימות אותם לרבייה ביבשה.</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4BED1F0A-799E-4D2C-A3EF-7BDED0FA50F9}" type="slidenum">
              <a:rPr lang="he-IL" sz="1200" smtClean="0">
                <a:solidFill>
                  <a:srgbClr val="FFFFFF">
                    <a:lumMod val="65000"/>
                  </a:srgbClr>
                </a:solidFill>
              </a:rPr>
              <a:pPr>
                <a:defRPr/>
              </a:pPr>
              <a:t>15</a:t>
            </a:fld>
            <a:endParaRPr lang="he-IL" sz="1200" dirty="0" smtClean="0">
              <a:solidFill>
                <a:srgbClr val="FFFFFF">
                  <a:lumMod val="65000"/>
                </a:srgbClr>
              </a:solidFill>
            </a:endParaRPr>
          </a:p>
        </p:txBody>
      </p:sp>
      <p:sp>
        <p:nvSpPr>
          <p:cNvPr id="4" name="Rectangle 3"/>
          <p:cNvSpPr/>
          <p:nvPr/>
        </p:nvSpPr>
        <p:spPr>
          <a:xfrm>
            <a:off x="357188" y="398463"/>
            <a:ext cx="8215312"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4" name="Rectangle 13"/>
          <p:cNvSpPr/>
          <p:nvPr/>
        </p:nvSpPr>
        <p:spPr>
          <a:xfrm>
            <a:off x="428625" y="673100"/>
            <a:ext cx="8129588" cy="5203825"/>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nSpc>
                <a:spcPct val="112000"/>
              </a:lnSpc>
              <a:buFontTx/>
              <a:buBlip>
                <a:blip r:embed="rId3"/>
              </a:buBlip>
              <a:defRPr/>
            </a:pPr>
            <a:r>
              <a:rPr lang="he-IL" sz="1600" dirty="0">
                <a:solidFill>
                  <a:prstClr val="black"/>
                </a:solidFill>
              </a:rPr>
              <a:t> </a:t>
            </a:r>
            <a:r>
              <a:rPr lang="he-IL" u="sng" dirty="0">
                <a:solidFill>
                  <a:schemeClr val="tx1"/>
                </a:solidFill>
              </a:rPr>
              <a:t>השינויים האבולוציוניים שחלו בצמחים ובבעלי חיים במעבר מן הים ליבשה</a:t>
            </a:r>
            <a:r>
              <a:rPr lang="he-IL" dirty="0">
                <a:solidFill>
                  <a:schemeClr val="tx1"/>
                </a:solidFill>
              </a:rPr>
              <a:t>:</a:t>
            </a:r>
          </a:p>
          <a:p>
            <a:pPr marL="252000" lvl="1" fontAlgn="auto">
              <a:lnSpc>
                <a:spcPct val="112000"/>
              </a:lnSpc>
              <a:spcBef>
                <a:spcPts val="0"/>
              </a:spcBef>
              <a:spcAft>
                <a:spcPts val="0"/>
              </a:spcAft>
              <a:buFont typeface="Arial" pitchFamily="34" charset="0"/>
              <a:buChar char="•"/>
              <a:defRPr/>
            </a:pPr>
            <a:r>
              <a:rPr lang="he-IL" dirty="0">
                <a:solidFill>
                  <a:schemeClr val="tx1"/>
                </a:solidFill>
              </a:rPr>
              <a:t>הדרך שבה ההפריה מתבצעת: מהפריה חיצונית להפריה פנימית.</a:t>
            </a:r>
          </a:p>
          <a:p>
            <a:pPr marL="252000" lvl="1" fontAlgn="auto">
              <a:lnSpc>
                <a:spcPct val="112000"/>
              </a:lnSpc>
              <a:spcBef>
                <a:spcPts val="0"/>
              </a:spcBef>
              <a:spcAft>
                <a:spcPts val="0"/>
              </a:spcAft>
              <a:buFont typeface="Arial" pitchFamily="34" charset="0"/>
              <a:buChar char="•"/>
              <a:defRPr/>
            </a:pPr>
            <a:r>
              <a:rPr lang="he-IL" dirty="0">
                <a:solidFill>
                  <a:schemeClr val="tx1"/>
                </a:solidFill>
              </a:rPr>
              <a:t>מידת ההגנה על הגמטות: ביבשה – הגמטות נמצאות במקום לח ומוגן מהתייבשות.</a:t>
            </a:r>
          </a:p>
          <a:p>
            <a:pPr marL="252000" lvl="1" fontAlgn="auto">
              <a:lnSpc>
                <a:spcPct val="112000"/>
              </a:lnSpc>
              <a:spcBef>
                <a:spcPts val="0"/>
              </a:spcBef>
              <a:spcAft>
                <a:spcPts val="0"/>
              </a:spcAft>
              <a:buFont typeface="Arial" pitchFamily="34" charset="0"/>
              <a:buChar char="•"/>
              <a:defRPr/>
            </a:pPr>
            <a:r>
              <a:rPr lang="he-IL" dirty="0">
                <a:solidFill>
                  <a:schemeClr val="tx1"/>
                </a:solidFill>
              </a:rPr>
              <a:t> בהתפתחות העובר – מעובר לא־מוגן המתפתח מחוץ לגוף האם, לעובר מוגן היטב  </a:t>
            </a:r>
          </a:p>
          <a:p>
            <a:pPr marL="252000" lvl="1" fontAlgn="auto">
              <a:lnSpc>
                <a:spcPct val="112000"/>
              </a:lnSpc>
              <a:spcBef>
                <a:spcPts val="0"/>
              </a:spcBef>
              <a:spcAft>
                <a:spcPts val="0"/>
              </a:spcAft>
              <a:defRPr/>
            </a:pPr>
            <a:r>
              <a:rPr lang="he-IL" dirty="0">
                <a:solidFill>
                  <a:schemeClr val="tx1"/>
                </a:solidFill>
              </a:rPr>
              <a:t>  המתפתח בגוף האם או בביצה.</a:t>
            </a:r>
          </a:p>
          <a:p>
            <a:pPr marL="252000" lvl="1" fontAlgn="auto">
              <a:lnSpc>
                <a:spcPct val="112000"/>
              </a:lnSpc>
              <a:spcBef>
                <a:spcPts val="0"/>
              </a:spcBef>
              <a:spcAft>
                <a:spcPts val="0"/>
              </a:spcAft>
              <a:defRPr/>
            </a:pPr>
            <a:endParaRPr lang="he-IL" dirty="0">
              <a:solidFill>
                <a:schemeClr val="tx1"/>
              </a:solidFill>
            </a:endParaRPr>
          </a:p>
          <a:p>
            <a:pPr>
              <a:lnSpc>
                <a:spcPct val="112000"/>
              </a:lnSpc>
              <a:defRPr/>
            </a:pPr>
            <a:r>
              <a:rPr lang="he-IL" u="sng" dirty="0">
                <a:solidFill>
                  <a:schemeClr val="tx1"/>
                </a:solidFill>
              </a:rPr>
              <a:t>בעלי החיים והצמחים החיים ביבשה הם בעלי התאמות לתנאים הנדרשים בתהליכי רבייה ביבשה</a:t>
            </a:r>
            <a:r>
              <a:rPr lang="he-IL" dirty="0">
                <a:solidFill>
                  <a:schemeClr val="tx1"/>
                </a:solidFill>
              </a:rPr>
              <a:t>:</a:t>
            </a:r>
          </a:p>
          <a:p>
            <a:pPr>
              <a:lnSpc>
                <a:spcPct val="112000"/>
              </a:lnSpc>
              <a:defRPr/>
            </a:pPr>
            <a:r>
              <a:rPr lang="he-IL" u="sng" dirty="0">
                <a:solidFill>
                  <a:schemeClr val="tx1"/>
                </a:solidFill>
              </a:rPr>
              <a:t>אצל בעלי חיים </a:t>
            </a:r>
          </a:p>
          <a:p>
            <a:pPr>
              <a:lnSpc>
                <a:spcPct val="112000"/>
              </a:lnSpc>
              <a:buFontTx/>
              <a:buBlip>
                <a:blip r:embed="rId3"/>
              </a:buBlip>
              <a:defRPr/>
            </a:pPr>
            <a:r>
              <a:rPr lang="he-IL" dirty="0">
                <a:solidFill>
                  <a:schemeClr val="tx1"/>
                </a:solidFill>
              </a:rPr>
              <a:t> תאי הרבייה מתפתחים בתוך הגוף וההפריה פנימית.</a:t>
            </a:r>
          </a:p>
          <a:p>
            <a:pPr>
              <a:lnSpc>
                <a:spcPct val="112000"/>
              </a:lnSpc>
              <a:buFontTx/>
              <a:buBlip>
                <a:blip r:embed="rId3"/>
              </a:buBlip>
              <a:defRPr/>
            </a:pPr>
            <a:r>
              <a:rPr lang="he-IL" dirty="0">
                <a:solidFill>
                  <a:schemeClr val="tx1"/>
                </a:solidFill>
              </a:rPr>
              <a:t> העובר מתפתח בסביבה סגורה ולחה המוגנת מהתייבשות.</a:t>
            </a:r>
          </a:p>
          <a:p>
            <a:pPr>
              <a:lnSpc>
                <a:spcPct val="112000"/>
              </a:lnSpc>
              <a:defRPr/>
            </a:pPr>
            <a:endParaRPr lang="he-IL" sz="1000" dirty="0">
              <a:solidFill>
                <a:schemeClr val="tx1"/>
              </a:solidFill>
            </a:endParaRPr>
          </a:p>
          <a:p>
            <a:pPr>
              <a:lnSpc>
                <a:spcPct val="112000"/>
              </a:lnSpc>
              <a:defRPr/>
            </a:pPr>
            <a:r>
              <a:rPr lang="he-IL" u="sng" dirty="0">
                <a:solidFill>
                  <a:schemeClr val="tx1"/>
                </a:solidFill>
              </a:rPr>
              <a:t>אצל צמחים (בעלי פרחים)</a:t>
            </a:r>
            <a:r>
              <a:rPr lang="he-IL" dirty="0">
                <a:solidFill>
                  <a:schemeClr val="tx1"/>
                </a:solidFill>
              </a:rPr>
              <a:t>:</a:t>
            </a:r>
          </a:p>
          <a:p>
            <a:pPr>
              <a:lnSpc>
                <a:spcPct val="112000"/>
              </a:lnSpc>
              <a:buFontTx/>
              <a:buBlip>
                <a:blip r:embed="rId3"/>
              </a:buBlip>
              <a:defRPr/>
            </a:pPr>
            <a:r>
              <a:rPr lang="he-IL" dirty="0">
                <a:solidFill>
                  <a:schemeClr val="tx1"/>
                </a:solidFill>
              </a:rPr>
              <a:t> תאי הרבייה (גמטות) מתפתחים בתוך מבנים אטומים לאיבוד מים (הביציות בתוך   </a:t>
            </a:r>
          </a:p>
          <a:p>
            <a:pPr>
              <a:lnSpc>
                <a:spcPct val="112000"/>
              </a:lnSpc>
              <a:defRPr/>
            </a:pPr>
            <a:r>
              <a:rPr lang="he-IL" dirty="0">
                <a:solidFill>
                  <a:schemeClr val="tx1"/>
                </a:solidFill>
              </a:rPr>
              <a:t>   השחלות והגמטות הזכריות בתוך גרגירי האבקה).</a:t>
            </a:r>
          </a:p>
          <a:p>
            <a:pPr>
              <a:lnSpc>
                <a:spcPct val="112000"/>
              </a:lnSpc>
              <a:buFontTx/>
              <a:buBlip>
                <a:blip r:embed="rId3"/>
              </a:buBlip>
              <a:defRPr/>
            </a:pPr>
            <a:r>
              <a:rPr lang="he-IL" dirty="0">
                <a:solidFill>
                  <a:schemeClr val="tx1"/>
                </a:solidFill>
              </a:rPr>
              <a:t> העובר מתפתח בתוך זרע אטום בעל קליפה קשה, המונעת איבוד מים; הזרע מצוי </a:t>
            </a:r>
            <a:r>
              <a:rPr lang="he-IL" dirty="0">
                <a:solidFill>
                  <a:prstClr val="black"/>
                </a:solidFill>
              </a:rPr>
              <a:t>בתוך   </a:t>
            </a:r>
          </a:p>
          <a:p>
            <a:pPr>
              <a:lnSpc>
                <a:spcPct val="112000"/>
              </a:lnSpc>
              <a:defRPr/>
            </a:pPr>
            <a:r>
              <a:rPr lang="he-IL" dirty="0">
                <a:solidFill>
                  <a:prstClr val="black"/>
                </a:solidFill>
              </a:rPr>
              <a:t>  הפרי.</a:t>
            </a:r>
          </a:p>
          <a:p>
            <a:pPr>
              <a:lnSpc>
                <a:spcPct val="112000"/>
              </a:lnSpc>
              <a:defRPr/>
            </a:pPr>
            <a:endParaRPr lang="he-IL" dirty="0">
              <a:solidFill>
                <a:prstClr val="black"/>
              </a:solidFill>
            </a:endParaRPr>
          </a:p>
        </p:txBody>
      </p:sp>
      <p:sp>
        <p:nvSpPr>
          <p:cNvPr id="8" name="כותרת 7"/>
          <p:cNvSpPr>
            <a:spLocks noGrp="1"/>
          </p:cNvSpPr>
          <p:nvPr>
            <p:ph type="title" idx="4294967295"/>
          </p:nvPr>
        </p:nvSpPr>
        <p:spPr>
          <a:xfrm>
            <a:off x="1830388" y="57150"/>
            <a:ext cx="6829425" cy="357188"/>
          </a:xfrm>
          <a:prstGeom prst="rect">
            <a:avLst/>
          </a:prstGeom>
        </p:spPr>
        <p:txBody>
          <a:bodyPr/>
          <a:lstStyle/>
          <a:p>
            <a:pPr fontAlgn="auto">
              <a:spcBef>
                <a:spcPts val="0"/>
              </a:spcBef>
              <a:spcAft>
                <a:spcPts val="0"/>
              </a:spcAft>
              <a:defRPr/>
            </a:pPr>
            <a:r>
              <a:rPr lang="he-IL" sz="1800" b="1" dirty="0" smtClean="0">
                <a:solidFill>
                  <a:srgbClr val="FF6600"/>
                </a:solidFill>
                <a:ea typeface="+mn-ea"/>
              </a:rPr>
              <a:t>סיכום: </a:t>
            </a:r>
            <a:r>
              <a:rPr lang="he-IL" sz="1800" b="1" dirty="0" smtClean="0">
                <a:solidFill>
                  <a:srgbClr val="FF6600"/>
                </a:solidFill>
              </a:rPr>
              <a:t>התאמות לרבייה במים ולרבייה ביבשה</a:t>
            </a:r>
            <a:r>
              <a:rPr lang="he-IL" sz="1800" b="1" dirty="0" smtClean="0">
                <a:solidFill>
                  <a:srgbClr val="1D4C72"/>
                </a:solidFill>
              </a:rPr>
              <a:t/>
            </a:r>
            <a:br>
              <a:rPr lang="he-IL" sz="1800" b="1" dirty="0" smtClean="0">
                <a:solidFill>
                  <a:srgbClr val="1D4C72"/>
                </a:solidFill>
              </a:rPr>
            </a:br>
            <a:endParaRPr lang="he-IL" sz="1800" b="1" dirty="0">
              <a:solidFill>
                <a:srgbClr val="FF6600"/>
              </a:solidFill>
              <a:ea typeface="+mn-ea"/>
            </a:endParaRPr>
          </a:p>
        </p:txBody>
      </p:sp>
      <p:sp>
        <p:nvSpPr>
          <p:cNvPr id="6" name="מלבן 5"/>
          <p:cNvSpPr>
            <a:spLocks noChangeArrowheads="1"/>
          </p:cNvSpPr>
          <p:nvPr/>
        </p:nvSpPr>
        <p:spPr bwMode="auto">
          <a:xfrm>
            <a:off x="428625" y="5956601"/>
            <a:ext cx="8353651" cy="7127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a:lnSpc>
                <a:spcPct val="112000"/>
              </a:lnSpc>
            </a:pPr>
            <a:r>
              <a:rPr lang="he-IL" b="1" dirty="0">
                <a:solidFill>
                  <a:schemeClr val="tx2"/>
                </a:solidFill>
              </a:rPr>
              <a:t>מונחים (מהסילבוס</a:t>
            </a:r>
            <a:r>
              <a:rPr lang="he-IL" b="1" dirty="0" smtClean="0">
                <a:solidFill>
                  <a:schemeClr val="tx2"/>
                </a:solidFill>
              </a:rPr>
              <a:t>):</a:t>
            </a:r>
            <a:r>
              <a:rPr lang="he-IL" dirty="0" smtClean="0">
                <a:solidFill>
                  <a:srgbClr val="000000"/>
                </a:solidFill>
              </a:rPr>
              <a:t> הפריה חיצונית, הפריה פנימית</a:t>
            </a:r>
            <a:r>
              <a:rPr lang="he-IL" smtClean="0">
                <a:solidFill>
                  <a:srgbClr val="000000"/>
                </a:solidFill>
              </a:rPr>
              <a:t>, ביצית</a:t>
            </a:r>
            <a:r>
              <a:rPr lang="he-IL" dirty="0">
                <a:solidFill>
                  <a:srgbClr val="000000"/>
                </a:solidFill>
              </a:rPr>
              <a:t>, שחלה (הגנה כפולה על תאי הביצה </a:t>
            </a:r>
            <a:r>
              <a:rPr lang="he-IL" dirty="0" smtClean="0">
                <a:solidFill>
                  <a:srgbClr val="000000"/>
                </a:solidFill>
              </a:rPr>
              <a:t>בצמחים), גרגיר </a:t>
            </a:r>
            <a:r>
              <a:rPr lang="he-IL" dirty="0">
                <a:solidFill>
                  <a:srgbClr val="000000"/>
                </a:solidFill>
              </a:rPr>
              <a:t>אבקה (מגן על תאי הזרע בצמחים</a:t>
            </a:r>
            <a:r>
              <a:rPr lang="he-IL" dirty="0" smtClean="0">
                <a:solidFill>
                  <a:srgbClr val="000000"/>
                </a:solidFill>
              </a:rPr>
              <a:t>).</a:t>
            </a:r>
            <a:endParaRPr lang="he-IL" dirty="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B70D8AE2-EAA4-427E-87B5-259DF39DECC3}" type="slidenum">
              <a:rPr lang="he-IL" sz="1200" smtClean="0">
                <a:solidFill>
                  <a:srgbClr val="FFFFFF">
                    <a:lumMod val="65000"/>
                  </a:srgbClr>
                </a:solidFill>
              </a:rPr>
              <a:pPr>
                <a:defRPr/>
              </a:pPr>
              <a:t>16</a:t>
            </a:fld>
            <a:endParaRPr lang="he-IL" sz="1200" dirty="0" smtClean="0">
              <a:solidFill>
                <a:srgbClr val="FFFFFF">
                  <a:lumMod val="65000"/>
                </a:srgbClr>
              </a:solidFill>
            </a:endParaRPr>
          </a:p>
        </p:txBody>
      </p:sp>
      <p:sp>
        <p:nvSpPr>
          <p:cNvPr id="4" name="Rectangle 3"/>
          <p:cNvSpPr/>
          <p:nvPr/>
        </p:nvSpPr>
        <p:spPr>
          <a:xfrm>
            <a:off x="357188" y="398463"/>
            <a:ext cx="8215312"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8" name="כותרת 7"/>
          <p:cNvSpPr>
            <a:spLocks noGrp="1"/>
          </p:cNvSpPr>
          <p:nvPr>
            <p:ph type="title" idx="4294967295"/>
          </p:nvPr>
        </p:nvSpPr>
        <p:spPr>
          <a:xfrm>
            <a:off x="1830388" y="57150"/>
            <a:ext cx="6829425" cy="357188"/>
          </a:xfrm>
          <a:prstGeom prst="rect">
            <a:avLst/>
          </a:prstGeom>
        </p:spPr>
        <p:txBody>
          <a:bodyPr/>
          <a:lstStyle/>
          <a:p>
            <a:pPr fontAlgn="auto">
              <a:spcBef>
                <a:spcPts val="0"/>
              </a:spcBef>
              <a:spcAft>
                <a:spcPts val="0"/>
              </a:spcAft>
              <a:defRPr/>
            </a:pPr>
            <a:r>
              <a:rPr lang="he-IL" sz="1800" b="1" dirty="0" smtClean="0">
                <a:solidFill>
                  <a:srgbClr val="FF6600"/>
                </a:solidFill>
                <a:ea typeface="+mn-ea"/>
              </a:rPr>
              <a:t>סיכום: </a:t>
            </a:r>
            <a:r>
              <a:rPr lang="he-IL" sz="1800" b="1" dirty="0" smtClean="0">
                <a:solidFill>
                  <a:srgbClr val="FF6600"/>
                </a:solidFill>
              </a:rPr>
              <a:t>אסטרטגיות רבייה</a:t>
            </a:r>
            <a:r>
              <a:rPr lang="he-IL" sz="1800" b="1" dirty="0" smtClean="0">
                <a:solidFill>
                  <a:srgbClr val="1D4C72"/>
                </a:solidFill>
              </a:rPr>
              <a:t/>
            </a:r>
            <a:br>
              <a:rPr lang="he-IL" sz="1800" b="1" dirty="0" smtClean="0">
                <a:solidFill>
                  <a:srgbClr val="1D4C72"/>
                </a:solidFill>
              </a:rPr>
            </a:br>
            <a:endParaRPr lang="he-IL" sz="1800" b="1" dirty="0">
              <a:solidFill>
                <a:srgbClr val="FF6600"/>
              </a:solidFill>
              <a:ea typeface="+mn-ea"/>
            </a:endParaRPr>
          </a:p>
        </p:txBody>
      </p:sp>
      <p:sp>
        <p:nvSpPr>
          <p:cNvPr id="121862" name="מלבן 5"/>
          <p:cNvSpPr>
            <a:spLocks noChangeArrowheads="1"/>
          </p:cNvSpPr>
          <p:nvPr/>
        </p:nvSpPr>
        <p:spPr bwMode="auto">
          <a:xfrm>
            <a:off x="776288" y="4552950"/>
            <a:ext cx="7802562" cy="1954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nSpc>
                <a:spcPct val="112000"/>
              </a:lnSpc>
            </a:pPr>
            <a:r>
              <a:rPr lang="he-IL" b="1" dirty="0">
                <a:solidFill>
                  <a:schemeClr val="tx2"/>
                </a:solidFill>
              </a:rPr>
              <a:t>מונחים (מהסילבוס):</a:t>
            </a:r>
            <a:endParaRPr lang="he-IL" dirty="0">
              <a:solidFill>
                <a:srgbClr val="000000"/>
              </a:solidFill>
            </a:endParaRPr>
          </a:p>
          <a:p>
            <a:pPr>
              <a:lnSpc>
                <a:spcPct val="112000"/>
              </a:lnSpc>
              <a:buFont typeface="Arial" pitchFamily="34" charset="0"/>
              <a:buChar char="•"/>
            </a:pPr>
            <a:r>
              <a:rPr lang="he-IL" dirty="0">
                <a:solidFill>
                  <a:srgbClr val="FF6600"/>
                </a:solidFill>
              </a:rPr>
              <a:t> </a:t>
            </a:r>
            <a:r>
              <a:rPr lang="he-IL" dirty="0">
                <a:solidFill>
                  <a:srgbClr val="000000"/>
                </a:solidFill>
              </a:rPr>
              <a:t>הפריה חיצונית</a:t>
            </a:r>
          </a:p>
          <a:p>
            <a:pPr>
              <a:lnSpc>
                <a:spcPct val="112000"/>
              </a:lnSpc>
              <a:buFont typeface="Arial" pitchFamily="34" charset="0"/>
              <a:buChar char="•"/>
            </a:pPr>
            <a:r>
              <a:rPr lang="he-IL" dirty="0">
                <a:solidFill>
                  <a:srgbClr val="FF6600"/>
                </a:solidFill>
              </a:rPr>
              <a:t> </a:t>
            </a:r>
            <a:r>
              <a:rPr lang="he-IL" dirty="0">
                <a:solidFill>
                  <a:srgbClr val="000000"/>
                </a:solidFill>
              </a:rPr>
              <a:t>הפריה פנימית</a:t>
            </a:r>
          </a:p>
          <a:p>
            <a:pPr>
              <a:lnSpc>
                <a:spcPct val="112000"/>
              </a:lnSpc>
              <a:buFont typeface="Arial" pitchFamily="34" charset="0"/>
              <a:buChar char="•"/>
            </a:pPr>
            <a:r>
              <a:rPr lang="he-IL" dirty="0">
                <a:solidFill>
                  <a:srgbClr val="FF6600"/>
                </a:solidFill>
              </a:rPr>
              <a:t> </a:t>
            </a:r>
            <a:r>
              <a:rPr lang="he-IL" dirty="0">
                <a:solidFill>
                  <a:srgbClr val="000000"/>
                </a:solidFill>
              </a:rPr>
              <a:t>הטלה, השרצה, המלטה, לידה</a:t>
            </a:r>
          </a:p>
          <a:p>
            <a:pPr>
              <a:lnSpc>
                <a:spcPct val="112000"/>
              </a:lnSpc>
              <a:buFont typeface="Arial" pitchFamily="34" charset="0"/>
              <a:buChar char="•"/>
            </a:pPr>
            <a:r>
              <a:rPr lang="he-IL" dirty="0">
                <a:solidFill>
                  <a:srgbClr val="FF6600"/>
                </a:solidFill>
              </a:rPr>
              <a:t> </a:t>
            </a:r>
            <a:r>
              <a:rPr lang="he-IL" dirty="0">
                <a:solidFill>
                  <a:srgbClr val="000000"/>
                </a:solidFill>
              </a:rPr>
              <a:t>ביצית, שחלה (הגנה כפולה על תאי הביצה בצמחים)</a:t>
            </a:r>
          </a:p>
          <a:p>
            <a:pPr>
              <a:lnSpc>
                <a:spcPct val="112000"/>
              </a:lnSpc>
              <a:buFont typeface="Arial" pitchFamily="34" charset="0"/>
              <a:buChar char="•"/>
            </a:pPr>
            <a:r>
              <a:rPr lang="he-IL" dirty="0">
                <a:solidFill>
                  <a:srgbClr val="FF6600"/>
                </a:solidFill>
              </a:rPr>
              <a:t> </a:t>
            </a:r>
            <a:r>
              <a:rPr lang="he-IL" dirty="0">
                <a:solidFill>
                  <a:srgbClr val="000000"/>
                </a:solidFill>
              </a:rPr>
              <a:t>גרגיר אבקה (מגן על תאי הזרע בצמחים)</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6"/>
          <p:cNvSpPr>
            <a:spLocks noGrp="1"/>
          </p:cNvSpPr>
          <p:nvPr>
            <p:ph type="sldNum" sz="quarter" idx="10"/>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963E91CA-5289-41EF-BDB9-10353C562FFA}" type="slidenum">
              <a:rPr lang="he-IL" smtClean="0">
                <a:solidFill>
                  <a:srgbClr val="A6A6A6"/>
                </a:solidFill>
              </a:rPr>
              <a:pPr>
                <a:defRPr/>
              </a:pPr>
              <a:t>2</a:t>
            </a:fld>
            <a:endParaRPr lang="he-IL" smtClean="0">
              <a:solidFill>
                <a:srgbClr val="A6A6A6"/>
              </a:solidFill>
            </a:endParaRPr>
          </a:p>
        </p:txBody>
      </p:sp>
      <p:sp>
        <p:nvSpPr>
          <p:cNvPr id="8" name="Rectangle 3"/>
          <p:cNvSpPr/>
          <p:nvPr/>
        </p:nvSpPr>
        <p:spPr>
          <a:xfrm>
            <a:off x="374650"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3" name="כותרת 12"/>
          <p:cNvSpPr>
            <a:spLocks noGrp="1"/>
          </p:cNvSpPr>
          <p:nvPr>
            <p:ph type="title" idx="4294967295"/>
          </p:nvPr>
        </p:nvSpPr>
        <p:spPr>
          <a:xfrm>
            <a:off x="457200" y="142875"/>
            <a:ext cx="8229600" cy="357188"/>
          </a:xfrm>
          <a:prstGeom prst="rect">
            <a:avLst/>
          </a:prstGeom>
        </p:spPr>
        <p:txBody>
          <a:bodyPr/>
          <a:lstStyle/>
          <a:p>
            <a:pPr fontAlgn="auto">
              <a:defRPr/>
            </a:pPr>
            <a:r>
              <a:rPr lang="he-IL" sz="1800" b="1" dirty="0" smtClean="0">
                <a:solidFill>
                  <a:srgbClr val="FF6600"/>
                </a:solidFill>
              </a:rPr>
              <a:t>השנויים במערכת הרבייה, הקשורים למעבר מחיים בים לחיים </a:t>
            </a:r>
            <a:r>
              <a:rPr lang="he-IL" sz="1800" b="1" dirty="0" smtClean="0">
                <a:solidFill>
                  <a:schemeClr val="accent3"/>
                </a:solidFill>
              </a:rPr>
              <a:t>ביבשה</a:t>
            </a:r>
            <a:endParaRPr lang="he-IL" sz="1800" b="1" dirty="0" smtClean="0">
              <a:solidFill>
                <a:schemeClr val="accent3"/>
              </a:solidFill>
              <a:ea typeface="+mn-ea"/>
            </a:endParaRPr>
          </a:p>
        </p:txBody>
      </p:sp>
      <p:grpSp>
        <p:nvGrpSpPr>
          <p:cNvPr id="86021" name="קבוצה 10"/>
          <p:cNvGrpSpPr>
            <a:grpSpLocks/>
          </p:cNvGrpSpPr>
          <p:nvPr/>
        </p:nvGrpSpPr>
        <p:grpSpPr bwMode="auto">
          <a:xfrm>
            <a:off x="342900" y="1671638"/>
            <a:ext cx="8516938" cy="3681412"/>
            <a:chOff x="342140" y="1671376"/>
            <a:chExt cx="8517970" cy="3682171"/>
          </a:xfrm>
        </p:grpSpPr>
        <p:sp>
          <p:nvSpPr>
            <p:cNvPr id="5" name="מלבן 4"/>
            <p:cNvSpPr/>
            <p:nvPr/>
          </p:nvSpPr>
          <p:spPr>
            <a:xfrm>
              <a:off x="2412491" y="2055630"/>
              <a:ext cx="2619692" cy="3297917"/>
            </a:xfrm>
            <a:prstGeom prst="rect">
              <a:avLst/>
            </a:prstGeom>
            <a:solidFill>
              <a:srgbClr val="CC6600">
                <a:alpha val="5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he-IL"/>
            </a:p>
          </p:txBody>
        </p:sp>
        <p:sp>
          <p:nvSpPr>
            <p:cNvPr id="2" name="מלבן 1"/>
            <p:cNvSpPr/>
            <p:nvPr/>
          </p:nvSpPr>
          <p:spPr>
            <a:xfrm>
              <a:off x="5032183" y="2055630"/>
              <a:ext cx="2635569" cy="3297917"/>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he-IL"/>
            </a:p>
          </p:txBody>
        </p:sp>
        <p:sp>
          <p:nvSpPr>
            <p:cNvPr id="86026" name="מלבן 2"/>
            <p:cNvSpPr>
              <a:spLocks noChangeArrowheads="1"/>
            </p:cNvSpPr>
            <p:nvPr/>
          </p:nvSpPr>
          <p:spPr bwMode="auto">
            <a:xfrm>
              <a:off x="5966321" y="2540145"/>
              <a:ext cx="1685077"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he-IL">
                  <a:solidFill>
                    <a:srgbClr val="000000"/>
                  </a:solidFill>
                </a:rPr>
                <a:t>מהפריה חיצונית </a:t>
              </a:r>
              <a:endParaRPr lang="he-IL"/>
            </a:p>
          </p:txBody>
        </p:sp>
        <p:sp>
          <p:nvSpPr>
            <p:cNvPr id="86027" name="מלבן 5"/>
            <p:cNvSpPr>
              <a:spLocks noChangeArrowheads="1"/>
            </p:cNvSpPr>
            <p:nvPr/>
          </p:nvSpPr>
          <p:spPr bwMode="auto">
            <a:xfrm>
              <a:off x="2974420" y="2517775"/>
              <a:ext cx="1548821"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he-IL">
                  <a:solidFill>
                    <a:srgbClr val="000000"/>
                  </a:solidFill>
                </a:rPr>
                <a:t>להפריה פנימית</a:t>
              </a:r>
              <a:endParaRPr lang="he-IL"/>
            </a:p>
          </p:txBody>
        </p:sp>
        <p:sp>
          <p:nvSpPr>
            <p:cNvPr id="86028" name="מלבן 6"/>
            <p:cNvSpPr>
              <a:spLocks noChangeArrowheads="1"/>
            </p:cNvSpPr>
            <p:nvPr/>
          </p:nvSpPr>
          <p:spPr bwMode="auto">
            <a:xfrm>
              <a:off x="5268069" y="3701712"/>
              <a:ext cx="2387481" cy="6464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a:r>
                <a:rPr lang="he-IL">
                  <a:solidFill>
                    <a:srgbClr val="000000"/>
                  </a:solidFill>
                </a:rPr>
                <a:t>מעובר לא־מוגן המתפתח</a:t>
              </a:r>
            </a:p>
            <a:p>
              <a:pPr algn="ctr"/>
              <a:r>
                <a:rPr lang="he-IL">
                  <a:solidFill>
                    <a:srgbClr val="000000"/>
                  </a:solidFill>
                </a:rPr>
                <a:t> מחוץ לגוף האם </a:t>
              </a:r>
              <a:endParaRPr lang="he-IL"/>
            </a:p>
          </p:txBody>
        </p:sp>
        <p:sp>
          <p:nvSpPr>
            <p:cNvPr id="86029" name="מלבן 8"/>
            <p:cNvSpPr>
              <a:spLocks noChangeArrowheads="1"/>
            </p:cNvSpPr>
            <p:nvPr/>
          </p:nvSpPr>
          <p:spPr bwMode="auto">
            <a:xfrm>
              <a:off x="2441069" y="3710146"/>
              <a:ext cx="2616517" cy="64624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a:r>
                <a:rPr lang="he-IL">
                  <a:solidFill>
                    <a:srgbClr val="000000"/>
                  </a:solidFill>
                </a:rPr>
                <a:t>לעובר מוגן היטב המתפתח </a:t>
              </a:r>
            </a:p>
            <a:p>
              <a:pPr algn="ctr"/>
              <a:r>
                <a:rPr lang="he-IL">
                  <a:solidFill>
                    <a:srgbClr val="000000"/>
                  </a:solidFill>
                </a:rPr>
                <a:t>בגוף האם </a:t>
              </a:r>
              <a:r>
                <a:rPr lang="he-IL"/>
                <a:t>או</a:t>
              </a:r>
              <a:r>
                <a:rPr lang="he-IL">
                  <a:solidFill>
                    <a:srgbClr val="000000"/>
                  </a:solidFill>
                </a:rPr>
                <a:t> בביצה</a:t>
              </a:r>
              <a:endParaRPr lang="he-IL"/>
            </a:p>
          </p:txBody>
        </p:sp>
        <p:pic>
          <p:nvPicPr>
            <p:cNvPr id="86030" name="Picture 1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68344" y="2055173"/>
              <a:ext cx="1191766" cy="32983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86031" name="Picture 16"/>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42140" y="2055172"/>
              <a:ext cx="2105634" cy="32983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6032" name="מלבן 9"/>
            <p:cNvSpPr>
              <a:spLocks noChangeArrowheads="1"/>
            </p:cNvSpPr>
            <p:nvPr/>
          </p:nvSpPr>
          <p:spPr bwMode="auto">
            <a:xfrm>
              <a:off x="6255662" y="1671376"/>
              <a:ext cx="412292"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he-IL" sz="2000" b="1">
                  <a:solidFill>
                    <a:srgbClr val="038EED"/>
                  </a:solidFill>
                </a:rPr>
                <a:t>ים</a:t>
              </a:r>
            </a:p>
          </p:txBody>
        </p:sp>
        <p:sp>
          <p:nvSpPr>
            <p:cNvPr id="86033" name="מלבן 24"/>
            <p:cNvSpPr>
              <a:spLocks noChangeArrowheads="1"/>
            </p:cNvSpPr>
            <p:nvPr/>
          </p:nvSpPr>
          <p:spPr bwMode="auto">
            <a:xfrm>
              <a:off x="2983485" y="1671376"/>
              <a:ext cx="1132372" cy="40019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he-IL" sz="2000">
                  <a:solidFill>
                    <a:srgbClr val="C00000"/>
                  </a:solidFill>
                </a:rPr>
                <a:t>יבשה</a:t>
              </a:r>
            </a:p>
          </p:txBody>
        </p:sp>
        <p:sp>
          <p:nvSpPr>
            <p:cNvPr id="86034" name="מלבן 26"/>
            <p:cNvSpPr>
              <a:spLocks noChangeArrowheads="1"/>
            </p:cNvSpPr>
            <p:nvPr/>
          </p:nvSpPr>
          <p:spPr bwMode="auto">
            <a:xfrm>
              <a:off x="4277556" y="2170813"/>
              <a:ext cx="1508746"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he-IL" u="sng">
                  <a:solidFill>
                    <a:srgbClr val="000000"/>
                  </a:solidFill>
                </a:rPr>
                <a:t>בדרך ההפריה</a:t>
              </a:r>
              <a:r>
                <a:rPr lang="he-IL">
                  <a:solidFill>
                    <a:srgbClr val="000000"/>
                  </a:solidFill>
                </a:rPr>
                <a:t>:</a:t>
              </a:r>
              <a:endParaRPr lang="he-IL"/>
            </a:p>
          </p:txBody>
        </p:sp>
        <p:sp>
          <p:nvSpPr>
            <p:cNvPr id="86035" name="מלבן 27"/>
            <p:cNvSpPr>
              <a:spLocks noChangeArrowheads="1"/>
            </p:cNvSpPr>
            <p:nvPr/>
          </p:nvSpPr>
          <p:spPr bwMode="auto">
            <a:xfrm>
              <a:off x="3878407" y="3320154"/>
              <a:ext cx="190789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he-IL" u="sng">
                  <a:solidFill>
                    <a:srgbClr val="000000"/>
                  </a:solidFill>
                </a:rPr>
                <a:t>בהתפתחות העובר</a:t>
              </a:r>
              <a:r>
                <a:rPr lang="he-IL">
                  <a:solidFill>
                    <a:srgbClr val="000000"/>
                  </a:solidFill>
                </a:rPr>
                <a:t>:</a:t>
              </a:r>
              <a:endParaRPr lang="he-IL"/>
            </a:p>
          </p:txBody>
        </p:sp>
      </p:grpSp>
      <p:sp>
        <p:nvSpPr>
          <p:cNvPr id="86022" name="מלבן 13"/>
          <p:cNvSpPr>
            <a:spLocks noChangeArrowheads="1"/>
          </p:cNvSpPr>
          <p:nvPr/>
        </p:nvSpPr>
        <p:spPr bwMode="auto">
          <a:xfrm>
            <a:off x="285750" y="642938"/>
            <a:ext cx="8358188"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buClr>
                <a:srgbClr val="FF6600"/>
              </a:buClr>
            </a:pPr>
            <a:r>
              <a:rPr lang="he-IL"/>
              <a:t>המעבר </a:t>
            </a:r>
            <a:r>
              <a:rPr lang="he-IL" u="sng">
                <a:solidFill>
                  <a:srgbClr val="0070C0"/>
                </a:solidFill>
              </a:rPr>
              <a:t>מן החיים בים</a:t>
            </a:r>
            <a:r>
              <a:rPr lang="he-IL">
                <a:solidFill>
                  <a:srgbClr val="0070C0"/>
                </a:solidFill>
              </a:rPr>
              <a:t> </a:t>
            </a:r>
            <a:r>
              <a:rPr lang="he-IL" u="sng">
                <a:solidFill>
                  <a:srgbClr val="C00000"/>
                </a:solidFill>
              </a:rPr>
              <a:t>לחיים ביבשה</a:t>
            </a:r>
            <a:r>
              <a:rPr lang="he-IL"/>
              <a:t> היה כרוך בשינויים אבולוציוניים בעלי משמעות</a:t>
            </a:r>
          </a:p>
          <a:p>
            <a:pPr>
              <a:buClr>
                <a:srgbClr val="FF6600"/>
              </a:buClr>
            </a:pPr>
            <a:r>
              <a:rPr lang="he-IL"/>
              <a:t>במערכות הרבייה של צמחים ובעלי חיים.</a:t>
            </a:r>
          </a:p>
          <a:p>
            <a:endParaRPr lang="he-IL"/>
          </a:p>
        </p:txBody>
      </p:sp>
      <p:sp>
        <p:nvSpPr>
          <p:cNvPr id="30" name="TextBox 29"/>
          <p:cNvSpPr txBox="1"/>
          <p:nvPr/>
        </p:nvSpPr>
        <p:spPr>
          <a:xfrm>
            <a:off x="285750" y="5572125"/>
            <a:ext cx="8358188" cy="928688"/>
          </a:xfrm>
          <a:prstGeom prst="rect">
            <a:avLst/>
          </a:prstGeom>
          <a:noFill/>
          <a:ln w="22225">
            <a:noFill/>
          </a:ln>
          <a:effectLst>
            <a:outerShdw sx="101000" sy="101000" algn="ctr" rotWithShape="0">
              <a:schemeClr val="bg1">
                <a:lumMod val="75000"/>
              </a:schemeClr>
            </a:outerShdw>
          </a:effectLst>
        </p:spPr>
        <p:txBody>
          <a:bodyPr rtlCol="1"/>
          <a:lstStyle/>
          <a:p>
            <a:pPr>
              <a:defRPr/>
            </a:pPr>
            <a:r>
              <a:rPr lang="he-IL" dirty="0"/>
              <a:t>בצמחים ובבעלי חיים שחיים </a:t>
            </a:r>
            <a:r>
              <a:rPr lang="he-IL" b="1" dirty="0">
                <a:solidFill>
                  <a:srgbClr val="C00000"/>
                </a:solidFill>
              </a:rPr>
              <a:t>ביבשה,</a:t>
            </a:r>
            <a:r>
              <a:rPr lang="he-IL" dirty="0"/>
              <a:t> </a:t>
            </a:r>
            <a:r>
              <a:rPr lang="he-IL" u="sng" dirty="0">
                <a:solidFill>
                  <a:prstClr val="black"/>
                </a:solidFill>
              </a:rPr>
              <a:t>סביבה לחה לקיומם של תאי הרבייה, לצורך ההפריה, ולהתפתחות העובר</a:t>
            </a:r>
            <a:r>
              <a:rPr lang="he-IL" u="sng" dirty="0"/>
              <a:t>, היא עדיין תנאי הכרחי.</a:t>
            </a:r>
            <a:r>
              <a:rPr lang="he-IL" dirty="0"/>
              <a:t> ואכן, במהלך האבולוציה, התפתחו אצל צמחים ובעלי חיים התאמות מגוונות כדי לספק סביבה לחה לתהליך הרבייה – ועל </a:t>
            </a:r>
            <a:r>
              <a:rPr lang="he-IL" dirty="0">
                <a:solidFill>
                  <a:prstClr val="black"/>
                </a:solidFill>
              </a:rPr>
              <a:t>כך בשקפים הבאים.</a:t>
            </a:r>
            <a:endParaRPr lang="he-IL"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38"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47675" y="2781300"/>
            <a:ext cx="1981200" cy="3581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6" name="TextBox 25"/>
          <p:cNvSpPr txBox="1"/>
          <p:nvPr/>
        </p:nvSpPr>
        <p:spPr>
          <a:xfrm>
            <a:off x="133350" y="684213"/>
            <a:ext cx="8626475" cy="3387725"/>
          </a:xfrm>
          <a:prstGeom prst="rect">
            <a:avLst/>
          </a:prstGeom>
          <a:noFill/>
          <a:ln w="22225">
            <a:noFill/>
          </a:ln>
          <a:effectLst>
            <a:outerShdw sx="101000" sy="101000" algn="ctr" rotWithShape="0">
              <a:schemeClr val="bg1">
                <a:lumMod val="75000"/>
              </a:schemeClr>
            </a:outerShdw>
          </a:effectLst>
        </p:spPr>
        <p:txBody>
          <a:bodyPr rtlCol="1"/>
          <a:lstStyle/>
          <a:p>
            <a:pPr fontAlgn="auto">
              <a:spcBef>
                <a:spcPts val="0"/>
              </a:spcBef>
              <a:spcAft>
                <a:spcPts val="0"/>
              </a:spcAft>
              <a:defRPr/>
            </a:pPr>
            <a:endParaRPr lang="he-IL" dirty="0">
              <a:solidFill>
                <a:prstClr val="black"/>
              </a:solidFill>
            </a:endParaRPr>
          </a:p>
        </p:txBody>
      </p:sp>
      <p:sp>
        <p:nvSpPr>
          <p:cNvPr id="10243" name="Slide Number Placeholder 6"/>
          <p:cNvSpPr>
            <a:spLocks noGrp="1"/>
          </p:cNvSpPr>
          <p:nvPr>
            <p:ph type="sldNum" sz="quarter" idx="10"/>
          </p:nvPr>
        </p:nvSpPr>
        <p:spPr bwMode="auto">
          <a:xfrm>
            <a:off x="133350" y="6858000"/>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46BA6452-09F3-4A9E-95F6-971DFF0EEFBF}" type="slidenum">
              <a:rPr lang="he-IL" smtClean="0">
                <a:solidFill>
                  <a:srgbClr val="A6A6A6"/>
                </a:solidFill>
              </a:rPr>
              <a:pPr>
                <a:defRPr/>
              </a:pPr>
              <a:t>3</a:t>
            </a:fld>
            <a:endParaRPr lang="he-IL" smtClean="0">
              <a:solidFill>
                <a:srgbClr val="A6A6A6"/>
              </a:solidFill>
            </a:endParaRPr>
          </a:p>
        </p:txBody>
      </p:sp>
      <p:sp>
        <p:nvSpPr>
          <p:cNvPr id="8" name="Rectangle 3"/>
          <p:cNvSpPr/>
          <p:nvPr/>
        </p:nvSpPr>
        <p:spPr>
          <a:xfrm>
            <a:off x="374650" y="500063"/>
            <a:ext cx="8215313" cy="46037"/>
          </a:xfrm>
          <a:prstGeom prst="rect">
            <a:avLst/>
          </a:prstGeom>
          <a:blipFill dpi="0" rotWithShape="1">
            <a:blip r:embed="rId3"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3" name="כותרת 12"/>
          <p:cNvSpPr>
            <a:spLocks noGrp="1"/>
          </p:cNvSpPr>
          <p:nvPr>
            <p:ph type="title" idx="4294967295"/>
          </p:nvPr>
        </p:nvSpPr>
        <p:spPr>
          <a:xfrm>
            <a:off x="457200" y="142875"/>
            <a:ext cx="8229600" cy="357188"/>
          </a:xfrm>
          <a:prstGeom prst="rect">
            <a:avLst/>
          </a:prstGeom>
        </p:spPr>
        <p:txBody>
          <a:bodyPr/>
          <a:lstStyle/>
          <a:p>
            <a:pPr fontAlgn="auto">
              <a:defRPr/>
            </a:pPr>
            <a:r>
              <a:rPr lang="he-IL" sz="1800" b="1" dirty="0" smtClean="0">
                <a:solidFill>
                  <a:srgbClr val="FF6600"/>
                </a:solidFill>
              </a:rPr>
              <a:t>התאמות של בעלי חיים לרבייה ביבשה</a:t>
            </a:r>
            <a:endParaRPr lang="he-IL" sz="1800" b="1" dirty="0" smtClean="0">
              <a:solidFill>
                <a:schemeClr val="accent6">
                  <a:lumMod val="50000"/>
                  <a:lumOff val="50000"/>
                </a:schemeClr>
              </a:solidFill>
              <a:ea typeface="+mn-ea"/>
            </a:endParaRPr>
          </a:p>
        </p:txBody>
      </p:sp>
      <p:sp>
        <p:nvSpPr>
          <p:cNvPr id="12" name="TextBox 11"/>
          <p:cNvSpPr txBox="1"/>
          <p:nvPr/>
        </p:nvSpPr>
        <p:spPr>
          <a:xfrm>
            <a:off x="428625" y="573088"/>
            <a:ext cx="8358188" cy="3857625"/>
          </a:xfrm>
          <a:prstGeom prst="rect">
            <a:avLst/>
          </a:prstGeom>
          <a:noFill/>
          <a:ln w="22225">
            <a:noFill/>
          </a:ln>
          <a:effectLst>
            <a:outerShdw sx="101000" sy="101000" algn="ctr" rotWithShape="0">
              <a:schemeClr val="bg1">
                <a:lumMod val="75000"/>
              </a:schemeClr>
            </a:outerShdw>
          </a:effectLst>
        </p:spPr>
        <p:txBody>
          <a:bodyPr rtlCol="1"/>
          <a:lstStyle/>
          <a:p>
            <a:pPr>
              <a:defRPr/>
            </a:pPr>
            <a:r>
              <a:rPr lang="he-IL" b="1" dirty="0">
                <a:solidFill>
                  <a:schemeClr val="accent3"/>
                </a:solidFill>
              </a:rPr>
              <a:t>תאי הרבייה מתפתחים בתוך הגוף וההפריה היא פנימית</a:t>
            </a:r>
          </a:p>
          <a:p>
            <a:pPr>
              <a:defRPr/>
            </a:pPr>
            <a:r>
              <a:rPr lang="he-IL" dirty="0">
                <a:solidFill>
                  <a:prstClr val="black"/>
                </a:solidFill>
              </a:rPr>
              <a:t>אצל רוב בעלי החיים ביבשה, כגון זוחלים, עופות ויונקים, הדרך היעילה להעברת תאי הרבייה ופגישתם </a:t>
            </a:r>
            <a:r>
              <a:rPr lang="he-IL" dirty="0"/>
              <a:t>היא הפריה פנימית, כלומר: החדרת </a:t>
            </a:r>
            <a:r>
              <a:rPr lang="he-IL" dirty="0">
                <a:solidFill>
                  <a:prstClr val="black"/>
                </a:solidFill>
              </a:rPr>
              <a:t>תאי הזרע לסביבה לחה ומוגנת המכילה תאי ביצה – בתוך גוף הנקבה.</a:t>
            </a:r>
          </a:p>
          <a:p>
            <a:pPr>
              <a:defRPr/>
            </a:pPr>
            <a:endParaRPr lang="he-IL" dirty="0">
              <a:solidFill>
                <a:prstClr val="black"/>
              </a:solidFill>
            </a:endParaRPr>
          </a:p>
          <a:p>
            <a:pPr>
              <a:defRPr/>
            </a:pPr>
            <a:endParaRPr lang="he-IL" b="1" dirty="0">
              <a:solidFill>
                <a:schemeClr val="accent3"/>
              </a:solidFill>
            </a:endParaRPr>
          </a:p>
          <a:p>
            <a:pPr>
              <a:defRPr/>
            </a:pPr>
            <a:r>
              <a:rPr lang="he-IL" b="1" dirty="0">
                <a:solidFill>
                  <a:schemeClr val="accent3"/>
                </a:solidFill>
              </a:rPr>
              <a:t>העובר מתפתח בסביבה סגורה ולחה המוגנת מהתייבשות</a:t>
            </a:r>
          </a:p>
          <a:p>
            <a:pPr lvl="1">
              <a:buFontTx/>
              <a:buChar char="-"/>
              <a:defRPr/>
            </a:pPr>
            <a:endParaRPr lang="he-IL" u="sng" dirty="0">
              <a:solidFill>
                <a:prstClr val="black"/>
              </a:solidFill>
            </a:endParaRPr>
          </a:p>
          <a:p>
            <a:pPr lvl="1">
              <a:buFontTx/>
              <a:buChar char="-"/>
              <a:defRPr/>
            </a:pPr>
            <a:endParaRPr lang="he-IL" u="sng" dirty="0">
              <a:solidFill>
                <a:prstClr val="black"/>
              </a:solidFill>
            </a:endParaRPr>
          </a:p>
          <a:p>
            <a:pPr lvl="1">
              <a:buFontTx/>
              <a:buChar char="-"/>
              <a:defRPr/>
            </a:pPr>
            <a:endParaRPr lang="he-IL" dirty="0">
              <a:solidFill>
                <a:prstClr val="black"/>
              </a:solidFill>
            </a:endParaRPr>
          </a:p>
          <a:p>
            <a:pPr lvl="1">
              <a:buFontTx/>
              <a:buChar char="-"/>
              <a:defRPr/>
            </a:pPr>
            <a:endParaRPr lang="he-IL" dirty="0">
              <a:solidFill>
                <a:prstClr val="black"/>
              </a:solidFill>
            </a:endParaRPr>
          </a:p>
          <a:p>
            <a:pPr lvl="1">
              <a:buFontTx/>
              <a:buChar char="-"/>
              <a:defRPr/>
            </a:pPr>
            <a:endParaRPr lang="he-IL" dirty="0">
              <a:solidFill>
                <a:prstClr val="black"/>
              </a:solidFill>
            </a:endParaRPr>
          </a:p>
          <a:p>
            <a:pPr lvl="1">
              <a:buFontTx/>
              <a:buChar char="-"/>
              <a:defRPr/>
            </a:pPr>
            <a:endParaRPr lang="he-IL" dirty="0">
              <a:solidFill>
                <a:prstClr val="black"/>
              </a:solidFill>
            </a:endParaRPr>
          </a:p>
          <a:p>
            <a:pPr lvl="1">
              <a:buFontTx/>
              <a:buChar char="-"/>
              <a:defRPr/>
            </a:pPr>
            <a:r>
              <a:rPr lang="he-IL" dirty="0">
                <a:solidFill>
                  <a:prstClr val="black"/>
                </a:solidFill>
              </a:rPr>
              <a:t> </a:t>
            </a:r>
          </a:p>
          <a:p>
            <a:pPr fontAlgn="auto">
              <a:spcBef>
                <a:spcPts val="0"/>
              </a:spcBef>
              <a:spcAft>
                <a:spcPts val="0"/>
              </a:spcAft>
              <a:buClr>
                <a:srgbClr val="FF6600"/>
              </a:buClr>
              <a:defRPr/>
            </a:pPr>
            <a:endParaRPr lang="he-IL" dirty="0">
              <a:solidFill>
                <a:srgbClr val="000000"/>
              </a:solidFill>
            </a:endParaRPr>
          </a:p>
          <a:p>
            <a:pPr>
              <a:defRPr/>
            </a:pPr>
            <a:endParaRPr lang="he-IL" dirty="0">
              <a:solidFill>
                <a:prstClr val="black"/>
              </a:solidFill>
            </a:endParaRPr>
          </a:p>
          <a:p>
            <a:pPr fontAlgn="auto">
              <a:spcBef>
                <a:spcPts val="0"/>
              </a:spcBef>
              <a:spcAft>
                <a:spcPts val="0"/>
              </a:spcAft>
              <a:defRPr/>
            </a:pPr>
            <a:endParaRPr lang="he-IL" dirty="0">
              <a:solidFill>
                <a:prstClr val="black"/>
              </a:solidFill>
            </a:endParaRPr>
          </a:p>
        </p:txBody>
      </p:sp>
      <p:pic>
        <p:nvPicPr>
          <p:cNvPr id="91144" name="Picture 7"/>
          <p:cNvPicPr>
            <a:picLocks noChangeAspect="1" noChangeArrowheads="1"/>
          </p:cNvPicPr>
          <p:nvPr/>
        </p:nvPicPr>
        <p:blipFill>
          <a:blip r:embed="rId4" cstate="print">
            <a:extLst>
              <a:ext uri="{28A0092B-C50C-407E-A947-70E740481C1C}">
                <a14:useLocalDpi xmlns="" xmlns:a14="http://schemas.microsoft.com/office/drawing/2010/main" val="0"/>
              </a:ext>
            </a:extLst>
          </a:blip>
          <a:srcRect l="6509" t="9518" r="4947" b="8629"/>
          <a:stretch>
            <a:fillRect/>
          </a:stretch>
        </p:blipFill>
        <p:spPr bwMode="auto">
          <a:xfrm>
            <a:off x="5222875" y="2949575"/>
            <a:ext cx="3128963" cy="1979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1145" name="מלבן 1"/>
          <p:cNvSpPr>
            <a:spLocks noChangeArrowheads="1"/>
          </p:cNvSpPr>
          <p:nvPr/>
        </p:nvSpPr>
        <p:spPr bwMode="auto">
          <a:xfrm>
            <a:off x="4929188" y="5097463"/>
            <a:ext cx="3643312"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0" lvl="1"/>
            <a:r>
              <a:rPr lang="he-IL">
                <a:solidFill>
                  <a:srgbClr val="000000"/>
                </a:solidFill>
              </a:rPr>
              <a:t>הזוחלים והעופות מטילים </a:t>
            </a:r>
            <a:r>
              <a:rPr lang="he-IL">
                <a:solidFill>
                  <a:srgbClr val="FF6600"/>
                </a:solidFill>
              </a:rPr>
              <a:t>ביצים בעלות קליפה</a:t>
            </a:r>
            <a:r>
              <a:rPr lang="he-IL">
                <a:solidFill>
                  <a:srgbClr val="000000"/>
                </a:solidFill>
              </a:rPr>
              <a:t> מיוחדת. העובר שבהן מוגן מפני התייבשות על ידי הקליפה, הקרומים העוטפים אותו ונוזל השפיר (אמניון).</a:t>
            </a:r>
          </a:p>
        </p:txBody>
      </p:sp>
      <p:sp>
        <p:nvSpPr>
          <p:cNvPr id="91146" name="מלבן 2"/>
          <p:cNvSpPr>
            <a:spLocks noChangeArrowheads="1"/>
          </p:cNvSpPr>
          <p:nvPr/>
        </p:nvSpPr>
        <p:spPr bwMode="auto">
          <a:xfrm>
            <a:off x="1625600" y="2928938"/>
            <a:ext cx="3017838" cy="17541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0" lvl="1"/>
            <a:r>
              <a:rPr lang="he-IL">
                <a:solidFill>
                  <a:srgbClr val="000000"/>
                </a:solidFill>
              </a:rPr>
              <a:t>ביונקי שליה העובר מתפתח </a:t>
            </a:r>
            <a:r>
              <a:rPr lang="he-IL">
                <a:solidFill>
                  <a:srgbClr val="FF6600"/>
                </a:solidFill>
              </a:rPr>
              <a:t>בתוך הרחם</a:t>
            </a:r>
            <a:r>
              <a:rPr lang="he-IL">
                <a:solidFill>
                  <a:srgbClr val="000000"/>
                </a:solidFill>
              </a:rPr>
              <a:t>. אמצעים אלו מאפשרים לעוברים של זוחלים, עופות ויונקים להתפתח בסביבה </a:t>
            </a:r>
            <a:r>
              <a:rPr lang="he-IL"/>
              <a:t>מימית כמו עוברים של דגים ודו־חיים, המתפתחים במים.</a:t>
            </a:r>
            <a:endParaRPr lang="en-US"/>
          </a:p>
        </p:txBody>
      </p:sp>
      <p:sp>
        <p:nvSpPr>
          <p:cNvPr id="5" name="מלבן 4"/>
          <p:cNvSpPr/>
          <p:nvPr/>
        </p:nvSpPr>
        <p:spPr>
          <a:xfrm>
            <a:off x="4754563" y="2781300"/>
            <a:ext cx="3960812" cy="36718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he-IL"/>
          </a:p>
        </p:txBody>
      </p:sp>
      <p:sp>
        <p:nvSpPr>
          <p:cNvPr id="20" name="מלבן 19"/>
          <p:cNvSpPr/>
          <p:nvPr/>
        </p:nvSpPr>
        <p:spPr>
          <a:xfrm>
            <a:off x="357188" y="2781300"/>
            <a:ext cx="4397375" cy="36718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he-IL"/>
          </a:p>
        </p:txBody>
      </p:sp>
      <p:sp>
        <p:nvSpPr>
          <p:cNvPr id="14" name="TextBox 13"/>
          <p:cNvSpPr txBox="1"/>
          <p:nvPr/>
        </p:nvSpPr>
        <p:spPr bwMode="auto">
          <a:xfrm>
            <a:off x="5214938" y="4673600"/>
            <a:ext cx="2071687" cy="285750"/>
          </a:xfrm>
          <a:prstGeom prst="rect">
            <a:avLst/>
          </a:prstGeom>
          <a:noFill/>
          <a:ln w="22225">
            <a:noFill/>
          </a:ln>
          <a:effectLst/>
        </p:spPr>
        <p:txBody>
          <a:bodyPr rtlCol="1" anchor="ctr"/>
          <a:lstStyle/>
          <a:p>
            <a:pPr algn="l" fontAlgn="auto">
              <a:spcBef>
                <a:spcPts val="0"/>
              </a:spcBef>
              <a:spcAft>
                <a:spcPts val="0"/>
              </a:spcAft>
              <a:defRPr/>
            </a:pPr>
            <a:r>
              <a:rPr lang="en-US" sz="1000" dirty="0">
                <a:solidFill>
                  <a:schemeClr val="bg1"/>
                </a:solidFill>
              </a:rPr>
              <a:t>© istockphoto.com/ Mark </a:t>
            </a:r>
            <a:r>
              <a:rPr lang="en-US" sz="1000" dirty="0" err="1">
                <a:solidFill>
                  <a:schemeClr val="bg1"/>
                </a:solidFill>
              </a:rPr>
              <a:t>Kostich</a:t>
            </a:r>
            <a:endParaRPr lang="he-IL" sz="1000" dirty="0">
              <a:solidFill>
                <a:schemeClr val="bg1"/>
              </a:solidFill>
              <a:latin typeface="+mn-lt"/>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6"/>
          <p:cNvSpPr>
            <a:spLocks noGrp="1"/>
          </p:cNvSpPr>
          <p:nvPr>
            <p:ph type="sldNum" sz="quarter" idx="10"/>
          </p:nvPr>
        </p:nvSpPr>
        <p:spPr bwMode="auto">
          <a:xfrm>
            <a:off x="300038" y="6564313"/>
            <a:ext cx="985837" cy="365125"/>
          </a:xfrm>
          <a:ln>
            <a:miter lim="800000"/>
            <a:headEnd/>
            <a:tailEnd/>
          </a:ln>
        </p:spPr>
        <p:txBody>
          <a:bodyPr vert="horz" wrap="square" lIns="91440" tIns="45720" rIns="91440" bIns="45720" numCol="1" anchor="t" anchorCtr="0" compatLnSpc="1">
            <a:prstTxWarp prst="textNoShape">
              <a:avLst/>
            </a:prstTxWarp>
          </a:bodyPr>
          <a:lstStyle/>
          <a:p>
            <a:pPr>
              <a:defRPr/>
            </a:pPr>
            <a:fld id="{C1FB3164-6CA6-4035-BDF8-3E337D51393F}" type="slidenum">
              <a:rPr lang="he-IL" smtClean="0">
                <a:solidFill>
                  <a:srgbClr val="A6A6A6"/>
                </a:solidFill>
              </a:rPr>
              <a:pPr>
                <a:defRPr/>
              </a:pPr>
              <a:t>4</a:t>
            </a:fld>
            <a:endParaRPr lang="he-IL" dirty="0" smtClean="0">
              <a:solidFill>
                <a:srgbClr val="A6A6A6"/>
              </a:solidFill>
            </a:endParaRPr>
          </a:p>
        </p:txBody>
      </p:sp>
      <p:sp>
        <p:nvSpPr>
          <p:cNvPr id="8" name="Rectangle 3"/>
          <p:cNvSpPr/>
          <p:nvPr/>
        </p:nvSpPr>
        <p:spPr>
          <a:xfrm>
            <a:off x="374650"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3" name="כותרת 12"/>
          <p:cNvSpPr>
            <a:spLocks noGrp="1"/>
          </p:cNvSpPr>
          <p:nvPr>
            <p:ph type="title" idx="4294967295"/>
          </p:nvPr>
        </p:nvSpPr>
        <p:spPr>
          <a:xfrm>
            <a:off x="47625" y="131763"/>
            <a:ext cx="8686800" cy="368300"/>
          </a:xfrm>
          <a:prstGeom prst="rect">
            <a:avLst/>
          </a:prstGeom>
        </p:spPr>
        <p:txBody>
          <a:bodyPr/>
          <a:lstStyle/>
          <a:p>
            <a:pPr fontAlgn="auto">
              <a:defRPr/>
            </a:pPr>
            <a:r>
              <a:rPr lang="he-IL" sz="1800" b="1" dirty="0" smtClean="0">
                <a:solidFill>
                  <a:schemeClr val="accent3"/>
                </a:solidFill>
                <a:ea typeface="+mn-ea"/>
              </a:rPr>
              <a:t>שאלה 1: הפריה והתפתחות </a:t>
            </a:r>
            <a:r>
              <a:rPr lang="he-IL" sz="1800" b="1" dirty="0" smtClean="0">
                <a:solidFill>
                  <a:srgbClr val="FF6600"/>
                </a:solidFill>
                <a:ea typeface="+mn-ea"/>
              </a:rPr>
              <a:t>העובר בסביבה מימית לעומת סביבה יבשתית</a:t>
            </a:r>
            <a:endParaRPr lang="he-IL" sz="1800" dirty="0">
              <a:solidFill>
                <a:srgbClr val="FF6600"/>
              </a:solidFill>
            </a:endParaRPr>
          </a:p>
        </p:txBody>
      </p:sp>
      <p:grpSp>
        <p:nvGrpSpPr>
          <p:cNvPr id="92165" name="קבוצה 1"/>
          <p:cNvGrpSpPr>
            <a:grpSpLocks/>
          </p:cNvGrpSpPr>
          <p:nvPr/>
        </p:nvGrpSpPr>
        <p:grpSpPr bwMode="auto">
          <a:xfrm>
            <a:off x="285750" y="1128713"/>
            <a:ext cx="8474075" cy="5483225"/>
            <a:chOff x="96927" y="973019"/>
            <a:chExt cx="8475574" cy="5480904"/>
          </a:xfrm>
        </p:grpSpPr>
        <p:sp>
          <p:nvSpPr>
            <p:cNvPr id="26" name="TextBox 25"/>
            <p:cNvSpPr txBox="1"/>
            <p:nvPr/>
          </p:nvSpPr>
          <p:spPr>
            <a:xfrm>
              <a:off x="1289351" y="973019"/>
              <a:ext cx="2856417" cy="357036"/>
            </a:xfrm>
            <a:prstGeom prst="rect">
              <a:avLst/>
            </a:prstGeom>
            <a:noFill/>
            <a:ln w="22225">
              <a:noFill/>
            </a:ln>
            <a:effectLst>
              <a:outerShdw sx="101000" sy="101000" algn="ctr" rotWithShape="0">
                <a:schemeClr val="bg1">
                  <a:lumMod val="75000"/>
                </a:schemeClr>
              </a:outerShdw>
            </a:effectLst>
          </p:spPr>
          <p:txBody>
            <a:bodyPr rtlCol="1"/>
            <a:lstStyle/>
            <a:p>
              <a:pPr fontAlgn="auto">
                <a:spcBef>
                  <a:spcPts val="0"/>
                </a:spcBef>
                <a:spcAft>
                  <a:spcPts val="0"/>
                </a:spcAft>
                <a:defRPr/>
              </a:pPr>
              <a:r>
                <a:rPr lang="he-IL" b="1" dirty="0">
                  <a:solidFill>
                    <a:srgbClr val="C00000"/>
                  </a:solidFill>
                </a:rPr>
                <a:t>סביבת חיים יבשתית</a:t>
              </a:r>
            </a:p>
            <a:p>
              <a:pPr fontAlgn="auto">
                <a:spcBef>
                  <a:spcPts val="0"/>
                </a:spcBef>
                <a:spcAft>
                  <a:spcPts val="0"/>
                </a:spcAft>
                <a:defRPr/>
              </a:pPr>
              <a:endParaRPr lang="he-IL" b="1" dirty="0">
                <a:solidFill>
                  <a:srgbClr val="C00000"/>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p:txBody>
        </p:sp>
        <p:sp>
          <p:nvSpPr>
            <p:cNvPr id="14" name="TextBox 13"/>
            <p:cNvSpPr txBox="1"/>
            <p:nvPr/>
          </p:nvSpPr>
          <p:spPr>
            <a:xfrm>
              <a:off x="5792297" y="1044426"/>
              <a:ext cx="2643655" cy="357037"/>
            </a:xfrm>
            <a:prstGeom prst="rect">
              <a:avLst/>
            </a:prstGeom>
            <a:noFill/>
            <a:ln w="22225">
              <a:noFill/>
            </a:ln>
            <a:effectLst>
              <a:outerShdw sx="101000" sy="101000" algn="ctr" rotWithShape="0">
                <a:schemeClr val="bg1">
                  <a:lumMod val="75000"/>
                </a:schemeClr>
              </a:outerShdw>
            </a:effectLst>
          </p:spPr>
          <p:txBody>
            <a:bodyPr rtlCol="1"/>
            <a:lstStyle/>
            <a:p>
              <a:pPr fontAlgn="auto">
                <a:spcBef>
                  <a:spcPts val="0"/>
                </a:spcBef>
                <a:spcAft>
                  <a:spcPts val="0"/>
                </a:spcAft>
                <a:defRPr/>
              </a:pPr>
              <a:r>
                <a:rPr lang="he-IL" b="1" dirty="0">
                  <a:solidFill>
                    <a:srgbClr val="0070C0"/>
                  </a:solidFill>
                </a:rPr>
                <a:t>סביבת חיים מימית</a:t>
              </a: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p:txBody>
        </p:sp>
        <p:grpSp>
          <p:nvGrpSpPr>
            <p:cNvPr id="92169" name="קבוצה 14"/>
            <p:cNvGrpSpPr>
              <a:grpSpLocks/>
            </p:cNvGrpSpPr>
            <p:nvPr/>
          </p:nvGrpSpPr>
          <p:grpSpPr bwMode="auto">
            <a:xfrm>
              <a:off x="5744706" y="1401939"/>
              <a:ext cx="2761744" cy="1887605"/>
              <a:chOff x="5530061" y="1729229"/>
              <a:chExt cx="2762099" cy="1886859"/>
            </a:xfrm>
          </p:grpSpPr>
          <p:pic>
            <p:nvPicPr>
              <p:cNvPr id="92187" name="תמונה 9" descr="iStock_000003150303Small.jpg"/>
              <p:cNvPicPr>
                <a:picLocks noChangeAspect="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577516" y="1729229"/>
                <a:ext cx="2714644" cy="18044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2188" name="TextBox 8"/>
              <p:cNvSpPr txBox="1">
                <a:spLocks noChangeArrowheads="1"/>
              </p:cNvSpPr>
              <p:nvPr/>
            </p:nvSpPr>
            <p:spPr bwMode="auto">
              <a:xfrm>
                <a:off x="5530061" y="3187632"/>
                <a:ext cx="2643527" cy="42845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eaLnBrk="1" hangingPunct="1"/>
                <a:r>
                  <a:rPr lang="en-US" sz="1000">
                    <a:solidFill>
                      <a:srgbClr val="FFFFFF"/>
                    </a:solidFill>
                  </a:rPr>
                  <a:t>© istockphoto.com/ Andreas Gradin</a:t>
                </a:r>
                <a:endParaRPr lang="he-IL" sz="1000">
                  <a:solidFill>
                    <a:srgbClr val="FFFFFF"/>
                  </a:solidFill>
                </a:endParaRPr>
              </a:p>
            </p:txBody>
          </p:sp>
        </p:grpSp>
        <p:sp>
          <p:nvSpPr>
            <p:cNvPr id="92170" name="TextBox 16"/>
            <p:cNvSpPr txBox="1">
              <a:spLocks noChangeArrowheads="1"/>
            </p:cNvSpPr>
            <p:nvPr/>
          </p:nvSpPr>
          <p:spPr bwMode="auto">
            <a:xfrm>
              <a:off x="6072189" y="3214688"/>
              <a:ext cx="2500312" cy="357187"/>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הפריה __________</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sp>
          <p:nvSpPr>
            <p:cNvPr id="92171" name="TextBox 17"/>
            <p:cNvSpPr txBox="1">
              <a:spLocks noChangeArrowheads="1"/>
            </p:cNvSpPr>
            <p:nvPr/>
          </p:nvSpPr>
          <p:spPr bwMode="auto">
            <a:xfrm>
              <a:off x="6072188" y="4071938"/>
              <a:ext cx="2500312" cy="642937"/>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העובר מתפתח ב:</a:t>
              </a:r>
            </a:p>
            <a:p>
              <a:pPr eaLnBrk="1" hangingPunct="1"/>
              <a:r>
                <a:rPr lang="he-IL" sz="1600"/>
                <a:t>_________________</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sp>
          <p:nvSpPr>
            <p:cNvPr id="92172" name="TextBox 19"/>
            <p:cNvSpPr txBox="1">
              <a:spLocks noChangeArrowheads="1"/>
            </p:cNvSpPr>
            <p:nvPr/>
          </p:nvSpPr>
          <p:spPr bwMode="auto">
            <a:xfrm>
              <a:off x="1597385" y="3214688"/>
              <a:ext cx="2214562" cy="357187"/>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הפריה ________</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sp>
          <p:nvSpPr>
            <p:cNvPr id="92173" name="TextBox 21"/>
            <p:cNvSpPr txBox="1">
              <a:spLocks noChangeArrowheads="1"/>
            </p:cNvSpPr>
            <p:nvPr/>
          </p:nvSpPr>
          <p:spPr bwMode="auto">
            <a:xfrm>
              <a:off x="96927" y="5849302"/>
              <a:ext cx="2357863" cy="571500"/>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העובר מתפתח ב_______</a:t>
              </a:r>
            </a:p>
            <a:p>
              <a:pPr eaLnBrk="1" hangingPunct="1"/>
              <a:r>
                <a:rPr lang="he-IL" sz="1600">
                  <a:solidFill>
                    <a:srgbClr val="000000"/>
                  </a:solidFill>
                </a:rPr>
                <a:t>(זוחלים, עופות)</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sp>
          <p:nvSpPr>
            <p:cNvPr id="92174" name="TextBox 22"/>
            <p:cNvSpPr txBox="1">
              <a:spLocks noChangeArrowheads="1"/>
            </p:cNvSpPr>
            <p:nvPr/>
          </p:nvSpPr>
          <p:spPr bwMode="auto">
            <a:xfrm>
              <a:off x="3935322" y="5882423"/>
              <a:ext cx="1786260" cy="571500"/>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העובר מתפתח</a:t>
              </a:r>
            </a:p>
            <a:p>
              <a:pPr eaLnBrk="1" hangingPunct="1"/>
              <a:r>
                <a:rPr lang="he-IL" sz="1600">
                  <a:solidFill>
                    <a:srgbClr val="000000"/>
                  </a:solidFill>
                </a:rPr>
                <a:t>ב_______ (יונקים)</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pic>
          <p:nvPicPr>
            <p:cNvPr id="92175" name="Picture 7" descr="A basketful of eggs">
              <a:hlinkClick r:id="rId4"/>
            </p:cNvPr>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228600" y="3945752"/>
              <a:ext cx="1603375" cy="185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2176" name="TextBox 23"/>
            <p:cNvSpPr txBox="1">
              <a:spLocks noChangeArrowheads="1"/>
            </p:cNvSpPr>
            <p:nvPr/>
          </p:nvSpPr>
          <p:spPr bwMode="auto">
            <a:xfrm>
              <a:off x="214313" y="3561577"/>
              <a:ext cx="1500187" cy="42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eaLnBrk="1" hangingPunct="1"/>
              <a:r>
                <a:rPr lang="en-US" sz="1000">
                  <a:solidFill>
                    <a:srgbClr val="000000"/>
                  </a:solidFill>
                </a:rPr>
                <a:t>© www.sxc.hu/</a:t>
              </a:r>
            </a:p>
            <a:p>
              <a:pPr algn="l" eaLnBrk="1" hangingPunct="1"/>
              <a:r>
                <a:rPr lang="en-US" sz="1000">
                  <a:solidFill>
                    <a:srgbClr val="000000"/>
                  </a:solidFill>
                </a:rPr>
                <a:t>Andrea Kratzenberg </a:t>
              </a:r>
              <a:endParaRPr lang="he-IL" sz="1000">
                <a:solidFill>
                  <a:srgbClr val="000000"/>
                </a:solidFill>
              </a:endParaRPr>
            </a:p>
          </p:txBody>
        </p:sp>
        <p:cxnSp>
          <p:nvCxnSpPr>
            <p:cNvPr id="27" name="מחבר חץ ישר 26"/>
            <p:cNvCxnSpPr/>
            <p:nvPr/>
          </p:nvCxnSpPr>
          <p:spPr>
            <a:xfrm rot="5400000">
              <a:off x="2561272" y="3824548"/>
              <a:ext cx="360209" cy="1587"/>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33" name="מחבר חץ ישר 32"/>
            <p:cNvCxnSpPr/>
            <p:nvPr/>
          </p:nvCxnSpPr>
          <p:spPr>
            <a:xfrm rot="5400000">
              <a:off x="7134080" y="3822962"/>
              <a:ext cx="360210" cy="1587"/>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25" name="מחבר חץ ישר 24"/>
            <p:cNvCxnSpPr/>
            <p:nvPr/>
          </p:nvCxnSpPr>
          <p:spPr>
            <a:xfrm rot="16200000" flipH="1">
              <a:off x="3139266" y="5389040"/>
              <a:ext cx="499850" cy="401708"/>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28" name="מחבר חץ ישר 27"/>
            <p:cNvCxnSpPr/>
            <p:nvPr/>
          </p:nvCxnSpPr>
          <p:spPr>
            <a:xfrm rot="5400000">
              <a:off x="2161192" y="5343036"/>
              <a:ext cx="499851" cy="357250"/>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sp>
          <p:nvSpPr>
            <p:cNvPr id="92181" name="TextBox 18"/>
            <p:cNvSpPr txBox="1">
              <a:spLocks noChangeArrowheads="1"/>
            </p:cNvSpPr>
            <p:nvPr/>
          </p:nvSpPr>
          <p:spPr bwMode="auto">
            <a:xfrm>
              <a:off x="1712756" y="4071938"/>
              <a:ext cx="2168525" cy="1057666"/>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העובר מתפתח ב: </a:t>
              </a:r>
              <a:r>
                <a:rPr lang="he-IL" sz="1600"/>
                <a:t>____________</a:t>
              </a:r>
            </a:p>
            <a:p>
              <a:pPr eaLnBrk="1" hangingPunct="1"/>
              <a:r>
                <a:rPr lang="he-IL" sz="1600"/>
                <a:t>____________</a:t>
              </a:r>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pic>
          <p:nvPicPr>
            <p:cNvPr id="92182" name="Picture 2"/>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523210" y="1330207"/>
              <a:ext cx="2503488" cy="18768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2183" name="TextBox 29"/>
            <p:cNvSpPr txBox="1">
              <a:spLocks noChangeArrowheads="1"/>
            </p:cNvSpPr>
            <p:nvPr/>
          </p:nvSpPr>
          <p:spPr bwMode="auto">
            <a:xfrm>
              <a:off x="3059854" y="2949153"/>
              <a:ext cx="958850" cy="285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100">
                  <a:solidFill>
                    <a:srgbClr val="000000"/>
                  </a:solidFill>
                </a:rPr>
                <a:t>© צוות נחשון</a:t>
              </a:r>
            </a:p>
          </p:txBody>
        </p:sp>
        <p:grpSp>
          <p:nvGrpSpPr>
            <p:cNvPr id="92184" name="קבוצה 35"/>
            <p:cNvGrpSpPr>
              <a:grpSpLocks/>
            </p:cNvGrpSpPr>
            <p:nvPr/>
          </p:nvGrpSpPr>
          <p:grpSpPr bwMode="auto">
            <a:xfrm>
              <a:off x="3932238" y="3306823"/>
              <a:ext cx="1749425" cy="2518740"/>
              <a:chOff x="3932256" y="3306175"/>
              <a:chExt cx="1749798" cy="2519367"/>
            </a:xfrm>
          </p:grpSpPr>
          <p:pic>
            <p:nvPicPr>
              <p:cNvPr id="92185" name="תמונה 30" descr="iStock_000012633829XSmall.jpg"/>
              <p:cNvPicPr>
                <a:picLocks noChangeAspect="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4000496" y="3306175"/>
                <a:ext cx="1681558" cy="251936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2186" name="TextBox 28"/>
              <p:cNvSpPr txBox="1">
                <a:spLocks noChangeArrowheads="1"/>
              </p:cNvSpPr>
              <p:nvPr/>
            </p:nvSpPr>
            <p:spPr bwMode="auto">
              <a:xfrm>
                <a:off x="3932256" y="3371213"/>
                <a:ext cx="1357322" cy="42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eaLnBrk="1" hangingPunct="1"/>
                <a:r>
                  <a:rPr lang="en-US" sz="1000">
                    <a:solidFill>
                      <a:srgbClr val="FFFFFF"/>
                    </a:solidFill>
                  </a:rPr>
                  <a:t>© istockphoto.com/</a:t>
                </a:r>
              </a:p>
              <a:p>
                <a:pPr algn="l" eaLnBrk="1" hangingPunct="1"/>
                <a:r>
                  <a:rPr lang="en-US" sz="1000">
                    <a:solidFill>
                      <a:srgbClr val="FFFFFF"/>
                    </a:solidFill>
                  </a:rPr>
                  <a:t>Catalin Petolea</a:t>
                </a:r>
              </a:p>
            </p:txBody>
          </p:sp>
        </p:grpSp>
      </p:grpSp>
      <p:sp>
        <p:nvSpPr>
          <p:cNvPr id="29" name="TextBox 28"/>
          <p:cNvSpPr txBox="1"/>
          <p:nvPr/>
        </p:nvSpPr>
        <p:spPr>
          <a:xfrm>
            <a:off x="490538" y="555625"/>
            <a:ext cx="8164512" cy="646113"/>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1: </a:t>
            </a:r>
            <a:r>
              <a:rPr lang="he-IL" dirty="0">
                <a:solidFill>
                  <a:srgbClr val="1D4C72"/>
                </a:solidFill>
              </a:rPr>
              <a:t>התרשים עוסק בהבדלים הקשורים ברבייה בין בעלי חיים החיים במים </a:t>
            </a:r>
          </a:p>
          <a:p>
            <a:pPr fontAlgn="auto">
              <a:spcBef>
                <a:spcPts val="0"/>
              </a:spcBef>
              <a:spcAft>
                <a:spcPts val="0"/>
              </a:spcAft>
              <a:defRPr/>
            </a:pPr>
            <a:r>
              <a:rPr lang="he-IL" dirty="0">
                <a:solidFill>
                  <a:srgbClr val="1D4C72"/>
                </a:solidFill>
              </a:rPr>
              <a:t>             לבין בעלי חיים החיים ביבשה. השלימו את המילים החסרות בתרשים.</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6"/>
          <p:cNvSpPr>
            <a:spLocks noGrp="1"/>
          </p:cNvSpPr>
          <p:nvPr>
            <p:ph type="sldNum" sz="quarter" idx="10"/>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91462E93-F28F-4FC2-AC09-10E1249316CD}" type="slidenum">
              <a:rPr lang="he-IL" smtClean="0">
                <a:solidFill>
                  <a:srgbClr val="A6A6A6"/>
                </a:solidFill>
              </a:rPr>
              <a:pPr>
                <a:defRPr/>
              </a:pPr>
              <a:t>5</a:t>
            </a:fld>
            <a:endParaRPr lang="he-IL" smtClean="0">
              <a:solidFill>
                <a:srgbClr val="A6A6A6"/>
              </a:solidFill>
            </a:endParaRPr>
          </a:p>
        </p:txBody>
      </p:sp>
      <p:sp>
        <p:nvSpPr>
          <p:cNvPr id="8" name="Rectangle 3"/>
          <p:cNvSpPr/>
          <p:nvPr/>
        </p:nvSpPr>
        <p:spPr>
          <a:xfrm>
            <a:off x="374650"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3" name="כותרת 12"/>
          <p:cNvSpPr>
            <a:spLocks noGrp="1"/>
          </p:cNvSpPr>
          <p:nvPr>
            <p:ph type="title" idx="4294967295"/>
          </p:nvPr>
        </p:nvSpPr>
        <p:spPr>
          <a:xfrm>
            <a:off x="47625" y="131763"/>
            <a:ext cx="8686800" cy="368300"/>
          </a:xfrm>
          <a:prstGeom prst="rect">
            <a:avLst/>
          </a:prstGeom>
        </p:spPr>
        <p:txBody>
          <a:bodyPr/>
          <a:lstStyle/>
          <a:p>
            <a:pPr fontAlgn="auto">
              <a:defRPr/>
            </a:pPr>
            <a:r>
              <a:rPr lang="he-IL" sz="1800" b="1" dirty="0" smtClean="0">
                <a:solidFill>
                  <a:schemeClr val="accent3"/>
                </a:solidFill>
                <a:ea typeface="+mn-ea"/>
              </a:rPr>
              <a:t>תשובה</a:t>
            </a:r>
            <a:endParaRPr lang="he-IL" sz="1800" dirty="0">
              <a:solidFill>
                <a:srgbClr val="FF6600"/>
              </a:solidFill>
            </a:endParaRPr>
          </a:p>
        </p:txBody>
      </p:sp>
      <p:grpSp>
        <p:nvGrpSpPr>
          <p:cNvPr id="93189" name="קבוצה 1"/>
          <p:cNvGrpSpPr>
            <a:grpSpLocks/>
          </p:cNvGrpSpPr>
          <p:nvPr/>
        </p:nvGrpSpPr>
        <p:grpSpPr bwMode="auto">
          <a:xfrm>
            <a:off x="228600" y="928688"/>
            <a:ext cx="8358188" cy="5599112"/>
            <a:chOff x="214313" y="973019"/>
            <a:chExt cx="8358187" cy="5599231"/>
          </a:xfrm>
        </p:grpSpPr>
        <p:sp>
          <p:nvSpPr>
            <p:cNvPr id="26" name="TextBox 25"/>
            <p:cNvSpPr txBox="1"/>
            <p:nvPr/>
          </p:nvSpPr>
          <p:spPr>
            <a:xfrm>
              <a:off x="1289051" y="973019"/>
              <a:ext cx="2857500" cy="357195"/>
            </a:xfrm>
            <a:prstGeom prst="rect">
              <a:avLst/>
            </a:prstGeom>
            <a:noFill/>
            <a:ln w="22225">
              <a:noFill/>
            </a:ln>
            <a:effectLst>
              <a:outerShdw sx="101000" sy="101000" algn="ctr" rotWithShape="0">
                <a:schemeClr val="bg1">
                  <a:lumMod val="75000"/>
                </a:schemeClr>
              </a:outerShdw>
            </a:effectLst>
          </p:spPr>
          <p:txBody>
            <a:bodyPr rtlCol="1"/>
            <a:lstStyle/>
            <a:p>
              <a:pPr fontAlgn="auto">
                <a:spcBef>
                  <a:spcPts val="0"/>
                </a:spcBef>
                <a:spcAft>
                  <a:spcPts val="0"/>
                </a:spcAft>
                <a:defRPr/>
              </a:pPr>
              <a:r>
                <a:rPr lang="he-IL" b="1" dirty="0">
                  <a:solidFill>
                    <a:srgbClr val="C00000"/>
                  </a:solidFill>
                </a:rPr>
                <a:t>סביבת חיים יבשתית</a:t>
              </a:r>
            </a:p>
            <a:p>
              <a:pPr fontAlgn="auto">
                <a:spcBef>
                  <a:spcPts val="0"/>
                </a:spcBef>
                <a:spcAft>
                  <a:spcPts val="0"/>
                </a:spcAft>
                <a:defRPr/>
              </a:pPr>
              <a:endParaRPr lang="he-IL" b="1" dirty="0">
                <a:solidFill>
                  <a:srgbClr val="C00000"/>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p:txBody>
        </p:sp>
        <p:sp>
          <p:nvSpPr>
            <p:cNvPr id="14" name="TextBox 13"/>
            <p:cNvSpPr txBox="1"/>
            <p:nvPr/>
          </p:nvSpPr>
          <p:spPr>
            <a:xfrm>
              <a:off x="5792787" y="973019"/>
              <a:ext cx="2643188" cy="357195"/>
            </a:xfrm>
            <a:prstGeom prst="rect">
              <a:avLst/>
            </a:prstGeom>
            <a:noFill/>
            <a:ln w="22225">
              <a:noFill/>
            </a:ln>
            <a:effectLst>
              <a:outerShdw sx="101000" sy="101000" algn="ctr" rotWithShape="0">
                <a:schemeClr val="bg1">
                  <a:lumMod val="75000"/>
                </a:schemeClr>
              </a:outerShdw>
            </a:effectLst>
          </p:spPr>
          <p:txBody>
            <a:bodyPr rtlCol="1"/>
            <a:lstStyle/>
            <a:p>
              <a:pPr fontAlgn="auto">
                <a:spcBef>
                  <a:spcPts val="0"/>
                </a:spcBef>
                <a:spcAft>
                  <a:spcPts val="0"/>
                </a:spcAft>
                <a:defRPr/>
              </a:pPr>
              <a:r>
                <a:rPr lang="he-IL" b="1" dirty="0">
                  <a:solidFill>
                    <a:srgbClr val="0070C0"/>
                  </a:solidFill>
                </a:rPr>
                <a:t>סביבת חיים מימית</a:t>
              </a: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a:p>
              <a:pPr fontAlgn="auto">
                <a:spcBef>
                  <a:spcPts val="0"/>
                </a:spcBef>
                <a:spcAft>
                  <a:spcPts val="0"/>
                </a:spcAft>
                <a:defRPr/>
              </a:pPr>
              <a:endParaRPr lang="he-IL" b="1" u="sng" dirty="0">
                <a:solidFill>
                  <a:prstClr val="black"/>
                </a:solidFill>
              </a:endParaRPr>
            </a:p>
          </p:txBody>
        </p:sp>
        <p:sp>
          <p:nvSpPr>
            <p:cNvPr id="57352" name="TextBox 16"/>
            <p:cNvSpPr txBox="1">
              <a:spLocks noChangeArrowheads="1"/>
            </p:cNvSpPr>
            <p:nvPr/>
          </p:nvSpPr>
          <p:spPr bwMode="auto">
            <a:xfrm>
              <a:off x="7000875" y="3173341"/>
              <a:ext cx="1571625" cy="357195"/>
            </a:xfrm>
            <a:prstGeom prst="rect">
              <a:avLst/>
            </a:prstGeom>
            <a:noFill/>
            <a:ln w="19050">
              <a:solidFill>
                <a:srgbClr val="1D4C72"/>
              </a:solidFill>
              <a:miter lim="800000"/>
              <a:headEnd/>
              <a:tailEnd/>
            </a:ln>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he-IL" dirty="0" smtClean="0">
                  <a:solidFill>
                    <a:srgbClr val="000000"/>
                  </a:solidFill>
                </a:rPr>
                <a:t>הפריה </a:t>
              </a:r>
              <a:r>
                <a:rPr lang="he-IL" dirty="0" smtClean="0">
                  <a:solidFill>
                    <a:schemeClr val="accent3"/>
                  </a:solidFill>
                </a:rPr>
                <a:t>חיצונית</a:t>
              </a: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p:txBody>
        </p:sp>
        <p:sp>
          <p:nvSpPr>
            <p:cNvPr id="93198" name="TextBox 17"/>
            <p:cNvSpPr txBox="1">
              <a:spLocks noChangeArrowheads="1"/>
            </p:cNvSpPr>
            <p:nvPr/>
          </p:nvSpPr>
          <p:spPr bwMode="auto">
            <a:xfrm>
              <a:off x="6072188" y="4071938"/>
              <a:ext cx="2500312" cy="642937"/>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a:solidFill>
                    <a:srgbClr val="000000"/>
                  </a:solidFill>
                </a:rPr>
                <a:t>העובר מתפתח</a:t>
              </a:r>
            </a:p>
            <a:p>
              <a:pPr eaLnBrk="1" hangingPunct="1"/>
              <a:r>
                <a:rPr lang="he-IL">
                  <a:solidFill>
                    <a:srgbClr val="FF6600"/>
                  </a:solidFill>
                </a:rPr>
                <a:t>בסביבה החיצונית המימית</a:t>
              </a:r>
            </a:p>
            <a:p>
              <a:pPr eaLnBrk="1" hangingPunct="1"/>
              <a:endParaRPr lang="he-IL">
                <a:solidFill>
                  <a:srgbClr val="000000"/>
                </a:solidFill>
              </a:endParaRPr>
            </a:p>
            <a:p>
              <a:pPr eaLnBrk="1" hangingPunct="1"/>
              <a:endParaRPr lang="he-IL">
                <a:solidFill>
                  <a:srgbClr val="000000"/>
                </a:solidFill>
              </a:endParaRPr>
            </a:p>
            <a:p>
              <a:pPr eaLnBrk="1" hangingPunct="1"/>
              <a:endParaRPr lang="he-IL">
                <a:solidFill>
                  <a:srgbClr val="000000"/>
                </a:solidFill>
              </a:endParaRPr>
            </a:p>
            <a:p>
              <a:pPr eaLnBrk="1" hangingPunct="1"/>
              <a:endParaRPr lang="he-IL">
                <a:solidFill>
                  <a:srgbClr val="000000"/>
                </a:solidFill>
              </a:endParaRPr>
            </a:p>
            <a:p>
              <a:pPr eaLnBrk="1" hangingPunct="1"/>
              <a:endParaRPr lang="he-IL">
                <a:solidFill>
                  <a:srgbClr val="000000"/>
                </a:solidFill>
              </a:endParaRPr>
            </a:p>
          </p:txBody>
        </p:sp>
        <p:sp>
          <p:nvSpPr>
            <p:cNvPr id="57354" name="TextBox 19"/>
            <p:cNvSpPr txBox="1">
              <a:spLocks noChangeArrowheads="1"/>
            </p:cNvSpPr>
            <p:nvPr/>
          </p:nvSpPr>
          <p:spPr bwMode="auto">
            <a:xfrm>
              <a:off x="2143126" y="3255893"/>
              <a:ext cx="1500187" cy="357195"/>
            </a:xfrm>
            <a:prstGeom prst="rect">
              <a:avLst/>
            </a:prstGeom>
            <a:noFill/>
            <a:ln w="19050">
              <a:solidFill>
                <a:srgbClr val="1D4C72"/>
              </a:solidFill>
              <a:miter lim="800000"/>
              <a:headEnd/>
              <a:tailEnd/>
            </a:ln>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he-IL" dirty="0" smtClean="0">
                  <a:solidFill>
                    <a:srgbClr val="000000"/>
                  </a:solidFill>
                </a:rPr>
                <a:t>הפריה </a:t>
              </a:r>
              <a:r>
                <a:rPr lang="he-IL" dirty="0" smtClean="0">
                  <a:solidFill>
                    <a:schemeClr val="accent3"/>
                  </a:solidFill>
                </a:rPr>
                <a:t>פנימית</a:t>
              </a: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a:p>
              <a:pPr eaLnBrk="1" hangingPunct="1">
                <a:defRPr/>
              </a:pPr>
              <a:endParaRPr lang="he-IL" dirty="0" smtClean="0">
                <a:solidFill>
                  <a:srgbClr val="000000"/>
                </a:solidFill>
              </a:endParaRPr>
            </a:p>
          </p:txBody>
        </p:sp>
        <p:sp>
          <p:nvSpPr>
            <p:cNvPr id="93200" name="TextBox 21"/>
            <p:cNvSpPr txBox="1">
              <a:spLocks noChangeArrowheads="1"/>
            </p:cNvSpPr>
            <p:nvPr/>
          </p:nvSpPr>
          <p:spPr bwMode="auto">
            <a:xfrm>
              <a:off x="214313" y="6000750"/>
              <a:ext cx="1928812" cy="571500"/>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העובר מתפתח </a:t>
              </a:r>
              <a:r>
                <a:rPr lang="he-IL" sz="1600">
                  <a:solidFill>
                    <a:srgbClr val="FF6600"/>
                  </a:solidFill>
                </a:rPr>
                <a:t>בביצה</a:t>
              </a:r>
            </a:p>
            <a:p>
              <a:pPr eaLnBrk="1" hangingPunct="1"/>
              <a:r>
                <a:rPr lang="he-IL" sz="1600">
                  <a:solidFill>
                    <a:srgbClr val="000000"/>
                  </a:solidFill>
                </a:rPr>
                <a:t>(זוחלים, עופות)</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sp>
          <p:nvSpPr>
            <p:cNvPr id="93201" name="TextBox 22"/>
            <p:cNvSpPr txBox="1">
              <a:spLocks noChangeArrowheads="1"/>
            </p:cNvSpPr>
            <p:nvPr/>
          </p:nvSpPr>
          <p:spPr bwMode="auto">
            <a:xfrm>
              <a:off x="4000500" y="6000750"/>
              <a:ext cx="1643063" cy="571500"/>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solidFill>
                    <a:srgbClr val="000000"/>
                  </a:solidFill>
                </a:rPr>
                <a:t>העובר מתפתח</a:t>
              </a:r>
            </a:p>
            <a:p>
              <a:pPr eaLnBrk="1" hangingPunct="1"/>
              <a:r>
                <a:rPr lang="he-IL" sz="1600">
                  <a:solidFill>
                    <a:srgbClr val="FF6600"/>
                  </a:solidFill>
                </a:rPr>
                <a:t>בגוף האם </a:t>
              </a:r>
              <a:r>
                <a:rPr lang="he-IL" sz="1600">
                  <a:solidFill>
                    <a:srgbClr val="000000"/>
                  </a:solidFill>
                </a:rPr>
                <a:t>(יונקים)</a:t>
              </a: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a:p>
              <a:pPr eaLnBrk="1" hangingPunct="1"/>
              <a:endParaRPr lang="he-IL" sz="1600">
                <a:solidFill>
                  <a:srgbClr val="000000"/>
                </a:solidFill>
              </a:endParaRPr>
            </a:p>
          </p:txBody>
        </p:sp>
        <p:pic>
          <p:nvPicPr>
            <p:cNvPr id="93202" name="Picture 7" descr="A basketful of eggs">
              <a:hlinkClick r:id="rId3"/>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28600" y="4098925"/>
              <a:ext cx="1603375" cy="1857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3203" name="TextBox 23"/>
            <p:cNvSpPr txBox="1">
              <a:spLocks noChangeArrowheads="1"/>
            </p:cNvSpPr>
            <p:nvPr/>
          </p:nvSpPr>
          <p:spPr bwMode="auto">
            <a:xfrm>
              <a:off x="214313" y="3714750"/>
              <a:ext cx="1500187" cy="42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eaLnBrk="1" hangingPunct="1"/>
              <a:r>
                <a:rPr lang="en-US" sz="1000">
                  <a:solidFill>
                    <a:srgbClr val="000000"/>
                  </a:solidFill>
                </a:rPr>
                <a:t>© www.sxc.hu/</a:t>
              </a:r>
            </a:p>
            <a:p>
              <a:pPr algn="l" eaLnBrk="1" hangingPunct="1"/>
              <a:r>
                <a:rPr lang="en-US" sz="1000">
                  <a:solidFill>
                    <a:srgbClr val="000000"/>
                  </a:solidFill>
                </a:rPr>
                <a:t>Andrea Kratzenberg </a:t>
              </a:r>
              <a:endParaRPr lang="he-IL" sz="1000">
                <a:solidFill>
                  <a:srgbClr val="000000"/>
                </a:solidFill>
              </a:endParaRPr>
            </a:p>
          </p:txBody>
        </p:sp>
        <p:cxnSp>
          <p:nvCxnSpPr>
            <p:cNvPr id="27" name="מחבר חץ ישר 26"/>
            <p:cNvCxnSpPr/>
            <p:nvPr/>
          </p:nvCxnSpPr>
          <p:spPr>
            <a:xfrm rot="5400000">
              <a:off x="2749546" y="3824230"/>
              <a:ext cx="360371" cy="1588"/>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33" name="מחבר חץ ישר 32"/>
            <p:cNvCxnSpPr/>
            <p:nvPr/>
          </p:nvCxnSpPr>
          <p:spPr>
            <a:xfrm rot="5400000">
              <a:off x="7678734" y="3822642"/>
              <a:ext cx="360370" cy="1587"/>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25" name="מחבר חץ ישר 24"/>
            <p:cNvCxnSpPr/>
            <p:nvPr/>
          </p:nvCxnSpPr>
          <p:spPr>
            <a:xfrm rot="16200000" flipH="1">
              <a:off x="3192458" y="5549883"/>
              <a:ext cx="500073" cy="401637"/>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cxnSp>
          <p:nvCxnSpPr>
            <p:cNvPr id="28" name="מחבר חץ ישר 27"/>
            <p:cNvCxnSpPr/>
            <p:nvPr/>
          </p:nvCxnSpPr>
          <p:spPr>
            <a:xfrm rot="5400000">
              <a:off x="2214558" y="5572108"/>
              <a:ext cx="500073" cy="357187"/>
            </a:xfrm>
            <a:prstGeom prst="straightConnector1">
              <a:avLst/>
            </a:prstGeom>
            <a:ln w="44450">
              <a:solidFill>
                <a:srgbClr val="FF6600"/>
              </a:solidFill>
              <a:tailEnd type="arrow"/>
            </a:ln>
          </p:spPr>
          <p:style>
            <a:lnRef idx="1">
              <a:schemeClr val="accent1"/>
            </a:lnRef>
            <a:fillRef idx="0">
              <a:schemeClr val="accent1"/>
            </a:fillRef>
            <a:effectRef idx="0">
              <a:schemeClr val="accent1"/>
            </a:effectRef>
            <a:fontRef idx="minor">
              <a:schemeClr val="tx1"/>
            </a:fontRef>
          </p:style>
        </p:cxnSp>
        <p:sp>
          <p:nvSpPr>
            <p:cNvPr id="93208" name="TextBox 18"/>
            <p:cNvSpPr txBox="1">
              <a:spLocks noChangeArrowheads="1"/>
            </p:cNvSpPr>
            <p:nvPr/>
          </p:nvSpPr>
          <p:spPr bwMode="auto">
            <a:xfrm>
              <a:off x="2071688" y="4071938"/>
              <a:ext cx="1714500" cy="1285875"/>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a:solidFill>
                    <a:srgbClr val="000000"/>
                  </a:solidFill>
                </a:rPr>
                <a:t>העובר מתפתח </a:t>
              </a:r>
              <a:r>
                <a:rPr lang="he-IL">
                  <a:solidFill>
                    <a:srgbClr val="FF6600"/>
                  </a:solidFill>
                </a:rPr>
                <a:t>במקום מוגן,</a:t>
              </a:r>
            </a:p>
            <a:p>
              <a:pPr eaLnBrk="1" hangingPunct="1"/>
              <a:r>
                <a:rPr lang="he-IL">
                  <a:solidFill>
                    <a:srgbClr val="FF6600"/>
                  </a:solidFill>
                </a:rPr>
                <a:t>שאינו חשוף לסביבה החיצונית</a:t>
              </a:r>
            </a:p>
            <a:p>
              <a:pPr eaLnBrk="1" hangingPunct="1"/>
              <a:endParaRPr lang="he-IL">
                <a:solidFill>
                  <a:srgbClr val="000000"/>
                </a:solidFill>
              </a:endParaRPr>
            </a:p>
            <a:p>
              <a:pPr eaLnBrk="1" hangingPunct="1"/>
              <a:endParaRPr lang="he-IL">
                <a:solidFill>
                  <a:srgbClr val="000000"/>
                </a:solidFill>
              </a:endParaRPr>
            </a:p>
            <a:p>
              <a:pPr eaLnBrk="1" hangingPunct="1"/>
              <a:endParaRPr lang="he-IL">
                <a:solidFill>
                  <a:srgbClr val="000000"/>
                </a:solidFill>
              </a:endParaRPr>
            </a:p>
            <a:p>
              <a:pPr eaLnBrk="1" hangingPunct="1"/>
              <a:endParaRPr lang="he-IL">
                <a:solidFill>
                  <a:srgbClr val="000000"/>
                </a:solidFill>
              </a:endParaRPr>
            </a:p>
            <a:p>
              <a:pPr eaLnBrk="1" hangingPunct="1"/>
              <a:endParaRPr lang="he-IL">
                <a:solidFill>
                  <a:srgbClr val="000000"/>
                </a:solidFill>
              </a:endParaRPr>
            </a:p>
          </p:txBody>
        </p:sp>
        <p:grpSp>
          <p:nvGrpSpPr>
            <p:cNvPr id="93209" name="קבוצה 35"/>
            <p:cNvGrpSpPr>
              <a:grpSpLocks/>
            </p:cNvGrpSpPr>
            <p:nvPr/>
          </p:nvGrpSpPr>
          <p:grpSpPr bwMode="auto">
            <a:xfrm>
              <a:off x="3932238" y="3371850"/>
              <a:ext cx="1749425" cy="2576513"/>
              <a:chOff x="3932256" y="3371213"/>
              <a:chExt cx="1749798" cy="2577153"/>
            </a:xfrm>
          </p:grpSpPr>
          <p:pic>
            <p:nvPicPr>
              <p:cNvPr id="93210" name="תמונה 30" descr="iStock_000012633829XSmall.jpg"/>
              <p:cNvPicPr>
                <a:picLocks noChangeAspect="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4000496" y="3429000"/>
                <a:ext cx="1681558" cy="25193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3211" name="TextBox 28"/>
              <p:cNvSpPr txBox="1">
                <a:spLocks noChangeArrowheads="1"/>
              </p:cNvSpPr>
              <p:nvPr/>
            </p:nvSpPr>
            <p:spPr bwMode="auto">
              <a:xfrm>
                <a:off x="3932256" y="3371213"/>
                <a:ext cx="1357322" cy="42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eaLnBrk="1" hangingPunct="1"/>
                <a:r>
                  <a:rPr lang="en-US" sz="1000">
                    <a:solidFill>
                      <a:srgbClr val="FFFFFF"/>
                    </a:solidFill>
                  </a:rPr>
                  <a:t>© istockphoto.com/</a:t>
                </a:r>
              </a:p>
              <a:p>
                <a:pPr algn="l" eaLnBrk="1" hangingPunct="1"/>
                <a:r>
                  <a:rPr lang="en-US" sz="1000">
                    <a:solidFill>
                      <a:srgbClr val="FFFFFF"/>
                    </a:solidFill>
                  </a:rPr>
                  <a:t>Catalin Petolea</a:t>
                </a:r>
              </a:p>
            </p:txBody>
          </p:sp>
        </p:grpSp>
      </p:grpSp>
      <p:sp>
        <p:nvSpPr>
          <p:cNvPr id="29" name="TextBox 28"/>
          <p:cNvSpPr txBox="1"/>
          <p:nvPr/>
        </p:nvSpPr>
        <p:spPr>
          <a:xfrm>
            <a:off x="490538" y="555625"/>
            <a:ext cx="8164512" cy="369888"/>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1:</a:t>
            </a:r>
            <a:endParaRPr lang="en-US" dirty="0">
              <a:solidFill>
                <a:srgbClr val="1D4C72"/>
              </a:solidFill>
            </a:endParaRPr>
          </a:p>
        </p:txBody>
      </p:sp>
      <p:pic>
        <p:nvPicPr>
          <p:cNvPr id="93191" name="Picture 2"/>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711325" y="1285875"/>
            <a:ext cx="2503488" cy="18780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3192" name="TextBox 29"/>
          <p:cNvSpPr txBox="1">
            <a:spLocks noChangeArrowheads="1"/>
          </p:cNvSpPr>
          <p:nvPr/>
        </p:nvSpPr>
        <p:spPr bwMode="auto">
          <a:xfrm>
            <a:off x="3248025" y="2905125"/>
            <a:ext cx="958850" cy="285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100">
                <a:solidFill>
                  <a:srgbClr val="000000"/>
                </a:solidFill>
              </a:rPr>
              <a:t>© צוות נחשון</a:t>
            </a:r>
          </a:p>
        </p:txBody>
      </p:sp>
      <p:pic>
        <p:nvPicPr>
          <p:cNvPr id="93193" name="תמונה 9" descr="iStock_000003150303Small.jpg"/>
          <p:cNvPicPr>
            <a:picLocks noChangeAspect="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5980113" y="1285875"/>
            <a:ext cx="2713037" cy="18049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93194" name="TextBox 8"/>
          <p:cNvSpPr txBox="1">
            <a:spLocks noChangeArrowheads="1"/>
          </p:cNvSpPr>
          <p:nvPr/>
        </p:nvSpPr>
        <p:spPr bwMode="auto">
          <a:xfrm>
            <a:off x="5932488" y="2744788"/>
            <a:ext cx="2643187" cy="428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2225">
                <a:solidFill>
                  <a:srgbClr val="000000"/>
                </a:solidFill>
                <a:miter lim="800000"/>
                <a:headEnd/>
                <a:tailEnd/>
              </a14:hiddenLine>
            </a:ext>
          </a:extLst>
        </p:spPr>
        <p:txBody>
          <a:bodyPr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eaLnBrk="1" hangingPunct="1"/>
            <a:r>
              <a:rPr lang="en-US" sz="1000">
                <a:solidFill>
                  <a:srgbClr val="FFFFFF"/>
                </a:solidFill>
              </a:rPr>
              <a:t>© istockphoto.com/ Andreas Gradin</a:t>
            </a:r>
            <a:endParaRPr lang="he-IL" sz="1000">
              <a:solidFill>
                <a:srgbClr val="FFFF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33350" y="684213"/>
            <a:ext cx="8626475" cy="3387725"/>
          </a:xfrm>
          <a:prstGeom prst="rect">
            <a:avLst/>
          </a:prstGeom>
          <a:noFill/>
          <a:ln w="22225">
            <a:noFill/>
          </a:ln>
          <a:effectLst>
            <a:outerShdw sx="101000" sy="101000" algn="ctr" rotWithShape="0">
              <a:schemeClr val="bg1">
                <a:lumMod val="75000"/>
              </a:schemeClr>
            </a:outerShdw>
          </a:effectLst>
        </p:spPr>
        <p:txBody>
          <a:bodyPr rtlCol="1"/>
          <a:lstStyle/>
          <a:p>
            <a:pPr fontAlgn="auto">
              <a:spcBef>
                <a:spcPts val="0"/>
              </a:spcBef>
              <a:spcAft>
                <a:spcPts val="0"/>
              </a:spcAft>
              <a:defRPr/>
            </a:pPr>
            <a:endParaRPr lang="he-IL" dirty="0">
              <a:solidFill>
                <a:prstClr val="black"/>
              </a:solidFill>
            </a:endParaRPr>
          </a:p>
        </p:txBody>
      </p:sp>
      <p:sp>
        <p:nvSpPr>
          <p:cNvPr id="10243" name="Slide Number Placeholder 6"/>
          <p:cNvSpPr>
            <a:spLocks noGrp="1"/>
          </p:cNvSpPr>
          <p:nvPr>
            <p:ph type="sldNum" sz="quarter" idx="10"/>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AE7CB5D1-7831-4CB1-960E-60C4BD57EB87}" type="slidenum">
              <a:rPr lang="he-IL" smtClean="0">
                <a:solidFill>
                  <a:srgbClr val="A6A6A6"/>
                </a:solidFill>
              </a:rPr>
              <a:pPr>
                <a:defRPr/>
              </a:pPr>
              <a:t>6</a:t>
            </a:fld>
            <a:endParaRPr lang="he-IL" smtClean="0">
              <a:solidFill>
                <a:srgbClr val="A6A6A6"/>
              </a:solidFill>
            </a:endParaRPr>
          </a:p>
        </p:txBody>
      </p:sp>
      <p:sp>
        <p:nvSpPr>
          <p:cNvPr id="8" name="Rectangle 3"/>
          <p:cNvSpPr/>
          <p:nvPr/>
        </p:nvSpPr>
        <p:spPr>
          <a:xfrm>
            <a:off x="374650"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solidFill>
                <a:prstClr val="white"/>
              </a:solidFill>
            </a:endParaRPr>
          </a:p>
        </p:txBody>
      </p:sp>
      <p:sp>
        <p:nvSpPr>
          <p:cNvPr id="13" name="כותרת 12"/>
          <p:cNvSpPr>
            <a:spLocks noGrp="1"/>
          </p:cNvSpPr>
          <p:nvPr>
            <p:ph type="title" idx="4294967295"/>
          </p:nvPr>
        </p:nvSpPr>
        <p:spPr>
          <a:xfrm>
            <a:off x="457200" y="142875"/>
            <a:ext cx="8229600" cy="357188"/>
          </a:xfrm>
          <a:prstGeom prst="rect">
            <a:avLst/>
          </a:prstGeom>
        </p:spPr>
        <p:txBody>
          <a:bodyPr/>
          <a:lstStyle/>
          <a:p>
            <a:pPr fontAlgn="auto">
              <a:defRPr/>
            </a:pPr>
            <a:r>
              <a:rPr lang="he-IL" sz="1800" b="1" dirty="0" smtClean="0">
                <a:solidFill>
                  <a:srgbClr val="FF6600"/>
                </a:solidFill>
              </a:rPr>
              <a:t>דו־חיים: יצורים החיים ביבשה אך מקיימים תהליכי רבייה במים</a:t>
            </a:r>
            <a:endParaRPr lang="he-IL" sz="1800" b="1" dirty="0" smtClean="0">
              <a:solidFill>
                <a:schemeClr val="accent6">
                  <a:lumMod val="50000"/>
                  <a:lumOff val="50000"/>
                </a:schemeClr>
              </a:solidFill>
              <a:ea typeface="+mn-ea"/>
            </a:endParaRPr>
          </a:p>
        </p:txBody>
      </p:sp>
      <p:sp>
        <p:nvSpPr>
          <p:cNvPr id="12" name="TextBox 11"/>
          <p:cNvSpPr txBox="1"/>
          <p:nvPr/>
        </p:nvSpPr>
        <p:spPr>
          <a:xfrm>
            <a:off x="285750" y="628650"/>
            <a:ext cx="8483600" cy="2300288"/>
          </a:xfrm>
          <a:prstGeom prst="rect">
            <a:avLst/>
          </a:prstGeom>
          <a:noFill/>
          <a:ln w="22225">
            <a:noFill/>
          </a:ln>
          <a:effectLst>
            <a:outerShdw sx="101000" sy="101000" algn="ctr" rotWithShape="0">
              <a:schemeClr val="bg1">
                <a:lumMod val="75000"/>
              </a:schemeClr>
            </a:outerShdw>
          </a:effectLst>
        </p:spPr>
        <p:txBody>
          <a:bodyPr rtlCol="1"/>
          <a:lstStyle/>
          <a:p>
            <a:pPr>
              <a:defRPr/>
            </a:pPr>
            <a:r>
              <a:rPr lang="he-IL" u="sng" dirty="0"/>
              <a:t>בבעלי חיים ממחלקת </a:t>
            </a:r>
            <a:r>
              <a:rPr lang="he-IL" u="sng" dirty="0">
                <a:solidFill>
                  <a:srgbClr val="FF6600"/>
                </a:solidFill>
              </a:rPr>
              <a:t>הדו־חיים</a:t>
            </a:r>
            <a:r>
              <a:rPr lang="he-IL" u="sng" dirty="0"/>
              <a:t> ("דו־חיים" </a:t>
            </a:r>
            <a:r>
              <a:rPr lang="he-IL" u="sng" dirty="0">
                <a:solidFill>
                  <a:prstClr val="black"/>
                </a:solidFill>
              </a:rPr>
              <a:t>= שתי סביבות חיים)</a:t>
            </a:r>
            <a:r>
              <a:rPr lang="he-IL" dirty="0">
                <a:solidFill>
                  <a:prstClr val="black"/>
                </a:solidFill>
              </a:rPr>
              <a:t>: </a:t>
            </a:r>
            <a:endParaRPr lang="he-IL" dirty="0"/>
          </a:p>
          <a:p>
            <a:pPr>
              <a:defRPr/>
            </a:pPr>
            <a:r>
              <a:rPr lang="he-IL" dirty="0"/>
              <a:t>הפרטים הבוגרים חיים ביבשה (ושומרים על לחות תמידית בעזרת הפרשת ריר על גבי גופם), </a:t>
            </a:r>
          </a:p>
          <a:p>
            <a:pPr>
              <a:defRPr/>
            </a:pPr>
            <a:r>
              <a:rPr lang="he-IL" dirty="0"/>
              <a:t>אך הפרטים הצעירים חיים במים.</a:t>
            </a:r>
          </a:p>
          <a:p>
            <a:pPr>
              <a:defRPr/>
            </a:pPr>
            <a:r>
              <a:rPr lang="he-IL" u="sng" dirty="0"/>
              <a:t>הרבייה מתרחשת במים, ולכן הדו־חיים נמצאים בקרבת מקורות מים</a:t>
            </a:r>
            <a:r>
              <a:rPr lang="he-IL" dirty="0"/>
              <a:t>:</a:t>
            </a:r>
          </a:p>
          <a:p>
            <a:pPr>
              <a:defRPr/>
            </a:pPr>
            <a:r>
              <a:rPr lang="he-IL" dirty="0"/>
              <a:t>במים מתבצעת </a:t>
            </a:r>
            <a:r>
              <a:rPr lang="he-IL" dirty="0">
                <a:solidFill>
                  <a:srgbClr val="FF6600"/>
                </a:solidFill>
              </a:rPr>
              <a:t>הפריה חיצונית</a:t>
            </a:r>
            <a:r>
              <a:rPr lang="he-IL" dirty="0"/>
              <a:t>: הנקבה מטילה את הביצים לסביבה המימית והזכר מפריש עליהן את תאי הזרע שיַפְרוּ אותן.</a:t>
            </a:r>
          </a:p>
          <a:p>
            <a:pPr>
              <a:buFont typeface="Arial" pitchFamily="34" charset="0"/>
              <a:buChar char="•"/>
              <a:defRPr/>
            </a:pPr>
            <a:r>
              <a:rPr lang="he-IL" dirty="0"/>
              <a:t> </a:t>
            </a:r>
            <a:r>
              <a:rPr lang="he-IL" dirty="0">
                <a:solidFill>
                  <a:srgbClr val="FF6600"/>
                </a:solidFill>
              </a:rPr>
              <a:t>העוברים מתפתחים בתוך</a:t>
            </a:r>
            <a:r>
              <a:rPr lang="he-IL" dirty="0">
                <a:solidFill>
                  <a:schemeClr val="accent3"/>
                </a:solidFill>
              </a:rPr>
              <a:t> הביצים</a:t>
            </a:r>
            <a:r>
              <a:rPr lang="he-IL" dirty="0"/>
              <a:t>, בסביבה המימית.</a:t>
            </a:r>
          </a:p>
          <a:p>
            <a:pPr>
              <a:defRPr/>
            </a:pPr>
            <a:endParaRPr lang="he-IL" dirty="0"/>
          </a:p>
          <a:p>
            <a:pPr>
              <a:defRPr/>
            </a:pPr>
            <a:r>
              <a:rPr lang="he-IL" dirty="0"/>
              <a:t>דו־חיים הם דוגמה ליצורים בעלי התאמה לחיים ביבשה אך ללא התאמה לרבייה ביבשה.</a:t>
            </a:r>
            <a:endParaRPr lang="en-US" dirty="0"/>
          </a:p>
          <a:p>
            <a:pPr>
              <a:defRPr/>
            </a:pPr>
            <a:endParaRPr lang="en-US" dirty="0"/>
          </a:p>
          <a:p>
            <a:pPr fontAlgn="auto">
              <a:spcBef>
                <a:spcPts val="0"/>
              </a:spcBef>
              <a:spcAft>
                <a:spcPts val="0"/>
              </a:spcAft>
              <a:buClr>
                <a:schemeClr val="accent3"/>
              </a:buClr>
              <a:defRPr/>
            </a:pPr>
            <a:endParaRPr lang="he-IL" dirty="0">
              <a:solidFill>
                <a:srgbClr val="000000"/>
              </a:solidFill>
            </a:endParaRPr>
          </a:p>
          <a:p>
            <a:pPr>
              <a:defRPr/>
            </a:pPr>
            <a:endParaRPr lang="he-IL" dirty="0">
              <a:solidFill>
                <a:prstClr val="black"/>
              </a:solidFill>
            </a:endParaRPr>
          </a:p>
          <a:p>
            <a:pPr fontAlgn="auto">
              <a:spcBef>
                <a:spcPts val="0"/>
              </a:spcBef>
              <a:spcAft>
                <a:spcPts val="0"/>
              </a:spcAft>
              <a:defRPr/>
            </a:pPr>
            <a:endParaRPr lang="he-IL" dirty="0">
              <a:solidFill>
                <a:prstClr val="black"/>
              </a:solidFill>
            </a:endParaRPr>
          </a:p>
        </p:txBody>
      </p:sp>
      <p:sp>
        <p:nvSpPr>
          <p:cNvPr id="94215" name="TextBox 11"/>
          <p:cNvSpPr txBox="1">
            <a:spLocks noChangeArrowheads="1"/>
          </p:cNvSpPr>
          <p:nvPr/>
        </p:nvSpPr>
        <p:spPr bwMode="auto">
          <a:xfrm>
            <a:off x="5072063" y="5138738"/>
            <a:ext cx="2928937" cy="871537"/>
          </a:xfrm>
          <a:prstGeom prst="rect">
            <a:avLst/>
          </a:prstGeom>
          <a:noFill/>
          <a:ln w="19050">
            <a:solidFill>
              <a:srgbClr val="1D4C72"/>
            </a:solidFill>
            <a:miter lim="800000"/>
            <a:headEnd/>
            <a:tailEnd/>
          </a:ln>
          <a:extLst>
            <a:ext uri="{909E8E84-426E-40DD-AFC4-6F175D3DCCD1}">
              <a14:hiddenFill xmlns="" xmlns:a14="http://schemas.microsoft.com/office/drawing/2010/main">
                <a:solidFill>
                  <a:srgbClr val="FFFFFF"/>
                </a:solidFill>
              </a14:hiddenFill>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he-IL" sz="1600"/>
              <a:t>קרפדות בשלולית מים:</a:t>
            </a:r>
          </a:p>
          <a:p>
            <a:pPr eaLnBrk="1" hangingPunct="1"/>
            <a:r>
              <a:rPr lang="he-IL" sz="1600"/>
              <a:t>הנקבות הטילו את הביצים והזכרים מפזרים את תאי הזרע במים.</a:t>
            </a:r>
          </a:p>
        </p:txBody>
      </p:sp>
      <p:grpSp>
        <p:nvGrpSpPr>
          <p:cNvPr id="94216" name="קבוצה 20"/>
          <p:cNvGrpSpPr>
            <a:grpSpLocks/>
          </p:cNvGrpSpPr>
          <p:nvPr/>
        </p:nvGrpSpPr>
        <p:grpSpPr bwMode="auto">
          <a:xfrm>
            <a:off x="473075" y="3214688"/>
            <a:ext cx="4384675" cy="3138487"/>
            <a:chOff x="285735" y="2987692"/>
            <a:chExt cx="4384343" cy="3139106"/>
          </a:xfrm>
        </p:grpSpPr>
        <p:pic>
          <p:nvPicPr>
            <p:cNvPr id="94217" name="תמונה 16" descr="iStock_000004144434Small.jpg"/>
            <p:cNvPicPr>
              <a:picLocks noChangeAspect="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57158" y="2987692"/>
              <a:ext cx="4312920" cy="2870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8" name="TextBox 17"/>
            <p:cNvSpPr txBox="1"/>
            <p:nvPr/>
          </p:nvSpPr>
          <p:spPr bwMode="auto">
            <a:xfrm>
              <a:off x="285735" y="5840992"/>
              <a:ext cx="2071531" cy="285806"/>
            </a:xfrm>
            <a:prstGeom prst="rect">
              <a:avLst/>
            </a:prstGeom>
            <a:noFill/>
            <a:ln w="22225">
              <a:noFill/>
            </a:ln>
            <a:effectLst/>
          </p:spPr>
          <p:txBody>
            <a:bodyPr rtlCol="1" anchor="ctr"/>
            <a:lstStyle/>
            <a:p>
              <a:pPr algn="l" fontAlgn="auto">
                <a:spcBef>
                  <a:spcPts val="0"/>
                </a:spcBef>
                <a:spcAft>
                  <a:spcPts val="0"/>
                </a:spcAft>
                <a:defRPr/>
              </a:pPr>
              <a:r>
                <a:rPr lang="en-US" sz="1000" dirty="0"/>
                <a:t>© istockphoto.com/ </a:t>
              </a:r>
              <a:r>
                <a:rPr lang="en-US" sz="1000" dirty="0" err="1"/>
                <a:t>bostb</a:t>
              </a:r>
              <a:endParaRPr lang="he-IL" sz="1000" dirty="0">
                <a:latin typeface="+mn-lt"/>
                <a:cs typeface="+mn-cs"/>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3647C52C-C503-4E2E-98AF-E7F6F899A4A5}" type="slidenum">
              <a:rPr lang="he-IL" sz="1200" smtClean="0">
                <a:solidFill>
                  <a:schemeClr val="bg2">
                    <a:lumMod val="65000"/>
                  </a:schemeClr>
                </a:solidFill>
              </a:rPr>
              <a:pPr>
                <a:defRPr/>
              </a:pPr>
              <a:t>7</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שאלה 2</a:t>
            </a:r>
          </a:p>
        </p:txBody>
      </p:sp>
      <p:sp>
        <p:nvSpPr>
          <p:cNvPr id="11" name="TextBox 10"/>
          <p:cNvSpPr txBox="1"/>
          <p:nvPr/>
        </p:nvSpPr>
        <p:spPr>
          <a:xfrm>
            <a:off x="357188" y="642938"/>
            <a:ext cx="8164512" cy="9239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2: </a:t>
            </a:r>
            <a:r>
              <a:rPr lang="he-IL" dirty="0">
                <a:solidFill>
                  <a:srgbClr val="1D4C72"/>
                </a:solidFill>
              </a:rPr>
              <a:t>בגרות 2005</a:t>
            </a:r>
          </a:p>
          <a:p>
            <a:pPr>
              <a:defRPr/>
            </a:pPr>
            <a:r>
              <a:rPr lang="he-IL" dirty="0">
                <a:solidFill>
                  <a:srgbClr val="1D4C72"/>
                </a:solidFill>
              </a:rPr>
              <a:t>ההופעה של הפריה פנימית אצל בעלי חיים וצמחים קשורה למעבר מחיים במים לחיים ביבשה. הסבירו מדוע הופעת ההפריה הפנימית קשורה למעבר לחיים ביבשה. </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316F38B1-4EAB-47B8-B5E8-022134F0B759}" type="slidenum">
              <a:rPr lang="he-IL" sz="1200" smtClean="0">
                <a:solidFill>
                  <a:schemeClr val="bg2">
                    <a:lumMod val="65000"/>
                  </a:schemeClr>
                </a:solidFill>
              </a:rPr>
              <a:pPr>
                <a:defRPr/>
              </a:pPr>
              <a:t>8</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dirty="0" smtClean="0">
                <a:solidFill>
                  <a:srgbClr val="FF6600"/>
                </a:solidFill>
                <a:latin typeface="+mn-lt"/>
                <a:ea typeface="+mn-ea"/>
                <a:cs typeface="+mn-cs"/>
              </a:rPr>
              <a:t>תשובה</a:t>
            </a:r>
          </a:p>
        </p:txBody>
      </p:sp>
      <p:sp>
        <p:nvSpPr>
          <p:cNvPr id="10" name="Rectangle 12"/>
          <p:cNvSpPr/>
          <p:nvPr/>
        </p:nvSpPr>
        <p:spPr>
          <a:xfrm>
            <a:off x="606425" y="2565400"/>
            <a:ext cx="7929563" cy="2000250"/>
          </a:xfrm>
          <a:prstGeom prst="rect">
            <a:avLst/>
          </a:prstGeom>
          <a:gradFill>
            <a:gsLst>
              <a:gs pos="0">
                <a:schemeClr val="bg1"/>
              </a:gs>
              <a:gs pos="50000">
                <a:schemeClr val="bg2">
                  <a:lumMod val="95000"/>
                </a:schemeClr>
              </a:gs>
            </a:gsLst>
            <a:lin ang="5400000" scaled="0"/>
          </a:gradFill>
          <a:ln w="1270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lstStyle/>
          <a:p>
            <a:pPr>
              <a:lnSpc>
                <a:spcPct val="114000"/>
              </a:lnSpc>
              <a:defRPr/>
            </a:pPr>
            <a:r>
              <a:rPr lang="he-IL" b="1" dirty="0">
                <a:solidFill>
                  <a:prstClr val="black"/>
                </a:solidFill>
              </a:rPr>
              <a:t>תשובה:</a:t>
            </a:r>
            <a:endParaRPr lang="he-IL" dirty="0">
              <a:solidFill>
                <a:prstClr val="black"/>
              </a:solidFill>
            </a:endParaRPr>
          </a:p>
          <a:p>
            <a:pPr>
              <a:lnSpc>
                <a:spcPct val="114000"/>
              </a:lnSpc>
              <a:defRPr/>
            </a:pPr>
            <a:r>
              <a:rPr lang="he-IL" dirty="0">
                <a:solidFill>
                  <a:srgbClr val="000000"/>
                </a:solidFill>
              </a:rPr>
              <a:t>תאי הרבייה אינם יכולים להתקיים באוויר היבש ואינם יכולים לנוע בו, ולכן </a:t>
            </a:r>
            <a:r>
              <a:rPr lang="he-IL" kern="0" dirty="0">
                <a:solidFill>
                  <a:sysClr val="windowText" lastClr="000000"/>
                </a:solidFill>
                <a:latin typeface="Calibri"/>
              </a:rPr>
              <a:t>סביבה לחה חיונית לתהליך ההפריה (= המפגש בין תאי הרבייה).</a:t>
            </a:r>
          </a:p>
          <a:p>
            <a:pPr>
              <a:lnSpc>
                <a:spcPct val="114000"/>
              </a:lnSpc>
              <a:defRPr/>
            </a:pPr>
            <a:r>
              <a:rPr lang="he-IL" dirty="0">
                <a:solidFill>
                  <a:srgbClr val="000000"/>
                </a:solidFill>
              </a:rPr>
              <a:t>כאשר האורגניזם חי </a:t>
            </a:r>
            <a:r>
              <a:rPr lang="he-IL" dirty="0">
                <a:solidFill>
                  <a:schemeClr val="tx1"/>
                </a:solidFill>
              </a:rPr>
              <a:t>במים, ההפריה יכולה להתרחש בסביבה המימית (הפריה חיצונית). ואולם, כאשר האורגניזם חי ביבשה, פנים הגוף מספק סביבה לחה שתאי הרבייה יכולים לנוע ולהיפגש בה, ויכולה להתרחש ההפריה (הפריה פנימית).</a:t>
            </a:r>
          </a:p>
          <a:p>
            <a:pPr>
              <a:lnSpc>
                <a:spcPct val="114000"/>
              </a:lnSpc>
              <a:defRPr/>
            </a:pPr>
            <a:r>
              <a:rPr lang="he-IL" kern="0" dirty="0">
                <a:solidFill>
                  <a:schemeClr val="tx1"/>
                </a:solidFill>
                <a:latin typeface="Calibri"/>
              </a:rPr>
              <a:t> </a:t>
            </a:r>
            <a:endParaRPr lang="he-IL" b="1" dirty="0">
              <a:solidFill>
                <a:schemeClr val="tx1"/>
              </a:solidFill>
            </a:endParaRPr>
          </a:p>
          <a:p>
            <a:pPr>
              <a:lnSpc>
                <a:spcPct val="114000"/>
              </a:lnSpc>
              <a:defRPr/>
            </a:pPr>
            <a:endParaRPr lang="he-IL" b="1" dirty="0">
              <a:solidFill>
                <a:prstClr val="black"/>
              </a:solidFill>
            </a:endParaRPr>
          </a:p>
          <a:p>
            <a:pPr>
              <a:lnSpc>
                <a:spcPct val="114000"/>
              </a:lnSpc>
              <a:defRPr/>
            </a:pPr>
            <a:endParaRPr lang="he-IL" b="1" dirty="0">
              <a:solidFill>
                <a:prstClr val="black"/>
              </a:solidFill>
            </a:endParaRPr>
          </a:p>
        </p:txBody>
      </p:sp>
      <p:sp>
        <p:nvSpPr>
          <p:cNvPr id="8" name="TextBox 7"/>
          <p:cNvSpPr txBox="1"/>
          <p:nvPr/>
        </p:nvSpPr>
        <p:spPr>
          <a:xfrm>
            <a:off x="357188" y="642938"/>
            <a:ext cx="8164512" cy="923925"/>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2: </a:t>
            </a:r>
            <a:r>
              <a:rPr lang="he-IL" dirty="0">
                <a:solidFill>
                  <a:srgbClr val="1D4C72"/>
                </a:solidFill>
              </a:rPr>
              <a:t>בגרות 2005</a:t>
            </a:r>
          </a:p>
          <a:p>
            <a:pPr>
              <a:defRPr/>
            </a:pPr>
            <a:r>
              <a:rPr lang="he-IL" dirty="0">
                <a:solidFill>
                  <a:srgbClr val="1D4C72"/>
                </a:solidFill>
              </a:rPr>
              <a:t>ההופעה של הפריה פנימית אצל בעלי חיים וצמחים קשורה למעבר מחיים במים לחיים ביבשה. הסבירו מדוע הופעת ההפריה הפנימית קשורה למעבר לחיים ביבשה. </a:t>
            </a:r>
            <a:endParaRPr lang="en-US" dirty="0">
              <a:solidFill>
                <a:srgbClr val="1D4C7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Slide Number Placeholder 6"/>
          <p:cNvSpPr>
            <a:spLocks noGrp="1"/>
          </p:cNvSpPr>
          <p:nvPr>
            <p:ph type="sldNum" sz="quarter" idx="12"/>
          </p:nvPr>
        </p:nvSpPr>
        <p:spPr bwMode="auto">
          <a:xfrm>
            <a:off x="457200" y="6564313"/>
            <a:ext cx="2133600" cy="365125"/>
          </a:xfrm>
          <a:ln>
            <a:miter lim="800000"/>
            <a:headEnd/>
            <a:tailEnd/>
          </a:ln>
        </p:spPr>
        <p:txBody>
          <a:bodyPr vert="horz" wrap="square" lIns="91440" tIns="45720" rIns="91440" bIns="45720" numCol="1" anchor="t" anchorCtr="0" compatLnSpc="1">
            <a:prstTxWarp prst="textNoShape">
              <a:avLst/>
            </a:prstTxWarp>
          </a:bodyPr>
          <a:lstStyle/>
          <a:p>
            <a:pPr>
              <a:defRPr/>
            </a:pPr>
            <a:fld id="{E82C164B-8258-4E6E-B2E0-7901024D0BE9}" type="slidenum">
              <a:rPr lang="he-IL" sz="1200" smtClean="0">
                <a:solidFill>
                  <a:schemeClr val="bg2">
                    <a:lumMod val="65000"/>
                  </a:schemeClr>
                </a:solidFill>
              </a:rPr>
              <a:pPr>
                <a:defRPr/>
              </a:pPr>
              <a:t>9</a:t>
            </a:fld>
            <a:endParaRPr lang="he-IL" sz="1200" dirty="0" smtClean="0">
              <a:solidFill>
                <a:schemeClr val="bg2">
                  <a:lumMod val="65000"/>
                </a:schemeClr>
              </a:solidFill>
            </a:endParaRPr>
          </a:p>
        </p:txBody>
      </p:sp>
      <p:sp>
        <p:nvSpPr>
          <p:cNvPr id="9" name="Rectangle 3"/>
          <p:cNvSpPr/>
          <p:nvPr/>
        </p:nvSpPr>
        <p:spPr>
          <a:xfrm>
            <a:off x="231775" y="500063"/>
            <a:ext cx="8215313" cy="46037"/>
          </a:xfrm>
          <a:prstGeom prst="rect">
            <a:avLst/>
          </a:prstGeom>
          <a:blipFill dpi="0" rotWithShape="1">
            <a:blip r:embed="rId2" cstate="print"/>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endParaRPr lang="he-IL" dirty="0"/>
          </a:p>
        </p:txBody>
      </p:sp>
      <p:sp>
        <p:nvSpPr>
          <p:cNvPr id="7" name="כותרת 6"/>
          <p:cNvSpPr>
            <a:spLocks noGrp="1"/>
          </p:cNvSpPr>
          <p:nvPr>
            <p:ph type="title" idx="4294967295"/>
          </p:nvPr>
        </p:nvSpPr>
        <p:spPr>
          <a:xfrm>
            <a:off x="357188" y="131763"/>
            <a:ext cx="8229600" cy="368300"/>
          </a:xfrm>
          <a:prstGeom prst="rect">
            <a:avLst/>
          </a:prstGeom>
        </p:spPr>
        <p:txBody>
          <a:bodyPr/>
          <a:lstStyle/>
          <a:p>
            <a:pPr>
              <a:defRPr/>
            </a:pPr>
            <a:r>
              <a:rPr lang="he-IL" sz="1800" b="1" smtClean="0">
                <a:solidFill>
                  <a:srgbClr val="FF6600"/>
                </a:solidFill>
                <a:latin typeface="+mn-lt"/>
                <a:ea typeface="+mn-ea"/>
                <a:cs typeface="+mn-cs"/>
              </a:rPr>
              <a:t>שאלה 3</a:t>
            </a:r>
            <a:endParaRPr lang="he-IL" sz="1800" b="1" dirty="0" smtClean="0">
              <a:solidFill>
                <a:srgbClr val="FF6600"/>
              </a:solidFill>
              <a:latin typeface="+mn-lt"/>
              <a:ea typeface="+mn-ea"/>
              <a:cs typeface="+mn-cs"/>
            </a:endParaRPr>
          </a:p>
        </p:txBody>
      </p:sp>
      <p:sp>
        <p:nvSpPr>
          <p:cNvPr id="11" name="TextBox 10"/>
          <p:cNvSpPr txBox="1"/>
          <p:nvPr/>
        </p:nvSpPr>
        <p:spPr>
          <a:xfrm>
            <a:off x="357188" y="642938"/>
            <a:ext cx="8164512" cy="1200150"/>
          </a:xfrm>
          <a:prstGeom prst="rect">
            <a:avLst/>
          </a:prstGeom>
          <a:noFill/>
          <a:ln w="19050">
            <a:noFill/>
          </a:ln>
          <a:effectLst>
            <a:outerShdw sx="102000" sy="102000" algn="tl" rotWithShape="0">
              <a:schemeClr val="bg1">
                <a:lumMod val="65000"/>
                <a:alpha val="0"/>
              </a:schemeClr>
            </a:outerShdw>
          </a:effectLst>
        </p:spPr>
        <p:txBody>
          <a:bodyPr rtlCol="1">
            <a:spAutoFit/>
          </a:bodyPr>
          <a:lstStyle/>
          <a:p>
            <a:pPr fontAlgn="auto">
              <a:spcBef>
                <a:spcPts val="0"/>
              </a:spcBef>
              <a:spcAft>
                <a:spcPts val="0"/>
              </a:spcAft>
              <a:defRPr/>
            </a:pPr>
            <a:r>
              <a:rPr lang="he-IL" b="1" dirty="0">
                <a:solidFill>
                  <a:srgbClr val="1D4C72"/>
                </a:solidFill>
              </a:rPr>
              <a:t>שאלה 3:  </a:t>
            </a:r>
            <a:r>
              <a:rPr lang="he-IL" dirty="0">
                <a:solidFill>
                  <a:srgbClr val="1D4C72"/>
                </a:solidFill>
              </a:rPr>
              <a:t>בגרות 2006</a:t>
            </a:r>
          </a:p>
          <a:p>
            <a:pPr>
              <a:defRPr/>
            </a:pPr>
            <a:r>
              <a:rPr lang="he-IL" b="1" dirty="0">
                <a:solidFill>
                  <a:srgbClr val="1D4C72"/>
                </a:solidFill>
              </a:rPr>
              <a:t>א. </a:t>
            </a:r>
            <a:r>
              <a:rPr lang="he-IL" dirty="0">
                <a:solidFill>
                  <a:srgbClr val="1D4C72"/>
                </a:solidFill>
              </a:rPr>
              <a:t>ציינו בעיה </a:t>
            </a:r>
            <a:r>
              <a:rPr lang="he-IL" u="sng" dirty="0">
                <a:solidFill>
                  <a:srgbClr val="1D4C72"/>
                </a:solidFill>
              </a:rPr>
              <a:t>אחת</a:t>
            </a:r>
            <a:r>
              <a:rPr lang="he-IL" dirty="0">
                <a:solidFill>
                  <a:srgbClr val="1D4C72"/>
                </a:solidFill>
              </a:rPr>
              <a:t> הנוגעת להתפתחות העובר אצל יצורים החיים ביבשה, ומשותפת לבעלי חיים ולצמחים החיים ביבשה.</a:t>
            </a:r>
            <a:endParaRPr lang="en-US" dirty="0">
              <a:solidFill>
                <a:srgbClr val="1D4C72"/>
              </a:solidFill>
            </a:endParaRPr>
          </a:p>
          <a:p>
            <a:pPr>
              <a:defRPr/>
            </a:pPr>
            <a:r>
              <a:rPr lang="he-IL" b="1" dirty="0">
                <a:solidFill>
                  <a:srgbClr val="1D4C72"/>
                </a:solidFill>
              </a:rPr>
              <a:t>ב. </a:t>
            </a:r>
            <a:r>
              <a:rPr lang="he-IL" dirty="0">
                <a:solidFill>
                  <a:srgbClr val="1D4C72"/>
                </a:solidFill>
              </a:rPr>
              <a:t>תארו פתרון </a:t>
            </a:r>
            <a:r>
              <a:rPr lang="he-IL" u="sng" dirty="0">
                <a:solidFill>
                  <a:srgbClr val="1D4C72"/>
                </a:solidFill>
              </a:rPr>
              <a:t>אחד</a:t>
            </a:r>
            <a:r>
              <a:rPr lang="he-IL" dirty="0">
                <a:solidFill>
                  <a:srgbClr val="1D4C72"/>
                </a:solidFill>
              </a:rPr>
              <a:t> לבעיה זו אצל </a:t>
            </a:r>
            <a:r>
              <a:rPr lang="he-IL" u="sng" dirty="0">
                <a:solidFill>
                  <a:srgbClr val="1D4C72"/>
                </a:solidFill>
              </a:rPr>
              <a:t>בעל חיים</a:t>
            </a:r>
            <a:r>
              <a:rPr lang="he-IL" dirty="0">
                <a:solidFill>
                  <a:srgbClr val="1D4C72"/>
                </a:solidFill>
              </a:rPr>
              <a:t>. </a:t>
            </a:r>
            <a:endParaRPr lang="en-US" dirty="0">
              <a:solidFill>
                <a:srgbClr val="1D4C7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0.xml><?xml version="1.0" encoding="utf-8"?>
<a:theme xmlns:a="http://schemas.openxmlformats.org/drawingml/2006/main" name="10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1.xml><?xml version="1.0" encoding="utf-8"?>
<a:theme xmlns:a="http://schemas.openxmlformats.org/drawingml/2006/main" name="11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2.xml><?xml version="1.0" encoding="utf-8"?>
<a:theme xmlns:a="http://schemas.openxmlformats.org/drawingml/2006/main" name="12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3.xml><?xml version="1.0" encoding="utf-8"?>
<a:theme xmlns:a="http://schemas.openxmlformats.org/drawingml/2006/main" name="13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4.xml><?xml version="1.0" encoding="utf-8"?>
<a:theme xmlns:a="http://schemas.openxmlformats.org/drawingml/2006/main" name="14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5.xml><?xml version="1.0" encoding="utf-8"?>
<a:theme xmlns:a="http://schemas.openxmlformats.org/drawingml/2006/main" name="15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6.xml><?xml version="1.0" encoding="utf-8"?>
<a:theme xmlns:a="http://schemas.openxmlformats.org/drawingml/2006/main" name="16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7.xml><?xml version="1.0" encoding="utf-8"?>
<a:theme xmlns:a="http://schemas.openxmlformats.org/drawingml/2006/main" name="17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1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3.xml><?xml version="1.0" encoding="utf-8"?>
<a:theme xmlns:a="http://schemas.openxmlformats.org/drawingml/2006/main" name="3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4.xml><?xml version="1.0" encoding="utf-8"?>
<a:theme xmlns:a="http://schemas.openxmlformats.org/drawingml/2006/main" name="4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5.xml><?xml version="1.0" encoding="utf-8"?>
<a:theme xmlns:a="http://schemas.openxmlformats.org/drawingml/2006/main" name="5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6.xml><?xml version="1.0" encoding="utf-8"?>
<a:theme xmlns:a="http://schemas.openxmlformats.org/drawingml/2006/main" name="6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7.xml><?xml version="1.0" encoding="utf-8"?>
<a:theme xmlns:a="http://schemas.openxmlformats.org/drawingml/2006/main" name="7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8.xml><?xml version="1.0" encoding="utf-8"?>
<a:theme xmlns:a="http://schemas.openxmlformats.org/drawingml/2006/main" name="8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ppt/theme/theme9.xml><?xml version="1.0" encoding="utf-8"?>
<a:theme xmlns:a="http://schemas.openxmlformats.org/drawingml/2006/main" name="9_Office Theme">
  <a:themeElements>
    <a:clrScheme name="nahshon">
      <a:dk1>
        <a:sysClr val="windowText" lastClr="000000"/>
      </a:dk1>
      <a:lt1>
        <a:sysClr val="window" lastClr="FFFFFF"/>
      </a:lt1>
      <a:dk2>
        <a:srgbClr val="1F497D"/>
      </a:dk2>
      <a:lt2>
        <a:srgbClr val="FFFFFF"/>
      </a:lt2>
      <a:accent1>
        <a:srgbClr val="C6D9F0"/>
      </a:accent1>
      <a:accent2>
        <a:srgbClr val="1A7EB0"/>
      </a:accent2>
      <a:accent3>
        <a:srgbClr val="FF6600"/>
      </a:accent3>
      <a:accent4>
        <a:srgbClr val="548DD4"/>
      </a:accent4>
      <a:accent5>
        <a:srgbClr val="92D050"/>
      </a:accent5>
      <a:accent6>
        <a:srgbClr val="5F0060"/>
      </a:accent6>
      <a:hlink>
        <a:srgbClr val="008EFF"/>
      </a:hlink>
      <a:folHlink>
        <a:srgbClr val="A5A5A5"/>
      </a:folHlink>
    </a:clrScheme>
    <a:fontScheme name="Nahsh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bg1">
            <a:lumMod val="95000"/>
          </a:schemeClr>
        </a:solidFill>
        <a:ln w="22225">
          <a:solidFill>
            <a:schemeClr val="bg1"/>
          </a:solidFill>
        </a:ln>
        <a:effectLst>
          <a:outerShdw sx="101000" sy="101000" algn="ctr" rotWithShape="0">
            <a:schemeClr val="bg1">
              <a:lumMod val="75000"/>
            </a:schemeClr>
          </a:outerShdw>
        </a:effectLst>
      </a:spPr>
      <a:bodyPr vert="horz" lIns="91440" tIns="45720" rIns="91440" bIns="45720" rtlCol="1" anchor="ctr">
        <a:normAutofit/>
      </a:bodyPr>
      <a:lstStyle>
        <a:defPPr marL="0" marR="0" indent="0" algn="r" defTabSz="914400" rtl="1" eaLnBrk="1" fontAlgn="auto" latinLnBrk="0" hangingPunct="1">
          <a:lnSpc>
            <a:spcPct val="100000"/>
          </a:lnSpc>
          <a:spcBef>
            <a:spcPts val="0"/>
          </a:spcBef>
          <a:spcAft>
            <a:spcPts val="0"/>
          </a:spcAft>
          <a:buClrTx/>
          <a:buSzTx/>
          <a:buFontTx/>
          <a:buNone/>
          <a:tabLst/>
          <a:defRPr kumimoji="0" sz="2000" b="0" i="0" u="none" strike="noStrike" kern="1200" cap="none" spc="0" normalizeH="0" baseline="0" noProof="0" dirty="0" smtClean="0">
            <a:ln>
              <a:noFill/>
            </a:ln>
            <a:solidFill>
              <a:schemeClr val="tx1">
                <a:lumMod val="50000"/>
                <a:lumOff val="50000"/>
              </a:schemeClr>
            </a:solidFill>
            <a:effectLst/>
            <a:uLnTx/>
            <a:uFillTx/>
            <a:latin typeface="+mn-lt"/>
            <a:ea typeface="+mn-ea"/>
            <a:cs typeface="+mn-cs"/>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27475</TotalTime>
  <Words>1321</Words>
  <Application>Microsoft Office PowerPoint</Application>
  <PresentationFormat>On-screen Show (4:3)</PresentationFormat>
  <Paragraphs>234</Paragraphs>
  <Slides>16</Slides>
  <Notes>1</Notes>
  <HiddenSlides>0</HiddenSlides>
  <MMClips>0</MMClips>
  <ScaleCrop>false</ScaleCrop>
  <HeadingPairs>
    <vt:vector size="4" baseType="variant">
      <vt:variant>
        <vt:lpstr>Theme</vt:lpstr>
      </vt:variant>
      <vt:variant>
        <vt:i4>17</vt:i4>
      </vt:variant>
      <vt:variant>
        <vt:lpstr>Slide Titles</vt:lpstr>
      </vt:variant>
      <vt:variant>
        <vt:i4>16</vt:i4>
      </vt:variant>
    </vt:vector>
  </HeadingPairs>
  <TitlesOfParts>
    <vt:vector size="33" baseType="lpstr">
      <vt:lpstr>1_Office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11_Office Theme</vt:lpstr>
      <vt:lpstr>12_Office Theme</vt:lpstr>
      <vt:lpstr>13_Office Theme</vt:lpstr>
      <vt:lpstr>14_Office Theme</vt:lpstr>
      <vt:lpstr>15_Office Theme</vt:lpstr>
      <vt:lpstr>16_Office Theme</vt:lpstr>
      <vt:lpstr>17_Office Theme</vt:lpstr>
      <vt:lpstr>Slide 1</vt:lpstr>
      <vt:lpstr>השנויים במערכת הרבייה, הקשורים למעבר מחיים בים לחיים ביבשה</vt:lpstr>
      <vt:lpstr>התאמות של בעלי חיים לרבייה ביבשה</vt:lpstr>
      <vt:lpstr>שאלה 1: הפריה והתפתחות העובר בסביבה מימית לעומת סביבה יבשתית</vt:lpstr>
      <vt:lpstr>תשובה</vt:lpstr>
      <vt:lpstr>דו־חיים: יצורים החיים ביבשה אך מקיימים תהליכי רבייה במים</vt:lpstr>
      <vt:lpstr>שאלה 2</vt:lpstr>
      <vt:lpstr>תשובה</vt:lpstr>
      <vt:lpstr>שאלה 3</vt:lpstr>
      <vt:lpstr>תשובה</vt:lpstr>
      <vt:lpstr>שאלה 4</vt:lpstr>
      <vt:lpstr>תשובה</vt:lpstr>
      <vt:lpstr>שאלה 5</vt:lpstr>
      <vt:lpstr>תשובה</vt:lpstr>
      <vt:lpstr>סיכום: התאמות לרבייה במים ולרבייה ביבשה </vt:lpstr>
      <vt:lpstr>סיכום: אסטרטגיות רבייה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elyezer hoizlich</cp:lastModifiedBy>
  <cp:revision>1923</cp:revision>
  <dcterms:created xsi:type="dcterms:W3CDTF">2010-09-05T07:07:37Z</dcterms:created>
  <dcterms:modified xsi:type="dcterms:W3CDTF">2017-04-09T20:03:24Z</dcterms:modified>
</cp:coreProperties>
</file>