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5302198-26D9-4E57-94F2-134C5DF6A030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9D76703-5353-4C49-895C-670547E6A2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302198-26D9-4E57-94F2-134C5DF6A030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D76703-5353-4C49-895C-670547E6A2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302198-26D9-4E57-94F2-134C5DF6A030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D76703-5353-4C49-895C-670547E6A2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302198-26D9-4E57-94F2-134C5DF6A030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D76703-5353-4C49-895C-670547E6A28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302198-26D9-4E57-94F2-134C5DF6A030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D76703-5353-4C49-895C-670547E6A28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302198-26D9-4E57-94F2-134C5DF6A030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D76703-5353-4C49-895C-670547E6A2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302198-26D9-4E57-94F2-134C5DF6A030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D76703-5353-4C49-895C-670547E6A28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302198-26D9-4E57-94F2-134C5DF6A030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D76703-5353-4C49-895C-670547E6A28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302198-26D9-4E57-94F2-134C5DF6A030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D76703-5353-4C49-895C-670547E6A2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5302198-26D9-4E57-94F2-134C5DF6A030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D76703-5353-4C49-895C-670547E6A28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5302198-26D9-4E57-94F2-134C5DF6A030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9D76703-5353-4C49-895C-670547E6A28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5302198-26D9-4E57-94F2-134C5DF6A030}" type="datetimeFigureOut">
              <a:rPr lang="en-US" smtClean="0"/>
              <a:t>4/26/2017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9D76703-5353-4C49-895C-670547E6A28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Total Parenteral Nutrition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 Adult Patient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13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09872"/>
          </a:xfrm>
        </p:spPr>
        <p:txBody>
          <a:bodyPr>
            <a:normAutofit/>
          </a:bodyPr>
          <a:lstStyle/>
          <a:p>
            <a:r>
              <a:rPr lang="en-US" sz="2900" b="1" dirty="0" smtClean="0"/>
              <a:t>Infusions</a:t>
            </a:r>
          </a:p>
          <a:p>
            <a:pPr lvl="1"/>
            <a:r>
              <a:rPr lang="en-US" sz="2200" dirty="0"/>
              <a:t>Parenteral nutrition may be infused as a continuous or intermittent solution.</a:t>
            </a:r>
          </a:p>
          <a:p>
            <a:pPr lvl="1"/>
            <a:r>
              <a:rPr lang="en-US" sz="2200" dirty="0"/>
              <a:t>Parenteral nutrition bags must be changed at least every 24 hours.</a:t>
            </a:r>
          </a:p>
          <a:p>
            <a:pPr lvl="1"/>
            <a:r>
              <a:rPr lang="en-US" sz="2200" dirty="0"/>
              <a:t>Parenteral nutrition solutions should be infused or discarded within 24 hours of attaching the administration set.</a:t>
            </a:r>
          </a:p>
          <a:p>
            <a:pPr lvl="1"/>
            <a:r>
              <a:rPr lang="en-US" sz="2200" dirty="0"/>
              <a:t>Medications cannot be "piggybacked" or administered via IV push through the PN tubing/lumen. </a:t>
            </a:r>
            <a:endParaRPr lang="en-US" sz="22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 Guidelines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15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09872"/>
          </a:xfrm>
        </p:spPr>
        <p:txBody>
          <a:bodyPr>
            <a:normAutofit/>
          </a:bodyPr>
          <a:lstStyle/>
          <a:p>
            <a:r>
              <a:rPr lang="en-US" b="1" dirty="0" smtClean="0"/>
              <a:t>Infusions</a:t>
            </a:r>
          </a:p>
          <a:p>
            <a:pPr lvl="1"/>
            <a:r>
              <a:rPr lang="en-US" sz="2200" dirty="0"/>
              <a:t>The tubing cannot be disconnected to administer another medication. The system must stay intact to maintain sterile system</a:t>
            </a:r>
            <a:r>
              <a:rPr lang="en-US" sz="2200" dirty="0" smtClean="0"/>
              <a:t>.</a:t>
            </a:r>
          </a:p>
          <a:p>
            <a:pPr lvl="1"/>
            <a:r>
              <a:rPr lang="en-US" sz="2200" dirty="0" smtClean="0"/>
              <a:t>Additives </a:t>
            </a:r>
            <a:r>
              <a:rPr lang="en-US" sz="2200" dirty="0"/>
              <a:t>will be mixed with PN and administered per facility/pharmacy protocol. (Refer to </a:t>
            </a:r>
            <a:r>
              <a:rPr lang="en-US" sz="2200" i="1" dirty="0"/>
              <a:t>Parenteral</a:t>
            </a:r>
            <a:endParaRPr lang="en-US" sz="2200" dirty="0"/>
          </a:p>
          <a:p>
            <a:pPr lvl="1"/>
            <a:r>
              <a:rPr lang="en-US" sz="2200" i="1" dirty="0"/>
              <a:t>Nutrition </a:t>
            </a:r>
            <a:r>
              <a:rPr lang="en-US" sz="2200" dirty="0"/>
              <a:t>- </a:t>
            </a:r>
            <a:r>
              <a:rPr lang="en-US" sz="2200" i="1" dirty="0"/>
              <a:t>Placement of Additives.)</a:t>
            </a:r>
            <a:endParaRPr lang="en-US" sz="2200" dirty="0"/>
          </a:p>
          <a:p>
            <a:pPr lvl="1"/>
            <a:r>
              <a:rPr lang="en-US" sz="2200" dirty="0"/>
              <a:t>IV tubing administration set, filter, and needleless connection device must be changed with every new bag</a:t>
            </a:r>
          </a:p>
          <a:p>
            <a:pPr lvl="1"/>
            <a:r>
              <a:rPr lang="en-US" sz="2200" dirty="0"/>
              <a:t>that is administered (at least every 24 hours).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 Guidelines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12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09872"/>
          </a:xfrm>
        </p:spPr>
        <p:txBody>
          <a:bodyPr>
            <a:normAutofit/>
          </a:bodyPr>
          <a:lstStyle/>
          <a:p>
            <a:r>
              <a:rPr lang="en-US" b="1" dirty="0" smtClean="0"/>
              <a:t>Monitoring</a:t>
            </a:r>
          </a:p>
          <a:p>
            <a:pPr lvl="1"/>
            <a:r>
              <a:rPr lang="en-US" sz="2200" dirty="0"/>
              <a:t>Residents receiving TPN/PPN should be routinely monitored per facility protocol for the following signs and symptoms of complications (Refer to </a:t>
            </a:r>
            <a:r>
              <a:rPr lang="en-US" sz="2200" i="1" dirty="0" smtClean="0"/>
              <a:t>Complications </a:t>
            </a:r>
            <a:r>
              <a:rPr lang="en-US" sz="2200" i="1" dirty="0"/>
              <a:t>Associated with Parenteral Nutrition</a:t>
            </a:r>
            <a:r>
              <a:rPr lang="en-US" sz="2200" i="1" dirty="0" smtClean="0"/>
              <a:t>):</a:t>
            </a:r>
          </a:p>
          <a:p>
            <a:pPr lvl="2"/>
            <a:r>
              <a:rPr lang="en-US" sz="1800" dirty="0">
                <a:solidFill>
                  <a:srgbClr val="FF0000"/>
                </a:solidFill>
              </a:rPr>
              <a:t>Hypo/hyperglycemia.</a:t>
            </a:r>
          </a:p>
          <a:p>
            <a:pPr lvl="2"/>
            <a:r>
              <a:rPr lang="en-US" sz="1800" dirty="0">
                <a:solidFill>
                  <a:srgbClr val="FF0000"/>
                </a:solidFill>
              </a:rPr>
              <a:t>Fluid/electrolyte </a:t>
            </a:r>
            <a:r>
              <a:rPr lang="en-US" sz="1800" dirty="0" smtClean="0">
                <a:solidFill>
                  <a:srgbClr val="FF0000"/>
                </a:solidFill>
              </a:rPr>
              <a:t>imbalance</a:t>
            </a:r>
            <a:r>
              <a:rPr lang="en-US" sz="1800" dirty="0">
                <a:solidFill>
                  <a:srgbClr val="FF0000"/>
                </a:solidFill>
              </a:rPr>
              <a:t>.</a:t>
            </a:r>
          </a:p>
          <a:p>
            <a:pPr lvl="2"/>
            <a:r>
              <a:rPr lang="en-US" sz="1800" dirty="0">
                <a:solidFill>
                  <a:srgbClr val="FF0000"/>
                </a:solidFill>
              </a:rPr>
              <a:t>Infection.</a:t>
            </a:r>
          </a:p>
          <a:p>
            <a:pPr lvl="2"/>
            <a:r>
              <a:rPr lang="en-US" sz="1800" dirty="0">
                <a:solidFill>
                  <a:srgbClr val="FF0000"/>
                </a:solidFill>
              </a:rPr>
              <a:t>Malnutrition.</a:t>
            </a:r>
          </a:p>
          <a:p>
            <a:pPr lvl="2"/>
            <a:r>
              <a:rPr lang="en-US" sz="1800" dirty="0">
                <a:solidFill>
                  <a:srgbClr val="FF0000"/>
                </a:solidFill>
              </a:rPr>
              <a:t>Catheter complication.</a:t>
            </a:r>
          </a:p>
          <a:p>
            <a:pPr lvl="2"/>
            <a:r>
              <a:rPr lang="en-US" sz="1800" dirty="0">
                <a:solidFill>
                  <a:srgbClr val="FF0000"/>
                </a:solidFill>
              </a:rPr>
              <a:t>Change of mental status.</a:t>
            </a:r>
          </a:p>
          <a:p>
            <a:pPr lvl="2"/>
            <a:r>
              <a:rPr lang="en-US" sz="1800" dirty="0">
                <a:solidFill>
                  <a:srgbClr val="FF0000"/>
                </a:solidFill>
              </a:rPr>
              <a:t>Other potential complications associated with PN therapy</a:t>
            </a:r>
            <a:r>
              <a:rPr lang="en-US" sz="1800" dirty="0" smtClean="0">
                <a:solidFill>
                  <a:srgbClr val="FF0000"/>
                </a:solidFill>
              </a:rPr>
              <a:t>.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 Guidelines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89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33728"/>
            <a:ext cx="8229600" cy="4309872"/>
          </a:xfrm>
        </p:spPr>
        <p:txBody>
          <a:bodyPr>
            <a:normAutofit/>
          </a:bodyPr>
          <a:lstStyle/>
          <a:p>
            <a:r>
              <a:rPr lang="en-US" b="1" dirty="0" smtClean="0"/>
              <a:t>Monitoring</a:t>
            </a:r>
          </a:p>
          <a:p>
            <a:pPr lvl="1"/>
            <a:r>
              <a:rPr lang="en-US" sz="2200" dirty="0"/>
              <a:t>Clinical monitoring at regular intervals (per physician or pharmacy </a:t>
            </a:r>
            <a:r>
              <a:rPr lang="en-US" sz="2200" dirty="0" smtClean="0"/>
              <a:t>order</a:t>
            </a:r>
            <a:r>
              <a:rPr lang="en-US" sz="2200" dirty="0"/>
              <a:t>) should include</a:t>
            </a:r>
            <a:r>
              <a:rPr lang="en-US" sz="2200" dirty="0" smtClean="0"/>
              <a:t>:</a:t>
            </a:r>
          </a:p>
          <a:p>
            <a:pPr lvl="2"/>
            <a:r>
              <a:rPr lang="en-US" sz="1800" dirty="0">
                <a:solidFill>
                  <a:srgbClr val="FF0000"/>
                </a:solidFill>
              </a:rPr>
              <a:t>vital signs;</a:t>
            </a:r>
          </a:p>
          <a:p>
            <a:pPr lvl="2"/>
            <a:r>
              <a:rPr lang="en-US" sz="1800" dirty="0">
                <a:solidFill>
                  <a:srgbClr val="FF0000"/>
                </a:solidFill>
              </a:rPr>
              <a:t>intake/output;</a:t>
            </a:r>
          </a:p>
          <a:p>
            <a:pPr lvl="2"/>
            <a:r>
              <a:rPr lang="en-US" sz="1800" dirty="0">
                <a:solidFill>
                  <a:srgbClr val="FF0000"/>
                </a:solidFill>
              </a:rPr>
              <a:t>glucose levels</a:t>
            </a:r>
            <a:r>
              <a:rPr lang="en-US" sz="1800" dirty="0" smtClean="0">
                <a:solidFill>
                  <a:srgbClr val="FF0000"/>
                </a:solidFill>
              </a:rPr>
              <a:t>;</a:t>
            </a:r>
          </a:p>
          <a:p>
            <a:pPr lvl="2"/>
            <a:r>
              <a:rPr lang="en-US" sz="1800" dirty="0">
                <a:solidFill>
                  <a:srgbClr val="FF0000"/>
                </a:solidFill>
              </a:rPr>
              <a:t>urinalysis;</a:t>
            </a:r>
          </a:p>
          <a:p>
            <a:pPr lvl="2"/>
            <a:r>
              <a:rPr lang="en-US" sz="1800" dirty="0">
                <a:solidFill>
                  <a:srgbClr val="FF0000"/>
                </a:solidFill>
              </a:rPr>
              <a:t>electrolytes; and</a:t>
            </a:r>
          </a:p>
          <a:p>
            <a:pPr lvl="2"/>
            <a:r>
              <a:rPr lang="en-US" sz="1800" dirty="0">
                <a:solidFill>
                  <a:srgbClr val="FF0000"/>
                </a:solidFill>
              </a:rPr>
              <a:t>laboratory values (CBC, chemistry) or other labs per orders</a:t>
            </a:r>
            <a:r>
              <a:rPr lang="en-US" sz="1800" dirty="0" smtClean="0">
                <a:solidFill>
                  <a:srgbClr val="FF0000"/>
                </a:solidFill>
              </a:rPr>
              <a:t>.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 Guidelines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2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676400"/>
            <a:ext cx="8534400" cy="4038600"/>
          </a:xfrm>
        </p:spPr>
        <p:txBody>
          <a:bodyPr>
            <a:normAutofit fontScale="47500" lnSpcReduction="20000"/>
          </a:bodyPr>
          <a:lstStyle/>
          <a:p>
            <a:r>
              <a:rPr lang="en-US" sz="5700" dirty="0" smtClean="0"/>
              <a:t>To safely administered PN you will need:</a:t>
            </a:r>
          </a:p>
          <a:p>
            <a:pPr lvl="1"/>
            <a:r>
              <a:rPr lang="en-US" sz="4600" dirty="0"/>
              <a:t>Parenteral nutrition </a:t>
            </a:r>
            <a:r>
              <a:rPr lang="en-US" sz="4600" dirty="0" smtClean="0"/>
              <a:t>solution (</a:t>
            </a:r>
            <a:r>
              <a:rPr lang="en-US" sz="4600" dirty="0"/>
              <a:t>may be in a 3 in </a:t>
            </a:r>
            <a:r>
              <a:rPr lang="en-US" sz="4600" dirty="0" smtClean="0"/>
              <a:t>1 mixture)</a:t>
            </a:r>
            <a:endParaRPr lang="en-US" sz="4600" dirty="0"/>
          </a:p>
          <a:p>
            <a:pPr lvl="1"/>
            <a:r>
              <a:rPr lang="en-US" sz="4600" dirty="0"/>
              <a:t>Fat emulsion (lipid) </a:t>
            </a:r>
            <a:r>
              <a:rPr lang="en-US" sz="4600" dirty="0" smtClean="0"/>
              <a:t>solution (</a:t>
            </a:r>
            <a:r>
              <a:rPr lang="en-US" sz="4600" dirty="0"/>
              <a:t>may be in a 3 in 1 mixture)</a:t>
            </a:r>
          </a:p>
          <a:p>
            <a:pPr lvl="1"/>
            <a:r>
              <a:rPr lang="en-US" sz="4600" dirty="0" smtClean="0"/>
              <a:t>Administration </a:t>
            </a:r>
            <a:r>
              <a:rPr lang="en-US" sz="4600" dirty="0"/>
              <a:t>sets with in-line (or add-on) filtration systems</a:t>
            </a:r>
          </a:p>
          <a:p>
            <a:pPr lvl="1"/>
            <a:r>
              <a:rPr lang="en-US" sz="4600" dirty="0"/>
              <a:t>Normal saline </a:t>
            </a:r>
            <a:r>
              <a:rPr lang="en-US" sz="4600" dirty="0" smtClean="0"/>
              <a:t>and/or </a:t>
            </a:r>
            <a:r>
              <a:rPr lang="en-US" sz="4600" dirty="0"/>
              <a:t>heparin for flush, as </a:t>
            </a:r>
            <a:r>
              <a:rPr lang="en-US" sz="4600" dirty="0" smtClean="0"/>
              <a:t>appropriate</a:t>
            </a:r>
            <a:r>
              <a:rPr lang="en-US" sz="4600" i="1" dirty="0" smtClean="0"/>
              <a:t>(Refer to your Policies and Procedures Manual)</a:t>
            </a:r>
            <a:endParaRPr lang="en-US" sz="4600" i="1" dirty="0"/>
          </a:p>
          <a:p>
            <a:pPr lvl="1"/>
            <a:r>
              <a:rPr lang="en-US" sz="4600" dirty="0"/>
              <a:t>Needleless connection device</a:t>
            </a:r>
          </a:p>
          <a:p>
            <a:pPr lvl="1"/>
            <a:r>
              <a:rPr lang="en-US" sz="4600" dirty="0"/>
              <a:t>Electronic infusion pump</a:t>
            </a:r>
          </a:p>
          <a:p>
            <a:pPr lvl="1"/>
            <a:r>
              <a:rPr lang="en-US" sz="4600" dirty="0"/>
              <a:t>Gloves</a:t>
            </a:r>
          </a:p>
          <a:p>
            <a:pPr lvl="1"/>
            <a:r>
              <a:rPr lang="en-US" sz="4600" dirty="0"/>
              <a:t>Alcohol wipes</a:t>
            </a:r>
          </a:p>
          <a:p>
            <a:pPr lvl="1"/>
            <a:r>
              <a:rPr lang="en-US" sz="4600" dirty="0"/>
              <a:t>Tape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Equipment and Supplies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08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09872"/>
          </a:xfrm>
        </p:spPr>
        <p:txBody>
          <a:bodyPr>
            <a:normAutofit/>
          </a:bodyPr>
          <a:lstStyle/>
          <a:p>
            <a:r>
              <a:rPr lang="en-US" b="1" dirty="0" smtClean="0"/>
              <a:t>Procedure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sz="2200" dirty="0"/>
              <a:t>Remove PN bag from refrigerator - AT LEAST ONE HOUR PER LITER - before infusing.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sz="2200" dirty="0"/>
              <a:t>Verify orders. Compare orders to bag label. Verify with second Nurse if required by facility protocol.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sz="2200" dirty="0"/>
              <a:t>Assess IV catheter to make sure it is without complications.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sz="2200" dirty="0"/>
              <a:t>Check resident chart for any allergies or special considerations.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sz="2200" dirty="0"/>
              <a:t>Check lab results for appropriate use of therapy.</a:t>
            </a:r>
            <a:endParaRPr lang="en-US" sz="2200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Parenteral Nutrition Procedure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71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33728"/>
            <a:ext cx="8229600" cy="4309872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Procedure</a:t>
            </a:r>
          </a:p>
          <a:p>
            <a:pPr marL="850392" lvl="1" indent="-457200">
              <a:buFont typeface="+mj-lt"/>
              <a:buAutoNum type="arabicPeriod" startAt="6"/>
            </a:pPr>
            <a:r>
              <a:rPr lang="en-US" sz="2400" dirty="0"/>
              <a:t>Do physical assessment, especially heart, lungs, and extremities, to determine if resident can tolerate large amounts of continuous fluids.</a:t>
            </a:r>
          </a:p>
          <a:p>
            <a:pPr marL="850392" lvl="1" indent="-457200">
              <a:buFont typeface="+mj-lt"/>
              <a:buAutoNum type="arabicPeriod" startAt="6"/>
            </a:pPr>
            <a:r>
              <a:rPr lang="en-US" sz="2400" dirty="0"/>
              <a:t>Check vital signs for any signs of complications.</a:t>
            </a:r>
          </a:p>
          <a:p>
            <a:pPr marL="850392" lvl="1" indent="-457200">
              <a:buFont typeface="+mj-lt"/>
              <a:buAutoNum type="arabicPeriod" startAt="6"/>
            </a:pPr>
            <a:r>
              <a:rPr lang="en-US" sz="2400" dirty="0" smtClean="0"/>
              <a:t>Verify if there </a:t>
            </a:r>
            <a:r>
              <a:rPr lang="en-US" sz="2400" dirty="0"/>
              <a:t>are any additives to be put in bag. If so, add before starting PN. (See </a:t>
            </a:r>
            <a:r>
              <a:rPr lang="en-US" sz="2400" i="1" dirty="0"/>
              <a:t>Parenteral Nutrition </a:t>
            </a:r>
            <a:r>
              <a:rPr lang="en-US" sz="2400" dirty="0" smtClean="0"/>
              <a:t>-</a:t>
            </a:r>
            <a:r>
              <a:rPr lang="en-US" sz="2400" i="1" dirty="0" smtClean="0"/>
              <a:t>Placement </a:t>
            </a:r>
            <a:r>
              <a:rPr lang="en-US" sz="2400" i="1" dirty="0"/>
              <a:t>of Additives.)</a:t>
            </a:r>
            <a:endParaRPr lang="en-US" sz="2400" dirty="0"/>
          </a:p>
          <a:p>
            <a:pPr marL="850392" lvl="1" indent="-457200">
              <a:buFont typeface="+mj-lt"/>
              <a:buAutoNum type="arabicPeriod" startAt="6"/>
            </a:pPr>
            <a:r>
              <a:rPr lang="en-US" sz="2400" dirty="0"/>
              <a:t>Verify identity of resident.</a:t>
            </a:r>
          </a:p>
          <a:p>
            <a:pPr marL="850392" lvl="1" indent="-457200">
              <a:buFont typeface="+mj-lt"/>
              <a:buAutoNum type="arabicPeriod" startAt="6"/>
            </a:pPr>
            <a:r>
              <a:rPr lang="en-US" sz="2400" dirty="0" smtClean="0"/>
              <a:t>Inspect bag and equipment sterility, precipitate, expiration date, any separation of PN and lipids (if present). Call pharmacy if any problems are noted.</a:t>
            </a:r>
          </a:p>
          <a:p>
            <a:pPr marL="850392" lvl="1" indent="-457200">
              <a:buFont typeface="+mj-lt"/>
              <a:buAutoNum type="arabicPeriod" startAt="6"/>
            </a:pPr>
            <a:r>
              <a:rPr lang="en-US" sz="2400" dirty="0"/>
              <a:t>Perform hand antisepsis. Don non-sterile gloves.</a:t>
            </a:r>
          </a:p>
          <a:p>
            <a:pPr marL="393192" lvl="1" indent="0">
              <a:buNone/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Parenteral Nutrition Procedure</a:t>
            </a:r>
          </a:p>
        </p:txBody>
      </p:sp>
    </p:spTree>
    <p:extLst>
      <p:ext uri="{BB962C8B-B14F-4D97-AF65-F5344CB8AC3E}">
        <p14:creationId xmlns:p14="http://schemas.microsoft.com/office/powerpoint/2010/main" val="368305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33728"/>
            <a:ext cx="8229600" cy="4309872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Procedure</a:t>
            </a:r>
          </a:p>
          <a:p>
            <a:pPr marL="850392" lvl="1" indent="-457200">
              <a:buFont typeface="+mj-lt"/>
              <a:buAutoNum type="arabicPeriod" startAt="12"/>
            </a:pPr>
            <a:r>
              <a:rPr lang="en-US" sz="2200" dirty="0" smtClean="0"/>
              <a:t>Clean </a:t>
            </a:r>
            <a:r>
              <a:rPr lang="en-US" sz="2200" dirty="0"/>
              <a:t>end </a:t>
            </a:r>
            <a:r>
              <a:rPr lang="en-US" sz="2200" dirty="0" smtClean="0"/>
              <a:t>of needleless </a:t>
            </a:r>
            <a:r>
              <a:rPr lang="en-US" sz="2200" dirty="0"/>
              <a:t>connection device on catheter with alcohol wipe.</a:t>
            </a:r>
          </a:p>
          <a:p>
            <a:pPr marL="850392" lvl="1" indent="-457200">
              <a:buFont typeface="+mj-lt"/>
              <a:buAutoNum type="arabicPeriod" startAt="12"/>
            </a:pPr>
            <a:r>
              <a:rPr lang="en-US" sz="2200" dirty="0"/>
              <a:t>Flush catheter with normal saline.</a:t>
            </a:r>
          </a:p>
          <a:p>
            <a:pPr marL="850392" lvl="1" indent="-457200">
              <a:buFont typeface="+mj-lt"/>
              <a:buAutoNum type="arabicPeriod" startAt="12"/>
            </a:pPr>
            <a:r>
              <a:rPr lang="en-US" sz="2200" dirty="0"/>
              <a:t>Attach tubing with filter to PN bag. Prime tubing and filter by opening roller clamp. Prime, then </a:t>
            </a:r>
            <a:r>
              <a:rPr lang="en-US" sz="2200" dirty="0" smtClean="0"/>
              <a:t>clamp tubing</a:t>
            </a:r>
            <a:r>
              <a:rPr lang="en-US" sz="2200" dirty="0"/>
              <a:t>. Place sterile end cap on tubing.</a:t>
            </a:r>
          </a:p>
          <a:p>
            <a:pPr marL="850392" lvl="1" indent="-457200">
              <a:buFont typeface="+mj-lt"/>
              <a:buAutoNum type="arabicPeriod" startAt="12"/>
            </a:pPr>
            <a:r>
              <a:rPr lang="en-US" sz="2200" dirty="0"/>
              <a:t>Set pump with prescribed rate and volume (continuous or intermittent</a:t>
            </a:r>
            <a:r>
              <a:rPr lang="en-US" sz="2200" dirty="0" smtClean="0"/>
              <a:t>).</a:t>
            </a:r>
          </a:p>
          <a:p>
            <a:pPr marL="850392" lvl="1" indent="-457200">
              <a:buFont typeface="+mj-lt"/>
              <a:buAutoNum type="arabicPeriod" startAt="16"/>
            </a:pPr>
            <a:r>
              <a:rPr lang="en-US" sz="2200" dirty="0"/>
              <a:t>Connect end of filter (or tubing if filter is attached to catheter) into needleless connection device.</a:t>
            </a:r>
          </a:p>
          <a:p>
            <a:pPr marL="850392" lvl="1" indent="-457200">
              <a:buFont typeface="+mj-lt"/>
              <a:buAutoNum type="arabicPeriod" startAt="16"/>
            </a:pPr>
            <a:r>
              <a:rPr lang="en-US" sz="2200" dirty="0"/>
              <a:t>Check connections. Secure tubing to resident with tape</a:t>
            </a:r>
            <a:r>
              <a:rPr lang="en-US" sz="2200" dirty="0" smtClean="0"/>
              <a:t>.</a:t>
            </a:r>
            <a:endParaRPr lang="en-US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Parenteral Nutrition Procedure</a:t>
            </a:r>
          </a:p>
        </p:txBody>
      </p:sp>
    </p:spTree>
    <p:extLst>
      <p:ext uri="{BB962C8B-B14F-4D97-AF65-F5344CB8AC3E}">
        <p14:creationId xmlns:p14="http://schemas.microsoft.com/office/powerpoint/2010/main" val="148683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33728"/>
            <a:ext cx="8229600" cy="4309872"/>
          </a:xfrm>
        </p:spPr>
        <p:txBody>
          <a:bodyPr>
            <a:normAutofit fontScale="92500" lnSpcReduction="10000"/>
          </a:bodyPr>
          <a:lstStyle/>
          <a:p>
            <a:r>
              <a:rPr lang="en-US" sz="2900" b="1" dirty="0" smtClean="0"/>
              <a:t>Procedure</a:t>
            </a:r>
          </a:p>
          <a:p>
            <a:pPr marL="850392" lvl="1" indent="-457200">
              <a:buFont typeface="+mj-lt"/>
              <a:buAutoNum type="arabicPeriod" startAt="18"/>
            </a:pPr>
            <a:r>
              <a:rPr lang="en-US" sz="2400" dirty="0" smtClean="0"/>
              <a:t>Start </a:t>
            </a:r>
            <a:r>
              <a:rPr lang="en-US" sz="2400" dirty="0"/>
              <a:t>infusion and monitor for proper flow and any complications.</a:t>
            </a:r>
          </a:p>
          <a:p>
            <a:pPr marL="850392" lvl="1" indent="-457200">
              <a:buFont typeface="+mj-lt"/>
              <a:buAutoNum type="arabicPeriod" startAt="18"/>
            </a:pPr>
            <a:r>
              <a:rPr lang="en-US" sz="2400" dirty="0"/>
              <a:t>Educate resident that </a:t>
            </a:r>
            <a:r>
              <a:rPr lang="en-US" sz="2400" dirty="0" smtClean="0"/>
              <a:t>he </a:t>
            </a:r>
            <a:r>
              <a:rPr lang="en-US" sz="2400" dirty="0"/>
              <a:t>or she should notify the Nurse if any problems develop such as shortness of breath, heart palpitations, catheter-related pain, or signs/symptoms of hypoglycemia/hyperglycemia.</a:t>
            </a:r>
          </a:p>
          <a:p>
            <a:pPr marL="850392" lvl="1" indent="-457200">
              <a:buFont typeface="+mj-lt"/>
              <a:buAutoNum type="arabicPeriod" startAt="18"/>
            </a:pPr>
            <a:r>
              <a:rPr lang="en-US" sz="2400" dirty="0"/>
              <a:t>Monitor resident, insertion site, and flow at regular intervals (at least every 2 hours</a:t>
            </a:r>
            <a:r>
              <a:rPr lang="en-US" sz="2400" dirty="0" smtClean="0"/>
              <a:t>).</a:t>
            </a:r>
          </a:p>
          <a:p>
            <a:pPr marL="850392" lvl="1" indent="-457200">
              <a:buFont typeface="+mj-lt"/>
              <a:buAutoNum type="arabicPeriod" startAt="18"/>
            </a:pPr>
            <a:r>
              <a:rPr lang="en-US" sz="2400" dirty="0"/>
              <a:t>Dispose of flush syringes and equipment packaging properly.</a:t>
            </a:r>
          </a:p>
          <a:p>
            <a:pPr marL="850392" lvl="1" indent="-457200">
              <a:buFont typeface="+mj-lt"/>
              <a:buAutoNum type="arabicPeriod" startAt="18"/>
            </a:pPr>
            <a:r>
              <a:rPr lang="en-US" sz="2400" dirty="0"/>
              <a:t>Document procedure in resident's medical record.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Parenteral Nutrition Procedure</a:t>
            </a:r>
          </a:p>
        </p:txBody>
      </p:sp>
    </p:spTree>
    <p:extLst>
      <p:ext uri="{BB962C8B-B14F-4D97-AF65-F5344CB8AC3E}">
        <p14:creationId xmlns:p14="http://schemas.microsoft.com/office/powerpoint/2010/main" val="268834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33728"/>
            <a:ext cx="8229600" cy="4309872"/>
          </a:xfrm>
        </p:spPr>
        <p:txBody>
          <a:bodyPr>
            <a:normAutofit fontScale="92500" lnSpcReduction="20000"/>
          </a:bodyPr>
          <a:lstStyle/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900" dirty="0" smtClean="0"/>
              <a:t>The </a:t>
            </a:r>
            <a:r>
              <a:rPr lang="en-US" sz="2900" dirty="0"/>
              <a:t>following should be documented in the resident's medical record</a:t>
            </a:r>
            <a:r>
              <a:rPr lang="en-US" sz="2900" dirty="0" smtClean="0"/>
              <a:t>:</a:t>
            </a:r>
            <a:endParaRPr lang="en-US" sz="2900" b="1" dirty="0" smtClean="0"/>
          </a:p>
          <a:p>
            <a:pPr lvl="1"/>
            <a:r>
              <a:rPr lang="en-US" sz="2400" dirty="0" smtClean="0"/>
              <a:t>Date </a:t>
            </a:r>
            <a:r>
              <a:rPr lang="en-US" sz="2400" dirty="0"/>
              <a:t>and time of administration.</a:t>
            </a:r>
          </a:p>
          <a:p>
            <a:pPr lvl="1"/>
            <a:r>
              <a:rPr lang="en-US" sz="2400" dirty="0"/>
              <a:t>Signature and title </a:t>
            </a:r>
            <a:r>
              <a:rPr lang="en-US" sz="2400" dirty="0" smtClean="0"/>
              <a:t>of Nurse(s</a:t>
            </a:r>
            <a:r>
              <a:rPr lang="en-US" sz="2400" dirty="0"/>
              <a:t>) checking and hanging PN bag and person monitoring infusion.</a:t>
            </a:r>
          </a:p>
          <a:p>
            <a:pPr lvl="1"/>
            <a:r>
              <a:rPr lang="en-US" sz="2400" dirty="0"/>
              <a:t>Rate and volume infused.</a:t>
            </a:r>
          </a:p>
          <a:p>
            <a:pPr lvl="1"/>
            <a:r>
              <a:rPr lang="en-US" sz="2400" dirty="0"/>
              <a:t>Additives. Document in the medicine administration record.</a:t>
            </a:r>
          </a:p>
          <a:p>
            <a:pPr lvl="1"/>
            <a:r>
              <a:rPr lang="en-US" sz="2400" dirty="0"/>
              <a:t>Infusion rate, and changing of PN bag, tubing, needleless connection device, filter, and flushes.</a:t>
            </a:r>
          </a:p>
          <a:p>
            <a:pPr lvl="1"/>
            <a:r>
              <a:rPr lang="en-US" sz="2400" dirty="0"/>
              <a:t>Any complications, interventions, the condition of insertion site/dressing/catheter, any changes in PN formula, lab results, and the resident's response to procedure.</a:t>
            </a:r>
          </a:p>
          <a:p>
            <a:pPr lvl="1"/>
            <a:endParaRPr lang="en-US" sz="2200" dirty="0"/>
          </a:p>
          <a:p>
            <a:endParaRPr lang="en-US" sz="2900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Documentation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156144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Regulations</a:t>
            </a:r>
          </a:p>
          <a:p>
            <a:pPr lvl="1"/>
            <a:r>
              <a:rPr lang="en-US" sz="2200" dirty="0"/>
              <a:t>All nursing staff who will be caring for a resident receiving parenteral nutrition (PN) will receive training and demonstrate competency regarding parenteral nutrition to ensure proper assessment and monitoring of resident for complications.</a:t>
            </a:r>
          </a:p>
          <a:p>
            <a:pPr lvl="1"/>
            <a:r>
              <a:rPr lang="en-US" sz="2200" dirty="0"/>
              <a:t>Parenteral Nutrition is a sterile pharmacy-prepared form of nutrition that is delivered through an intravenous route. It can be in the </a:t>
            </a:r>
            <a:r>
              <a:rPr lang="en-US" sz="2200" dirty="0" err="1"/>
              <a:t>fonn</a:t>
            </a:r>
            <a:r>
              <a:rPr lang="en-US" sz="2200" dirty="0"/>
              <a:t> of partial (PPN) or total (TPN) nutrition. It may or may not include lipids.</a:t>
            </a:r>
            <a:endParaRPr lang="en-US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Parenteral Nutrition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28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2766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800" dirty="0" smtClean="0"/>
              <a:t>Report </a:t>
            </a:r>
            <a:r>
              <a:rPr lang="en-US" sz="2800" dirty="0"/>
              <a:t>any complications with PN infusion to Physician, Supervisor, and oncoming shift</a:t>
            </a:r>
            <a:r>
              <a:rPr lang="en-US" sz="2800" dirty="0" smtClean="0"/>
              <a:t>.</a:t>
            </a:r>
          </a:p>
          <a:p>
            <a:pPr marL="109728" indent="0">
              <a:buNone/>
            </a:pPr>
            <a:endParaRPr lang="en-US" sz="2800" dirty="0"/>
          </a:p>
          <a:p>
            <a:pPr marL="109728" indent="0">
              <a:buNone/>
            </a:pPr>
            <a:r>
              <a:rPr lang="en-US" sz="2800" dirty="0"/>
              <a:t>Report any changes in PN formula and lab results.</a:t>
            </a:r>
          </a:p>
          <a:p>
            <a:pPr lvl="1"/>
            <a:endParaRPr lang="en-US" sz="2200" dirty="0"/>
          </a:p>
          <a:p>
            <a:endParaRPr lang="en-US" sz="2900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Reporting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17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293827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Definitions:</a:t>
            </a:r>
          </a:p>
          <a:p>
            <a:pPr lvl="1"/>
            <a:r>
              <a:rPr lang="en-US" sz="2400" dirty="0" smtClean="0"/>
              <a:t>Parenteral </a:t>
            </a:r>
            <a:r>
              <a:rPr lang="en-US" sz="2400" dirty="0"/>
              <a:t>Nutrition is a sterile pharmacy-prepared form of nutrition that is delivered through an intravenous route. It can be in the </a:t>
            </a:r>
            <a:r>
              <a:rPr lang="en-US" sz="2400" dirty="0" smtClean="0"/>
              <a:t>form </a:t>
            </a:r>
            <a:r>
              <a:rPr lang="en-US" sz="2400" dirty="0"/>
              <a:t>of partial (PPN) or total (TPN) nutrition. It may or may not include lipids.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Parenteral Nutrition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52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33728"/>
            <a:ext cx="8229600" cy="4386072"/>
          </a:xfrm>
        </p:spPr>
        <p:txBody>
          <a:bodyPr/>
          <a:lstStyle/>
          <a:p>
            <a:r>
              <a:rPr lang="en-US" dirty="0" smtClean="0"/>
              <a:t>Definitions</a:t>
            </a:r>
          </a:p>
          <a:p>
            <a:pPr lvl="1"/>
            <a:r>
              <a:rPr lang="en-US" sz="2200" b="1" dirty="0"/>
              <a:t>Partial Parenteral Nutrition (PPN)- </a:t>
            </a:r>
            <a:r>
              <a:rPr lang="en-US" sz="2200" dirty="0"/>
              <a:t>may be referred to as peripheral parenteral nutrition. Final dextrose concentration &lt;10%, protein &lt;5</a:t>
            </a:r>
            <a:r>
              <a:rPr lang="en-US" sz="2200" dirty="0" smtClean="0"/>
              <a:t>%,      </a:t>
            </a:r>
            <a:r>
              <a:rPr lang="en-US" sz="2200" dirty="0"/>
              <a:t>pH </a:t>
            </a:r>
            <a:r>
              <a:rPr lang="en-US" sz="2200" i="1" dirty="0"/>
              <a:t>&gt;5 </a:t>
            </a:r>
            <a:r>
              <a:rPr lang="en-US" sz="2200" dirty="0"/>
              <a:t>or &lt;9, and osmolality &lt;500mOsm/liter.</a:t>
            </a:r>
          </a:p>
          <a:p>
            <a:pPr lvl="2"/>
            <a:r>
              <a:rPr lang="en-US" sz="2200" dirty="0"/>
              <a:t>May be administered through large gauge peripheral over the needle catheter (20 gauge or larger) or midline. </a:t>
            </a:r>
            <a:r>
              <a:rPr lang="en-US" sz="2200" b="1" u="sng" dirty="0"/>
              <a:t>Central lines are preferred</a:t>
            </a:r>
            <a:r>
              <a:rPr lang="en-US" sz="2200" dirty="0"/>
              <a:t>.</a:t>
            </a:r>
          </a:p>
          <a:p>
            <a:pPr lvl="2"/>
            <a:r>
              <a:rPr lang="en-US" sz="2200" dirty="0" smtClean="0"/>
              <a:t>Short Term treatment </a:t>
            </a:r>
            <a:r>
              <a:rPr lang="en-US" sz="2200" dirty="0"/>
              <a:t>(usually 7-10 days).</a:t>
            </a:r>
          </a:p>
          <a:p>
            <a:pPr lvl="2"/>
            <a:r>
              <a:rPr lang="en-US" sz="2200" dirty="0"/>
              <a:t>Must be regulated </a:t>
            </a:r>
            <a:r>
              <a:rPr lang="en-US" sz="2200" dirty="0" smtClean="0"/>
              <a:t>by an electronic pump.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Parenteral Nutrition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76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828800"/>
            <a:ext cx="8229600" cy="3395472"/>
          </a:xfrm>
        </p:spPr>
        <p:txBody>
          <a:bodyPr/>
          <a:lstStyle/>
          <a:p>
            <a:r>
              <a:rPr lang="en-US" dirty="0" smtClean="0"/>
              <a:t>Definitions</a:t>
            </a:r>
            <a:endParaRPr lang="en-US" sz="3600" dirty="0"/>
          </a:p>
          <a:p>
            <a:pPr lvl="1"/>
            <a:r>
              <a:rPr lang="en-US" sz="2200" b="1" dirty="0"/>
              <a:t>Total Parenteral Nutrition (TPN) </a:t>
            </a:r>
            <a:r>
              <a:rPr lang="en-US" sz="2200" dirty="0"/>
              <a:t>- Final dextrose concentration &gt; I0% - 70%, and protein &gt;5</a:t>
            </a:r>
            <a:r>
              <a:rPr lang="en-US" sz="2200" dirty="0" smtClean="0"/>
              <a:t>%.</a:t>
            </a:r>
            <a:endParaRPr lang="en-US" sz="2200" dirty="0"/>
          </a:p>
          <a:p>
            <a:pPr lvl="2"/>
            <a:r>
              <a:rPr lang="en-US" sz="2200" dirty="0"/>
              <a:t>Must be given through a central line.</a:t>
            </a:r>
          </a:p>
          <a:p>
            <a:pPr lvl="2"/>
            <a:r>
              <a:rPr lang="en-US" sz="2200" dirty="0"/>
              <a:t>Must be regulated by an electronic pump.</a:t>
            </a:r>
          </a:p>
          <a:p>
            <a:pPr lvl="2"/>
            <a:r>
              <a:rPr lang="en-US" sz="2200" dirty="0"/>
              <a:t>Treatment for short or long term therapy.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Parenteral Nutrition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10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900" dirty="0" smtClean="0"/>
              <a:t>Preparation</a:t>
            </a:r>
          </a:p>
          <a:p>
            <a:pPr lvl="1"/>
            <a:r>
              <a:rPr lang="en-US" sz="2400" b="1" dirty="0"/>
              <a:t>A physician's order</a:t>
            </a:r>
            <a:r>
              <a:rPr lang="en-US" sz="2400" dirty="0"/>
              <a:t> is necessary for this treatment. The PN order should include the </a:t>
            </a:r>
            <a:r>
              <a:rPr lang="en-US" sz="2400" b="1" u="sng" dirty="0"/>
              <a:t>formula</a:t>
            </a:r>
            <a:r>
              <a:rPr lang="en-US" sz="2400" dirty="0"/>
              <a:t> or a list of all individual ingredients/nutrients in the base solution, </a:t>
            </a:r>
            <a:r>
              <a:rPr lang="en-US" sz="2400" b="1" u="sng" dirty="0"/>
              <a:t>total volume</a:t>
            </a:r>
            <a:r>
              <a:rPr lang="en-US" sz="2400" b="1" dirty="0"/>
              <a:t> </a:t>
            </a:r>
            <a:r>
              <a:rPr lang="en-US" sz="2400" dirty="0"/>
              <a:t>and </a:t>
            </a:r>
            <a:r>
              <a:rPr lang="en-US" sz="2400" b="1" u="sng" dirty="0"/>
              <a:t>rate of administration</a:t>
            </a:r>
            <a:r>
              <a:rPr lang="en-US" sz="2400" b="1" dirty="0"/>
              <a:t> </a:t>
            </a:r>
            <a:r>
              <a:rPr lang="en-US" sz="2400" dirty="0"/>
              <a:t>as well as </a:t>
            </a:r>
            <a:r>
              <a:rPr lang="en-US" sz="2400" b="1" u="sng" dirty="0"/>
              <a:t>orders for monitoring laboratory</a:t>
            </a:r>
            <a:r>
              <a:rPr lang="en-US" sz="2400" b="1" dirty="0"/>
              <a:t> </a:t>
            </a:r>
            <a:r>
              <a:rPr lang="en-US" sz="2400" dirty="0"/>
              <a:t>results on a routine basis.</a:t>
            </a:r>
          </a:p>
          <a:p>
            <a:pPr lvl="1"/>
            <a:r>
              <a:rPr lang="en-US" sz="2400" dirty="0"/>
              <a:t>Parenteral nutrition should be </a:t>
            </a:r>
            <a:r>
              <a:rPr lang="en-US" sz="2400" b="1" u="sng" dirty="0"/>
              <a:t>started in a hospital</a:t>
            </a:r>
            <a:r>
              <a:rPr lang="en-US" sz="2400" b="1" dirty="0"/>
              <a:t> </a:t>
            </a:r>
            <a:r>
              <a:rPr lang="en-US" sz="2400" dirty="0"/>
              <a:t>setting due to a high risk of complications.</a:t>
            </a:r>
          </a:p>
          <a:p>
            <a:pPr lvl="1"/>
            <a:r>
              <a:rPr lang="en-US" sz="2400" dirty="0"/>
              <a:t>The assessment and management of PN residents is a multidisciplinary function involving the </a:t>
            </a:r>
            <a:r>
              <a:rPr lang="en-US" sz="2400" b="1" u="sng" dirty="0"/>
              <a:t>Dietitian, Physician, Nursing and Pharmacist.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 Guidelines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75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Handling and </a:t>
            </a:r>
            <a:r>
              <a:rPr lang="en-US" b="1" dirty="0" smtClean="0"/>
              <a:t>Storage</a:t>
            </a:r>
          </a:p>
          <a:p>
            <a:pPr lvl="1"/>
            <a:r>
              <a:rPr lang="en-US" sz="2200" dirty="0"/>
              <a:t>PN bags will not be accepted from any other facility due to the uncertainty of how it may have been handled and/or whether refrigeration has been maintained</a:t>
            </a:r>
            <a:r>
              <a:rPr lang="en-US" sz="2200" dirty="0" smtClean="0"/>
              <a:t>.</a:t>
            </a:r>
          </a:p>
          <a:p>
            <a:pPr lvl="1"/>
            <a:r>
              <a:rPr lang="en-US" sz="2200" dirty="0"/>
              <a:t>PN bags are to stay refrigerated until approximately </a:t>
            </a:r>
            <a:r>
              <a:rPr lang="en-US" sz="2200" b="1" u="sng" dirty="0"/>
              <a:t>ONE HOUR PER LITER </a:t>
            </a:r>
            <a:r>
              <a:rPr lang="en-US" sz="2200" dirty="0"/>
              <a:t>before use.</a:t>
            </a:r>
          </a:p>
          <a:p>
            <a:pPr lvl="1"/>
            <a:r>
              <a:rPr lang="en-US" sz="2200" dirty="0"/>
              <a:t>PN must be allowed to come up to room temperature </a:t>
            </a:r>
            <a:r>
              <a:rPr lang="en-US" sz="2200" dirty="0" smtClean="0"/>
              <a:t>naturally(ONE HOUR PER LITER). </a:t>
            </a:r>
          </a:p>
          <a:p>
            <a:pPr lvl="1"/>
            <a:r>
              <a:rPr lang="en-US" sz="2200" dirty="0" smtClean="0"/>
              <a:t>It </a:t>
            </a:r>
            <a:r>
              <a:rPr lang="en-US" sz="2200" dirty="0"/>
              <a:t>cannot be placed in a microwave, under hot water, in a sunny window, on a heat register, or heating pad. </a:t>
            </a:r>
            <a:r>
              <a:rPr lang="en-US" sz="2200" u="sng" dirty="0"/>
              <a:t>Rapid warming will destroy the contents of PN.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 Guidelines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25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09872"/>
          </a:xfrm>
        </p:spPr>
        <p:txBody>
          <a:bodyPr>
            <a:normAutofit fontScale="92500" lnSpcReduction="10000"/>
          </a:bodyPr>
          <a:lstStyle/>
          <a:p>
            <a:r>
              <a:rPr lang="en-US" sz="3500" b="1" dirty="0" smtClean="0"/>
              <a:t>Safety Precautions</a:t>
            </a:r>
          </a:p>
          <a:p>
            <a:pPr lvl="1"/>
            <a:r>
              <a:rPr lang="en-US" sz="2400" dirty="0"/>
              <a:t>Parenteral nutrition orders will include an order for dextrose 10% IV to run at the same rate as PN, in case the PN has to be stopped or discontinued suddenly or not available.</a:t>
            </a:r>
          </a:p>
          <a:p>
            <a:pPr lvl="1"/>
            <a:r>
              <a:rPr lang="en-US" sz="2400" dirty="0"/>
              <a:t>The orders for PN and the PN bag labels must match. Otherwise, contact the pharmacy.</a:t>
            </a:r>
          </a:p>
          <a:p>
            <a:pPr lvl="1"/>
            <a:r>
              <a:rPr lang="en-US" sz="2400" dirty="0"/>
              <a:t>TPN CANNOT BE STOPPED SUDDENLY. The rate must be tapered slowly to avoid drops in </a:t>
            </a:r>
            <a:r>
              <a:rPr lang="en-US" sz="2400" dirty="0" smtClean="0"/>
              <a:t>glucose levels </a:t>
            </a:r>
            <a:r>
              <a:rPr lang="en-US" sz="2400" dirty="0"/>
              <a:t>that could cause hypoglycemia.</a:t>
            </a:r>
          </a:p>
          <a:p>
            <a:pPr lvl="1"/>
            <a:r>
              <a:rPr lang="en-US" sz="2400" dirty="0"/>
              <a:t>If replacement PN bag has not been received from pharmacy, infuse dextrose 10% at same rate that PN was running to avoid hypoglycemia.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 Guidelines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64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09872"/>
          </a:xfrm>
        </p:spPr>
        <p:txBody>
          <a:bodyPr>
            <a:normAutofit fontScale="92500" lnSpcReduction="20000"/>
          </a:bodyPr>
          <a:lstStyle/>
          <a:p>
            <a:r>
              <a:rPr lang="en-US" sz="2900" b="1" dirty="0" smtClean="0"/>
              <a:t>Safety Precautions</a:t>
            </a:r>
          </a:p>
          <a:p>
            <a:pPr lvl="1"/>
            <a:r>
              <a:rPr lang="en-US" sz="2400" dirty="0"/>
              <a:t>Parenteral nutrition (PPN or TPN) must be administered via an electronic pump. The solution must be filtered.</a:t>
            </a:r>
          </a:p>
          <a:p>
            <a:pPr lvl="1"/>
            <a:r>
              <a:rPr lang="en-US" sz="2400" dirty="0" smtClean="0"/>
              <a:t>The </a:t>
            </a:r>
            <a:r>
              <a:rPr lang="en-US" sz="2400" dirty="0"/>
              <a:t>size of the filter on the end of the IV tubing is determined by the type of solution:</a:t>
            </a:r>
          </a:p>
          <a:p>
            <a:pPr lvl="2"/>
            <a:r>
              <a:rPr lang="en-US" sz="2400" dirty="0"/>
              <a:t>0.2 micron filter is used if solution does not contain intravenous fat emulsion (lipids).</a:t>
            </a:r>
          </a:p>
          <a:p>
            <a:pPr lvl="2"/>
            <a:r>
              <a:rPr lang="en-US" sz="2400" dirty="0"/>
              <a:t>1.2 micron filters are used </a:t>
            </a:r>
            <a:r>
              <a:rPr lang="en-US" sz="2400" dirty="0" smtClean="0"/>
              <a:t>if lipids </a:t>
            </a:r>
            <a:r>
              <a:rPr lang="en-US" sz="2400" dirty="0"/>
              <a:t>are in solution.</a:t>
            </a:r>
          </a:p>
          <a:p>
            <a:pPr lvl="1"/>
            <a:r>
              <a:rPr lang="en-US" sz="2400" dirty="0"/>
              <a:t>The type of catheter that is used is determined by final concentration of dextrose (peripheral or midline for dextrose </a:t>
            </a:r>
            <a:r>
              <a:rPr lang="en-US" sz="2400" dirty="0" smtClean="0"/>
              <a:t>&lt;10</a:t>
            </a:r>
            <a:r>
              <a:rPr lang="en-US" sz="2400" dirty="0"/>
              <a:t>%; central line catheter for </a:t>
            </a:r>
            <a:r>
              <a:rPr lang="en-US" sz="2400" dirty="0" smtClean="0"/>
              <a:t>&gt;10% </a:t>
            </a:r>
            <a:r>
              <a:rPr lang="en-US" sz="2400" dirty="0"/>
              <a:t>dextrose).</a:t>
            </a:r>
          </a:p>
          <a:p>
            <a:pPr lvl="1"/>
            <a:r>
              <a:rPr lang="en-US" sz="2400" dirty="0"/>
              <a:t>Strict aseptic technique is used when handling PN.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 Guidelines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2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419</TotalTime>
  <Words>1449</Words>
  <Application>Microsoft Office PowerPoint</Application>
  <PresentationFormat>On-screen Show (4:3)</PresentationFormat>
  <Paragraphs>131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Concourse</vt:lpstr>
      <vt:lpstr>Total Parenteral Nutrition </vt:lpstr>
      <vt:lpstr>Parenteral Nutrition</vt:lpstr>
      <vt:lpstr>Parenteral Nutrition</vt:lpstr>
      <vt:lpstr>Parenteral Nutrition</vt:lpstr>
      <vt:lpstr>Parenteral Nutrition</vt:lpstr>
      <vt:lpstr>General Guidelines</vt:lpstr>
      <vt:lpstr>General Guidelines</vt:lpstr>
      <vt:lpstr>General Guidelines</vt:lpstr>
      <vt:lpstr>General Guidelines</vt:lpstr>
      <vt:lpstr>General Guidelines</vt:lpstr>
      <vt:lpstr>General Guidelines</vt:lpstr>
      <vt:lpstr>General Guidelines</vt:lpstr>
      <vt:lpstr>General Guidelines</vt:lpstr>
      <vt:lpstr>Equipment and Supplies</vt:lpstr>
      <vt:lpstr>Parenteral Nutrition Procedure</vt:lpstr>
      <vt:lpstr>Parenteral Nutrition Procedure</vt:lpstr>
      <vt:lpstr>Parenteral Nutrition Procedure</vt:lpstr>
      <vt:lpstr>Parenteral Nutrition Procedure</vt:lpstr>
      <vt:lpstr>Documentation</vt:lpstr>
      <vt:lpstr>Reporting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Total Parenteral Nutrition</dc:title>
  <dc:creator>Hugues</dc:creator>
  <cp:lastModifiedBy>Hugues</cp:lastModifiedBy>
  <cp:revision>13</cp:revision>
  <dcterms:created xsi:type="dcterms:W3CDTF">2017-04-26T18:07:05Z</dcterms:created>
  <dcterms:modified xsi:type="dcterms:W3CDTF">2017-04-27T01:06:13Z</dcterms:modified>
</cp:coreProperties>
</file>