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8" r:id="rId3"/>
    <p:sldId id="281" r:id="rId4"/>
    <p:sldId id="260" r:id="rId5"/>
    <p:sldId id="261" r:id="rId6"/>
    <p:sldId id="271" r:id="rId7"/>
    <p:sldId id="262" r:id="rId8"/>
    <p:sldId id="272" r:id="rId9"/>
    <p:sldId id="263" r:id="rId10"/>
    <p:sldId id="273" r:id="rId11"/>
    <p:sldId id="264" r:id="rId12"/>
    <p:sldId id="274" r:id="rId13"/>
    <p:sldId id="265" r:id="rId14"/>
    <p:sldId id="275" r:id="rId15"/>
    <p:sldId id="266" r:id="rId16"/>
    <p:sldId id="276" r:id="rId17"/>
    <p:sldId id="267" r:id="rId18"/>
    <p:sldId id="277" r:id="rId19"/>
    <p:sldId id="268" r:id="rId20"/>
    <p:sldId id="278" r:id="rId21"/>
    <p:sldId id="269" r:id="rId22"/>
    <p:sldId id="279" r:id="rId23"/>
    <p:sldId id="270" r:id="rId24"/>
    <p:sldId id="280" r:id="rId25"/>
    <p:sldId id="257" r:id="rId2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521" autoAdjust="0"/>
    <p:restoredTop sz="93522" autoAdjust="0"/>
  </p:normalViewPr>
  <p:slideViewPr>
    <p:cSldViewPr>
      <p:cViewPr varScale="1">
        <p:scale>
          <a:sx n="70" d="100"/>
          <a:sy n="70" d="100"/>
        </p:scale>
        <p:origin x="1386" y="5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fld id="{AE227B22-2528-4D09-85DA-A48619F329A8}" type="datetimeFigureOut">
              <a:rPr lang="en-US"/>
              <a:pPr>
                <a:defRPr/>
              </a:pPr>
              <a:t>10/12/2017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5EB14DB-E718-4D81-AB73-9E88EEF92B1E}" type="slidenum">
              <a:rPr lang="en-GB" altLang="en-US"/>
              <a:pPr>
                <a:defRPr/>
              </a:pPr>
              <a:t>‹#›</a:t>
            </a:fld>
            <a:endParaRPr lang="en-GB" altLang="en-US"/>
          </a:p>
        </p:txBody>
      </p:sp>
    </p:spTree>
    <p:extLst>
      <p:ext uri="{BB962C8B-B14F-4D97-AF65-F5344CB8AC3E}">
        <p14:creationId xmlns:p14="http://schemas.microsoft.com/office/powerpoint/2010/main" val="21555108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GB" altLang="en-US" smtClean="0"/>
              <a:t>An example of a feedback tracker. This could be printed off and stuck in the front of a student’s book.</a:t>
            </a: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702C820-46EA-48AC-B681-35791419079A}" type="slidenum">
              <a:rPr lang="en-GB" altLang="en-US">
                <a:latin typeface="Arial" panose="020B0604020202020204" pitchFamily="34" charset="0"/>
              </a:rPr>
              <a:pPr>
                <a:spcBef>
                  <a:spcPct val="0"/>
                </a:spcBef>
              </a:pPr>
              <a:t>25</a:t>
            </a:fld>
            <a:endParaRPr lang="en-GB" altLang="en-US">
              <a:latin typeface="Arial" panose="020B0604020202020204" pitchFamily="34" charset="0"/>
            </a:endParaRPr>
          </a:p>
        </p:txBody>
      </p:sp>
    </p:spTree>
    <p:extLst>
      <p:ext uri="{BB962C8B-B14F-4D97-AF65-F5344CB8AC3E}">
        <p14:creationId xmlns:p14="http://schemas.microsoft.com/office/powerpoint/2010/main" val="3754660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AE154E04-2216-4D7A-BFA2-675D1D904C12}" type="datetimeFigureOut">
              <a:rPr lang="en-GB"/>
              <a:pPr>
                <a:defRPr/>
              </a:pPr>
              <a:t>12/10/2017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5D582AF-1437-46E2-9030-D47A4E480CB9}" type="slidenum">
              <a:rPr lang="en-GB" altLang="en-US"/>
              <a:pPr>
                <a:defRPr/>
              </a:pPr>
              <a:t>‹#›</a:t>
            </a:fld>
            <a:endParaRPr lang="en-GB" altLang="en-US"/>
          </a:p>
        </p:txBody>
      </p:sp>
    </p:spTree>
    <p:extLst>
      <p:ext uri="{BB962C8B-B14F-4D97-AF65-F5344CB8AC3E}">
        <p14:creationId xmlns:p14="http://schemas.microsoft.com/office/powerpoint/2010/main" val="4112813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ACFDE6A-4625-4D05-9D66-23BAAD109D85}" type="datetimeFigureOut">
              <a:rPr lang="en-GB"/>
              <a:pPr>
                <a:defRPr/>
              </a:pPr>
              <a:t>12/10/2017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F2DAD1B-6178-4CFD-80DE-444C7B3F4885}" type="slidenum">
              <a:rPr lang="en-GB" altLang="en-US"/>
              <a:pPr>
                <a:defRPr/>
              </a:pPr>
              <a:t>‹#›</a:t>
            </a:fld>
            <a:endParaRPr lang="en-GB" altLang="en-US"/>
          </a:p>
        </p:txBody>
      </p:sp>
    </p:spTree>
    <p:extLst>
      <p:ext uri="{BB962C8B-B14F-4D97-AF65-F5344CB8AC3E}">
        <p14:creationId xmlns:p14="http://schemas.microsoft.com/office/powerpoint/2010/main" val="2807102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BE6CC7F7-E5C3-4A34-A847-F4F7F293C339}" type="datetimeFigureOut">
              <a:rPr lang="en-GB"/>
              <a:pPr>
                <a:defRPr/>
              </a:pPr>
              <a:t>12/10/2017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E0C36E8-355D-47A0-AF8D-DF9586AB8FDC}" type="slidenum">
              <a:rPr lang="en-GB" altLang="en-US"/>
              <a:pPr>
                <a:defRPr/>
              </a:pPr>
              <a:t>‹#›</a:t>
            </a:fld>
            <a:endParaRPr lang="en-GB" altLang="en-US"/>
          </a:p>
        </p:txBody>
      </p:sp>
    </p:spTree>
    <p:extLst>
      <p:ext uri="{BB962C8B-B14F-4D97-AF65-F5344CB8AC3E}">
        <p14:creationId xmlns:p14="http://schemas.microsoft.com/office/powerpoint/2010/main" val="2292396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4187615-7485-4FAF-AAAE-18C085DAB4A4}" type="datetimeFigureOut">
              <a:rPr lang="en-GB"/>
              <a:pPr>
                <a:defRPr/>
              </a:pPr>
              <a:t>12/10/2017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F15E7F0-1257-4FC1-A445-EC65F47A381C}" type="slidenum">
              <a:rPr lang="en-GB" altLang="en-US"/>
              <a:pPr>
                <a:defRPr/>
              </a:pPr>
              <a:t>‹#›</a:t>
            </a:fld>
            <a:endParaRPr lang="en-GB" altLang="en-US"/>
          </a:p>
        </p:txBody>
      </p:sp>
    </p:spTree>
    <p:extLst>
      <p:ext uri="{BB962C8B-B14F-4D97-AF65-F5344CB8AC3E}">
        <p14:creationId xmlns:p14="http://schemas.microsoft.com/office/powerpoint/2010/main" val="3772607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BEB67E6-3469-4845-B1B8-1B816D000AC8}" type="datetimeFigureOut">
              <a:rPr lang="en-GB"/>
              <a:pPr>
                <a:defRPr/>
              </a:pPr>
              <a:t>12/10/2017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AEF9CCC-BB6F-4D13-85FF-B8D00E2E156A}" type="slidenum">
              <a:rPr lang="en-GB" altLang="en-US"/>
              <a:pPr>
                <a:defRPr/>
              </a:pPr>
              <a:t>‹#›</a:t>
            </a:fld>
            <a:endParaRPr lang="en-GB" altLang="en-US"/>
          </a:p>
        </p:txBody>
      </p:sp>
    </p:spTree>
    <p:extLst>
      <p:ext uri="{BB962C8B-B14F-4D97-AF65-F5344CB8AC3E}">
        <p14:creationId xmlns:p14="http://schemas.microsoft.com/office/powerpoint/2010/main" val="3163671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5754874E-7A2A-4D23-BCD0-CA609812BDA1}" type="datetimeFigureOut">
              <a:rPr lang="en-GB"/>
              <a:pPr>
                <a:defRPr/>
              </a:pPr>
              <a:t>12/10/2017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59F42B6-6B57-4F7F-B45E-A85AF4AC9234}" type="slidenum">
              <a:rPr lang="en-GB" altLang="en-US"/>
              <a:pPr>
                <a:defRPr/>
              </a:pPr>
              <a:t>‹#›</a:t>
            </a:fld>
            <a:endParaRPr lang="en-GB" altLang="en-US"/>
          </a:p>
        </p:txBody>
      </p:sp>
    </p:spTree>
    <p:extLst>
      <p:ext uri="{BB962C8B-B14F-4D97-AF65-F5344CB8AC3E}">
        <p14:creationId xmlns:p14="http://schemas.microsoft.com/office/powerpoint/2010/main" val="1950969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39307C07-1460-4AF5-BCE6-212FAD44F8C7}" type="datetimeFigureOut">
              <a:rPr lang="en-GB"/>
              <a:pPr>
                <a:defRPr/>
              </a:pPr>
              <a:t>12/10/2017</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BFBDD1CF-4FAC-483E-A7FB-935909C19A85}" type="slidenum">
              <a:rPr lang="en-GB" altLang="en-US"/>
              <a:pPr>
                <a:defRPr/>
              </a:pPr>
              <a:t>‹#›</a:t>
            </a:fld>
            <a:endParaRPr lang="en-GB" altLang="en-US"/>
          </a:p>
        </p:txBody>
      </p:sp>
    </p:spTree>
    <p:extLst>
      <p:ext uri="{BB962C8B-B14F-4D97-AF65-F5344CB8AC3E}">
        <p14:creationId xmlns:p14="http://schemas.microsoft.com/office/powerpoint/2010/main" val="4026124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13CD5DA9-E4B0-4BF9-A34B-91210318D730}" type="datetimeFigureOut">
              <a:rPr lang="en-GB"/>
              <a:pPr>
                <a:defRPr/>
              </a:pPr>
              <a:t>12/10/2017</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5AAE5843-33DA-45C1-95D6-0E07C5B25723}" type="slidenum">
              <a:rPr lang="en-GB" altLang="en-US"/>
              <a:pPr>
                <a:defRPr/>
              </a:pPr>
              <a:t>‹#›</a:t>
            </a:fld>
            <a:endParaRPr lang="en-GB" altLang="en-US"/>
          </a:p>
        </p:txBody>
      </p:sp>
    </p:spTree>
    <p:extLst>
      <p:ext uri="{BB962C8B-B14F-4D97-AF65-F5344CB8AC3E}">
        <p14:creationId xmlns:p14="http://schemas.microsoft.com/office/powerpoint/2010/main" val="996728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5CFAE67-C877-48FB-A68E-F0FE4D984484}" type="datetimeFigureOut">
              <a:rPr lang="en-GB"/>
              <a:pPr>
                <a:defRPr/>
              </a:pPr>
              <a:t>12/10/2017</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66434CE7-5C1E-4362-9FA2-CD204E934E0C}" type="slidenum">
              <a:rPr lang="en-GB" altLang="en-US"/>
              <a:pPr>
                <a:defRPr/>
              </a:pPr>
              <a:t>‹#›</a:t>
            </a:fld>
            <a:endParaRPr lang="en-GB" altLang="en-US"/>
          </a:p>
        </p:txBody>
      </p:sp>
    </p:spTree>
    <p:extLst>
      <p:ext uri="{BB962C8B-B14F-4D97-AF65-F5344CB8AC3E}">
        <p14:creationId xmlns:p14="http://schemas.microsoft.com/office/powerpoint/2010/main" val="2219590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B083C4C-9378-4801-A20D-D5BBA22B1859}" type="datetimeFigureOut">
              <a:rPr lang="en-GB"/>
              <a:pPr>
                <a:defRPr/>
              </a:pPr>
              <a:t>12/10/2017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942E7C0-17C9-4478-AB30-26FF04213F53}" type="slidenum">
              <a:rPr lang="en-GB" altLang="en-US"/>
              <a:pPr>
                <a:defRPr/>
              </a:pPr>
              <a:t>‹#›</a:t>
            </a:fld>
            <a:endParaRPr lang="en-GB" altLang="en-US"/>
          </a:p>
        </p:txBody>
      </p:sp>
    </p:spTree>
    <p:extLst>
      <p:ext uri="{BB962C8B-B14F-4D97-AF65-F5344CB8AC3E}">
        <p14:creationId xmlns:p14="http://schemas.microsoft.com/office/powerpoint/2010/main" val="1540276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C7BD4F6-16AF-4658-8797-D131B62C0EA1}" type="datetimeFigureOut">
              <a:rPr lang="en-GB"/>
              <a:pPr>
                <a:defRPr/>
              </a:pPr>
              <a:t>12/10/2017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D6C5970-8876-4E69-90E6-B638F7FFA2ED}" type="slidenum">
              <a:rPr lang="en-GB" altLang="en-US"/>
              <a:pPr>
                <a:defRPr/>
              </a:pPr>
              <a:t>‹#›</a:t>
            </a:fld>
            <a:endParaRPr lang="en-GB" altLang="en-US"/>
          </a:p>
        </p:txBody>
      </p:sp>
    </p:spTree>
    <p:extLst>
      <p:ext uri="{BB962C8B-B14F-4D97-AF65-F5344CB8AC3E}">
        <p14:creationId xmlns:p14="http://schemas.microsoft.com/office/powerpoint/2010/main" val="164499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itchFamily="34" charset="0"/>
                <a:cs typeface="Arial" charset="0"/>
              </a:defRPr>
            </a:lvl1pPr>
          </a:lstStyle>
          <a:p>
            <a:pPr>
              <a:defRPr/>
            </a:pPr>
            <a:fld id="{284BB7AE-A569-4A79-9369-66C8846567B2}" type="datetimeFigureOut">
              <a:rPr lang="en-GB"/>
              <a:pPr>
                <a:defRPr/>
              </a:pPr>
              <a:t>12/10/2017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itchFamily="34" charset="0"/>
                <a:cs typeface="Arial" charset="0"/>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13920BC3-7F61-47B7-AC7A-C6B7E5AF4341}"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slide" Target="slide21.xml"/><Relationship Id="rId13" Type="http://schemas.openxmlformats.org/officeDocument/2006/relationships/slide" Target="slide6.xml"/><Relationship Id="rId18" Type="http://schemas.openxmlformats.org/officeDocument/2006/relationships/slide" Target="slide18.xml"/><Relationship Id="rId3" Type="http://schemas.openxmlformats.org/officeDocument/2006/relationships/slide" Target="slide5.xml"/><Relationship Id="rId21" Type="http://schemas.openxmlformats.org/officeDocument/2006/relationships/slide" Target="slide24.xml"/><Relationship Id="rId7" Type="http://schemas.openxmlformats.org/officeDocument/2006/relationships/slide" Target="slide23.xml"/><Relationship Id="rId12" Type="http://schemas.openxmlformats.org/officeDocument/2006/relationships/slide" Target="slide13.xml"/><Relationship Id="rId17" Type="http://schemas.openxmlformats.org/officeDocument/2006/relationships/slide" Target="slide16.xml"/><Relationship Id="rId2" Type="http://schemas.openxmlformats.org/officeDocument/2006/relationships/slide" Target="slide14.xml"/><Relationship Id="rId16" Type="http://schemas.openxmlformats.org/officeDocument/2006/relationships/slide" Target="slide12.xml"/><Relationship Id="rId20" Type="http://schemas.openxmlformats.org/officeDocument/2006/relationships/slide" Target="slide22.xml"/><Relationship Id="rId1" Type="http://schemas.openxmlformats.org/officeDocument/2006/relationships/slideLayout" Target="../slideLayouts/slideLayout1.xml"/><Relationship Id="rId6" Type="http://schemas.openxmlformats.org/officeDocument/2006/relationships/slide" Target="slide11.xml"/><Relationship Id="rId11" Type="http://schemas.openxmlformats.org/officeDocument/2006/relationships/slide" Target="slide15.xml"/><Relationship Id="rId5" Type="http://schemas.openxmlformats.org/officeDocument/2006/relationships/slide" Target="slide9.xml"/><Relationship Id="rId15" Type="http://schemas.openxmlformats.org/officeDocument/2006/relationships/slide" Target="slide10.xml"/><Relationship Id="rId10" Type="http://schemas.openxmlformats.org/officeDocument/2006/relationships/slide" Target="slide17.xml"/><Relationship Id="rId19" Type="http://schemas.openxmlformats.org/officeDocument/2006/relationships/slide" Target="slide20.xml"/><Relationship Id="rId4" Type="http://schemas.openxmlformats.org/officeDocument/2006/relationships/slide" Target="slide7.xml"/><Relationship Id="rId9" Type="http://schemas.openxmlformats.org/officeDocument/2006/relationships/slide" Target="slide19.xml"/><Relationship Id="rId14" Type="http://schemas.openxmlformats.org/officeDocument/2006/relationships/slide" Target="slide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Box 6"/>
          <p:cNvSpPr txBox="1">
            <a:spLocks noChangeArrowheads="1"/>
          </p:cNvSpPr>
          <p:nvPr/>
        </p:nvSpPr>
        <p:spPr bwMode="auto">
          <a:xfrm>
            <a:off x="755650" y="163513"/>
            <a:ext cx="7419975" cy="643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GB" altLang="en-US" sz="3200" b="1" dirty="0" smtClean="0">
                <a:solidFill>
                  <a:srgbClr val="00B050"/>
                </a:solidFill>
                <a:latin typeface="Calibri" panose="020F0502020204030204" pitchFamily="34" charset="0"/>
              </a:rPr>
              <a:t>The Feedback Compendium</a:t>
            </a:r>
          </a:p>
          <a:p>
            <a:pPr algn="ctr" eaLnBrk="1" hangingPunct="1">
              <a:defRPr/>
            </a:pPr>
            <a:endParaRPr lang="en-GB" altLang="en-US" sz="2000" dirty="0" smtClean="0">
              <a:solidFill>
                <a:srgbClr val="002060"/>
              </a:solidFill>
              <a:latin typeface="Calibri" panose="020F0502020204030204" pitchFamily="34" charset="0"/>
            </a:endParaRPr>
          </a:p>
          <a:p>
            <a:pPr algn="ctr" eaLnBrk="1" hangingPunct="1">
              <a:defRPr/>
            </a:pPr>
            <a:r>
              <a:rPr lang="en-GB" altLang="en-US" sz="2800" dirty="0" smtClean="0">
                <a:latin typeface="Calibri" panose="020F0502020204030204" pitchFamily="34" charset="0"/>
              </a:rPr>
              <a:t>200 high quality targets ready to use across the curriculum and the Key Stages.</a:t>
            </a:r>
          </a:p>
          <a:p>
            <a:pPr algn="ctr" eaLnBrk="1" hangingPunct="1">
              <a:defRPr/>
            </a:pPr>
            <a:endParaRPr lang="en-GB" altLang="en-US" sz="2800" dirty="0" smtClean="0">
              <a:solidFill>
                <a:schemeClr val="bg1"/>
              </a:solidFill>
              <a:latin typeface="Calibri" panose="020F0502020204030204" pitchFamily="34" charset="0"/>
            </a:endParaRPr>
          </a:p>
          <a:p>
            <a:pPr marL="514350" indent="-514350" algn="ctr" eaLnBrk="1" hangingPunct="1">
              <a:buFont typeface="+mj-lt"/>
              <a:buAutoNum type="arabicPeriod"/>
              <a:defRPr/>
            </a:pPr>
            <a:r>
              <a:rPr lang="en-GB" altLang="en-US" sz="2800" b="1" dirty="0" smtClean="0">
                <a:solidFill>
                  <a:srgbClr val="7030A0"/>
                </a:solidFill>
                <a:latin typeface="Calibri" panose="020F0502020204030204" pitchFamily="34" charset="0"/>
              </a:rPr>
              <a:t>- Skills of Argument</a:t>
            </a:r>
          </a:p>
          <a:p>
            <a:pPr marL="514350" indent="-514350" algn="ctr" eaLnBrk="1" hangingPunct="1">
              <a:buFont typeface="+mj-lt"/>
              <a:buAutoNum type="arabicPeriod"/>
              <a:defRPr/>
            </a:pPr>
            <a:r>
              <a:rPr lang="en-GB" altLang="en-US" sz="2800" b="1" dirty="0" smtClean="0">
                <a:solidFill>
                  <a:srgbClr val="C00000"/>
                </a:solidFill>
                <a:latin typeface="Calibri" panose="020F0502020204030204" pitchFamily="34" charset="0"/>
              </a:rPr>
              <a:t>- Issues of Content</a:t>
            </a:r>
          </a:p>
          <a:p>
            <a:pPr marL="514350" indent="-514350" algn="ctr" eaLnBrk="1" hangingPunct="1">
              <a:buFont typeface="+mj-lt"/>
              <a:buAutoNum type="arabicPeriod"/>
              <a:defRPr/>
            </a:pPr>
            <a:r>
              <a:rPr lang="en-GB" altLang="en-US" sz="2800" b="1" dirty="0" smtClean="0">
                <a:solidFill>
                  <a:srgbClr val="FF0000"/>
                </a:solidFill>
                <a:latin typeface="Calibri" panose="020F0502020204030204" pitchFamily="34" charset="0"/>
              </a:rPr>
              <a:t>- Gaining Mastery</a:t>
            </a:r>
          </a:p>
          <a:p>
            <a:pPr marL="514350" indent="-514350" algn="ctr" eaLnBrk="1" hangingPunct="1">
              <a:buFont typeface="+mj-lt"/>
              <a:buAutoNum type="arabicPeriod"/>
              <a:defRPr/>
            </a:pPr>
            <a:r>
              <a:rPr lang="en-GB" altLang="en-US" sz="2800" b="1" dirty="0" smtClean="0">
                <a:solidFill>
                  <a:srgbClr val="FFC000"/>
                </a:solidFill>
                <a:latin typeface="Calibri" panose="020F0502020204030204" pitchFamily="34" charset="0"/>
              </a:rPr>
              <a:t>- Thinking Deeper</a:t>
            </a:r>
          </a:p>
          <a:p>
            <a:pPr marL="514350" indent="-514350" algn="ctr" eaLnBrk="1" hangingPunct="1">
              <a:buFont typeface="+mj-lt"/>
              <a:buAutoNum type="arabicPeriod"/>
              <a:defRPr/>
            </a:pPr>
            <a:r>
              <a:rPr lang="en-GB" altLang="en-US" sz="2800" b="1" dirty="0" smtClean="0">
                <a:solidFill>
                  <a:srgbClr val="FFFF00"/>
                </a:solidFill>
                <a:latin typeface="Calibri" panose="020F0502020204030204" pitchFamily="34" charset="0"/>
              </a:rPr>
              <a:t>- Self-Assessment</a:t>
            </a:r>
          </a:p>
          <a:p>
            <a:pPr marL="514350" indent="-514350" algn="ctr" eaLnBrk="1" hangingPunct="1">
              <a:buFont typeface="+mj-lt"/>
              <a:buAutoNum type="arabicPeriod"/>
              <a:defRPr/>
            </a:pPr>
            <a:r>
              <a:rPr lang="en-GB" altLang="en-US" sz="2800" b="1" dirty="0" smtClean="0">
                <a:solidFill>
                  <a:srgbClr val="92D050"/>
                </a:solidFill>
                <a:latin typeface="Calibri" panose="020F0502020204030204" pitchFamily="34" charset="0"/>
              </a:rPr>
              <a:t>- Precision and Accuracy</a:t>
            </a:r>
          </a:p>
          <a:p>
            <a:pPr marL="514350" indent="-514350" algn="ctr" eaLnBrk="1" hangingPunct="1">
              <a:buFont typeface="+mj-lt"/>
              <a:buAutoNum type="arabicPeriod"/>
              <a:defRPr/>
            </a:pPr>
            <a:r>
              <a:rPr lang="en-GB" altLang="en-US" sz="2800" b="1" dirty="0" smtClean="0">
                <a:solidFill>
                  <a:srgbClr val="00B050"/>
                </a:solidFill>
                <a:latin typeface="Calibri" panose="020F0502020204030204" pitchFamily="34" charset="0"/>
              </a:rPr>
              <a:t>- Speaking and Listening</a:t>
            </a:r>
          </a:p>
          <a:p>
            <a:pPr marL="514350" indent="-514350" algn="ctr" eaLnBrk="1" hangingPunct="1">
              <a:buFont typeface="+mj-lt"/>
              <a:buAutoNum type="arabicPeriod"/>
              <a:defRPr/>
            </a:pPr>
            <a:r>
              <a:rPr lang="en-GB" altLang="en-US" sz="2800" b="1" dirty="0" smtClean="0">
                <a:solidFill>
                  <a:srgbClr val="00B0F0"/>
                </a:solidFill>
                <a:latin typeface="Calibri" panose="020F0502020204030204" pitchFamily="34" charset="0"/>
              </a:rPr>
              <a:t>- Language and Vocabulary</a:t>
            </a:r>
          </a:p>
          <a:p>
            <a:pPr marL="514350" indent="-514350" algn="ctr" eaLnBrk="1" hangingPunct="1">
              <a:buFont typeface="+mj-lt"/>
              <a:buAutoNum type="arabicPeriod"/>
              <a:defRPr/>
            </a:pPr>
            <a:r>
              <a:rPr lang="en-GB" altLang="en-US" sz="2800" b="1" dirty="0" smtClean="0">
                <a:solidFill>
                  <a:srgbClr val="0070C0"/>
                </a:solidFill>
                <a:latin typeface="Calibri" panose="020F0502020204030204" pitchFamily="34" charset="0"/>
              </a:rPr>
              <a:t>- Developing Creativity</a:t>
            </a:r>
          </a:p>
          <a:p>
            <a:pPr marL="514350" indent="-514350" algn="ctr" eaLnBrk="1" hangingPunct="1">
              <a:buFont typeface="+mj-lt"/>
              <a:buAutoNum type="arabicPeriod"/>
              <a:defRPr/>
            </a:pPr>
            <a:r>
              <a:rPr lang="en-GB" altLang="en-US" sz="2800" b="1" dirty="0" smtClean="0">
                <a:solidFill>
                  <a:srgbClr val="002060"/>
                </a:solidFill>
                <a:latin typeface="Calibri" panose="020F0502020204030204" pitchFamily="34" charset="0"/>
              </a:rPr>
              <a:t>- Skills of Analysis</a:t>
            </a:r>
          </a:p>
        </p:txBody>
      </p:sp>
      <p:sp>
        <p:nvSpPr>
          <p:cNvPr id="8" name="TextBox 7"/>
          <p:cNvSpPr txBox="1"/>
          <p:nvPr/>
        </p:nvSpPr>
        <p:spPr>
          <a:xfrm>
            <a:off x="6786563" y="6334125"/>
            <a:ext cx="2357437" cy="523875"/>
          </a:xfrm>
          <a:prstGeom prst="rect">
            <a:avLst/>
          </a:prstGeom>
          <a:noFill/>
        </p:spPr>
        <p:txBody>
          <a:bodyPr>
            <a:spAutoFit/>
          </a:bodyPr>
          <a:lstStyle/>
          <a:p>
            <a:pPr algn="r" eaLnBrk="1" hangingPunct="1">
              <a:defRPr/>
            </a:pPr>
            <a:r>
              <a:rPr lang="en-GB" sz="1400" dirty="0">
                <a:latin typeface="+mj-lt"/>
                <a:cs typeface="Arial" charset="0"/>
              </a:rPr>
              <a:t>Made by Mike </a:t>
            </a:r>
            <a:r>
              <a:rPr lang="en-GB" sz="1400" dirty="0" err="1">
                <a:latin typeface="+mj-lt"/>
                <a:cs typeface="Arial" charset="0"/>
              </a:rPr>
              <a:t>Gershon</a:t>
            </a:r>
            <a:r>
              <a:rPr lang="en-GB" sz="1400" dirty="0">
                <a:latin typeface="+mj-lt"/>
                <a:cs typeface="Arial" charset="0"/>
              </a:rPr>
              <a:t> – mikegershon@hotmail.com </a:t>
            </a:r>
          </a:p>
        </p:txBody>
      </p:sp>
      <p:sp>
        <p:nvSpPr>
          <p:cNvPr id="5" name="Rectangle 4"/>
          <p:cNvSpPr/>
          <p:nvPr/>
        </p:nvSpPr>
        <p:spPr>
          <a:xfrm rot="20437047">
            <a:off x="60807" y="2745794"/>
            <a:ext cx="2313454" cy="646331"/>
          </a:xfrm>
          <a:prstGeom prst="rect">
            <a:avLst/>
          </a:prstGeom>
          <a:noFill/>
        </p:spPr>
        <p:txBody>
          <a:bodyPr wrap="none">
            <a:spAutoFit/>
          </a:bodyPr>
          <a:lstStyle/>
          <a:p>
            <a:pPr algn="ctr" eaLnBrk="1" hangingPunct="1">
              <a:defRPr/>
            </a:pPr>
            <a:r>
              <a:rPr lang="en-US" sz="3600" b="1" dirty="0">
                <a:ln w="12700">
                  <a:solidFill>
                    <a:srgbClr val="C00000"/>
                  </a:solidFill>
                  <a:prstDash val="solid"/>
                </a:ln>
                <a:solidFill>
                  <a:srgbClr val="FF0000"/>
                </a:solidFill>
                <a:effectLst>
                  <a:innerShdw blurRad="177800">
                    <a:schemeClr val="accent3">
                      <a:lumMod val="50000"/>
                    </a:schemeClr>
                  </a:innerShdw>
                </a:effectLst>
              </a:rPr>
              <a:t>Feedback</a:t>
            </a:r>
            <a:endParaRPr lang="en-US" sz="4400" b="1" dirty="0">
              <a:ln w="12700">
                <a:solidFill>
                  <a:srgbClr val="C00000"/>
                </a:solidFill>
                <a:prstDash val="solid"/>
              </a:ln>
              <a:solidFill>
                <a:srgbClr val="FF0000"/>
              </a:solidFill>
              <a:effectLst>
                <a:innerShdw blurRad="177800">
                  <a:schemeClr val="accent3">
                    <a:lumMod val="50000"/>
                  </a:schemeClr>
                </a:innerShdw>
              </a:effectLst>
            </a:endParaRPr>
          </a:p>
        </p:txBody>
      </p:sp>
      <p:sp>
        <p:nvSpPr>
          <p:cNvPr id="6" name="Curved Down Arrow 5"/>
          <p:cNvSpPr/>
          <p:nvPr/>
        </p:nvSpPr>
        <p:spPr>
          <a:xfrm rot="20396311">
            <a:off x="174625" y="2230438"/>
            <a:ext cx="1633538" cy="57626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schemeClr val="tx1"/>
              </a:solidFill>
            </a:endParaRPr>
          </a:p>
        </p:txBody>
      </p:sp>
      <p:sp>
        <p:nvSpPr>
          <p:cNvPr id="7" name="Curved Down Arrow 6"/>
          <p:cNvSpPr/>
          <p:nvPr/>
        </p:nvSpPr>
        <p:spPr>
          <a:xfrm rot="9513623">
            <a:off x="536575" y="3416300"/>
            <a:ext cx="1622425" cy="68262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schemeClr val="tx1"/>
              </a:solidFill>
            </a:endParaRPr>
          </a:p>
        </p:txBody>
      </p:sp>
      <p:sp>
        <p:nvSpPr>
          <p:cNvPr id="9" name="Rectangle 8"/>
          <p:cNvSpPr/>
          <p:nvPr/>
        </p:nvSpPr>
        <p:spPr>
          <a:xfrm rot="20437047">
            <a:off x="6744544" y="3463378"/>
            <a:ext cx="2313454" cy="646331"/>
          </a:xfrm>
          <a:prstGeom prst="rect">
            <a:avLst/>
          </a:prstGeom>
          <a:noFill/>
        </p:spPr>
        <p:txBody>
          <a:bodyPr wrap="none">
            <a:spAutoFit/>
          </a:bodyPr>
          <a:lstStyle/>
          <a:p>
            <a:pPr algn="ctr" eaLnBrk="1" hangingPunct="1">
              <a:defRPr/>
            </a:pPr>
            <a:r>
              <a:rPr lang="en-US" sz="3600" b="1" dirty="0">
                <a:ln w="12700">
                  <a:solidFill>
                    <a:srgbClr val="C00000"/>
                  </a:solidFill>
                  <a:prstDash val="solid"/>
                </a:ln>
                <a:solidFill>
                  <a:srgbClr val="FF0000"/>
                </a:solidFill>
                <a:effectLst>
                  <a:innerShdw blurRad="177800">
                    <a:schemeClr val="accent3">
                      <a:lumMod val="50000"/>
                    </a:schemeClr>
                  </a:innerShdw>
                </a:effectLst>
              </a:rPr>
              <a:t>Feedback</a:t>
            </a:r>
            <a:endParaRPr lang="en-US" sz="4400" b="1" dirty="0">
              <a:ln w="12700">
                <a:solidFill>
                  <a:srgbClr val="C00000"/>
                </a:solidFill>
                <a:prstDash val="solid"/>
              </a:ln>
              <a:solidFill>
                <a:srgbClr val="FF0000"/>
              </a:solidFill>
              <a:effectLst>
                <a:innerShdw blurRad="177800">
                  <a:schemeClr val="accent3">
                    <a:lumMod val="50000"/>
                  </a:schemeClr>
                </a:innerShdw>
              </a:effectLst>
            </a:endParaRPr>
          </a:p>
        </p:txBody>
      </p:sp>
      <p:sp>
        <p:nvSpPr>
          <p:cNvPr id="10" name="Curved Down Arrow 9"/>
          <p:cNvSpPr/>
          <p:nvPr/>
        </p:nvSpPr>
        <p:spPr>
          <a:xfrm rot="20396311">
            <a:off x="6859588" y="2947988"/>
            <a:ext cx="1631950" cy="57626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schemeClr val="tx1"/>
              </a:solidFill>
            </a:endParaRPr>
          </a:p>
        </p:txBody>
      </p:sp>
      <p:sp>
        <p:nvSpPr>
          <p:cNvPr id="11" name="Curved Down Arrow 10"/>
          <p:cNvSpPr/>
          <p:nvPr/>
        </p:nvSpPr>
        <p:spPr>
          <a:xfrm rot="9513623">
            <a:off x="7219950" y="4133850"/>
            <a:ext cx="1624013" cy="68262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2"/>
          <p:cNvSpPr txBox="1">
            <a:spLocks noChangeArrowheads="1"/>
          </p:cNvSpPr>
          <p:nvPr/>
        </p:nvSpPr>
        <p:spPr bwMode="auto">
          <a:xfrm>
            <a:off x="2411413" y="349250"/>
            <a:ext cx="33131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b="1" u="sng">
                <a:solidFill>
                  <a:srgbClr val="FF0000"/>
                </a:solidFill>
              </a:rPr>
              <a:t>Gaining Mastery 2</a:t>
            </a:r>
          </a:p>
        </p:txBody>
      </p:sp>
      <p:sp>
        <p:nvSpPr>
          <p:cNvPr id="12291" name="Rectangle 5"/>
          <p:cNvSpPr>
            <a:spLocks noChangeArrowheads="1"/>
          </p:cNvSpPr>
          <p:nvPr/>
        </p:nvSpPr>
        <p:spPr bwMode="auto">
          <a:xfrm>
            <a:off x="285750" y="928688"/>
            <a:ext cx="8569325" cy="592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GB" altLang="en-US" sz="1200"/>
              <a:t>Develop your understanding of the ideas we are studying by comparing and contrasting their use and meaning within different contexts. Make these contrasts explicit in your work.</a:t>
            </a:r>
          </a:p>
          <a:p>
            <a:pPr eaLnBrk="1" hangingPunct="1">
              <a:spcBef>
                <a:spcPct val="0"/>
              </a:spcBef>
            </a:pPr>
            <a:endParaRPr lang="en-GB" altLang="en-US" sz="1200"/>
          </a:p>
          <a:p>
            <a:pPr eaLnBrk="1" hangingPunct="1">
              <a:spcBef>
                <a:spcPct val="0"/>
              </a:spcBef>
            </a:pPr>
            <a:r>
              <a:rPr lang="en-GB" altLang="en-US" sz="1200" b="1"/>
              <a:t>Test the ideas we study by pushing them into different or unlikely contexts and seeing whether their meanings still hold. Make these experiments explicit in your work (including appropriate explanation).</a:t>
            </a:r>
          </a:p>
          <a:p>
            <a:pPr eaLnBrk="1" hangingPunct="1">
              <a:spcBef>
                <a:spcPct val="0"/>
              </a:spcBef>
            </a:pPr>
            <a:endParaRPr lang="en-GB" altLang="en-US" sz="1200"/>
          </a:p>
          <a:p>
            <a:pPr eaLnBrk="1" hangingPunct="1">
              <a:spcBef>
                <a:spcPct val="0"/>
              </a:spcBef>
            </a:pPr>
            <a:r>
              <a:rPr lang="en-GB" altLang="en-US" sz="1200"/>
              <a:t>Compare your own work concerning the ideas and information we are studying with ‘model examples’, for instance those in textbooks on the subject. Analyse how they differ and seek ways to close the gap.</a:t>
            </a:r>
          </a:p>
          <a:p>
            <a:pPr eaLnBrk="1" hangingPunct="1">
              <a:spcBef>
                <a:spcPct val="0"/>
              </a:spcBef>
            </a:pPr>
            <a:endParaRPr lang="en-GB" altLang="en-US" sz="1200"/>
          </a:p>
          <a:p>
            <a:pPr eaLnBrk="1" hangingPunct="1">
              <a:spcBef>
                <a:spcPct val="0"/>
              </a:spcBef>
            </a:pPr>
            <a:r>
              <a:rPr lang="en-GB" altLang="en-US" sz="1200" b="1"/>
              <a:t>Find ‘model examples’ of individuals using the ideas which are central to our subject (for example, in textbooks, books or journals). Take copies of these and use them as a standard to aim for in your own work.</a:t>
            </a:r>
          </a:p>
          <a:p>
            <a:pPr eaLnBrk="1" hangingPunct="1">
              <a:spcBef>
                <a:spcPct val="0"/>
              </a:spcBef>
            </a:pPr>
            <a:endParaRPr lang="en-GB" altLang="en-US" sz="1200"/>
          </a:p>
          <a:p>
            <a:pPr eaLnBrk="1" hangingPunct="1">
              <a:spcBef>
                <a:spcPct val="0"/>
              </a:spcBef>
            </a:pPr>
            <a:r>
              <a:rPr lang="en-GB" altLang="en-US" sz="1200"/>
              <a:t>When you complete a piece of work, go back over it and identify two or three ways it could be improved. Instead of making the improvements, write out a rationale of why the improvements would be a good thing. This will help you think actively about what the subject requires.</a:t>
            </a:r>
          </a:p>
          <a:p>
            <a:pPr eaLnBrk="1" hangingPunct="1">
              <a:spcBef>
                <a:spcPct val="0"/>
              </a:spcBef>
            </a:pPr>
            <a:endParaRPr lang="en-GB" altLang="en-US" sz="1200"/>
          </a:p>
          <a:p>
            <a:pPr eaLnBrk="1" hangingPunct="1">
              <a:spcBef>
                <a:spcPct val="0"/>
              </a:spcBef>
            </a:pPr>
            <a:r>
              <a:rPr lang="en-GB" altLang="en-US" sz="1200" b="1"/>
              <a:t>When you complete a piece of work, go back over it and identify all the new ideas or information you have used. Critique the standard of your use. Identify what you have done well and how you can improve your use of the ideas and information.</a:t>
            </a:r>
          </a:p>
          <a:p>
            <a:pPr eaLnBrk="1" hangingPunct="1">
              <a:spcBef>
                <a:spcPct val="0"/>
              </a:spcBef>
            </a:pPr>
            <a:endParaRPr lang="en-GB" altLang="en-US" sz="1200"/>
          </a:p>
          <a:p>
            <a:pPr eaLnBrk="1" hangingPunct="1">
              <a:spcBef>
                <a:spcPct val="0"/>
              </a:spcBef>
            </a:pPr>
            <a:r>
              <a:rPr lang="en-GB" altLang="en-US" sz="1200"/>
              <a:t>Identify what the criteria of reference are in our subject. Namely, that which work is judged against. Once you have these, tailor your work towards them.</a:t>
            </a:r>
          </a:p>
          <a:p>
            <a:pPr eaLnBrk="1" hangingPunct="1">
              <a:spcBef>
                <a:spcPct val="0"/>
              </a:spcBef>
            </a:pPr>
            <a:endParaRPr lang="en-GB" altLang="en-US" sz="1200"/>
          </a:p>
          <a:p>
            <a:pPr eaLnBrk="1" hangingPunct="1">
              <a:spcBef>
                <a:spcPct val="0"/>
              </a:spcBef>
            </a:pPr>
            <a:r>
              <a:rPr lang="en-GB" altLang="en-US" sz="1200" b="1"/>
              <a:t>Use what you know about the subject, along with the evidence of your previous targets, and the strengths which have been pointed out about your work, to identify what the underlying requirements of the subject are. Once you have picked these out, work towards them.</a:t>
            </a:r>
          </a:p>
          <a:p>
            <a:pPr eaLnBrk="1" hangingPunct="1">
              <a:spcBef>
                <a:spcPct val="0"/>
              </a:spcBef>
            </a:pPr>
            <a:endParaRPr lang="en-GB" altLang="en-US" sz="1200"/>
          </a:p>
          <a:p>
            <a:pPr eaLnBrk="1" hangingPunct="1">
              <a:spcBef>
                <a:spcPct val="0"/>
              </a:spcBef>
            </a:pPr>
            <a:r>
              <a:rPr lang="en-GB" altLang="en-US" sz="1200"/>
              <a:t>Search for examples of expert use of the concepts we are studying (for example, in textbooks, journals or on educational television programmes). Have these ready to hand and try to mimic them when using the same concepts.</a:t>
            </a:r>
          </a:p>
          <a:p>
            <a:pPr eaLnBrk="1" hangingPunct="1">
              <a:spcBef>
                <a:spcPct val="0"/>
              </a:spcBef>
            </a:pPr>
            <a:endParaRPr lang="en-GB" altLang="en-US" sz="1200"/>
          </a:p>
          <a:p>
            <a:pPr eaLnBrk="1" hangingPunct="1">
              <a:spcBef>
                <a:spcPct val="0"/>
              </a:spcBef>
            </a:pPr>
            <a:r>
              <a:rPr lang="en-GB" altLang="en-US" sz="1200" b="1"/>
              <a:t>When you finish a piece of work, look back over it and try to identify a series of minor adjustments you could make which would lead to an overall improvement. Do this repeatedly.</a:t>
            </a:r>
          </a:p>
          <a:p>
            <a:pPr algn="just" eaLnBrk="1" hangingPunct="1">
              <a:spcBef>
                <a:spcPct val="0"/>
              </a:spcBef>
            </a:pPr>
            <a:endParaRPr lang="en-GB" altLang="en-US" sz="1100" b="1"/>
          </a:p>
        </p:txBody>
      </p:sp>
      <p:sp>
        <p:nvSpPr>
          <p:cNvPr id="7" name="Oval Callout 6"/>
          <p:cNvSpPr/>
          <p:nvPr/>
        </p:nvSpPr>
        <p:spPr>
          <a:xfrm>
            <a:off x="958850" y="138113"/>
            <a:ext cx="1466850" cy="760412"/>
          </a:xfrm>
          <a:prstGeom prst="wedgeEllipseCallout">
            <a:avLst>
              <a:gd name="adj1" fmla="val -75641"/>
              <a:gd name="adj2" fmla="val 49121"/>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 name="Rectangular Callout 7"/>
          <p:cNvSpPr/>
          <p:nvPr/>
        </p:nvSpPr>
        <p:spPr>
          <a:xfrm>
            <a:off x="5867400" y="215900"/>
            <a:ext cx="1800225" cy="604838"/>
          </a:xfrm>
          <a:prstGeom prst="wedgeRectCallout">
            <a:avLst>
              <a:gd name="adj1" fmla="val 90078"/>
              <a:gd name="adj2" fmla="val 57333"/>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2"/>
          <p:cNvSpPr txBox="1">
            <a:spLocks noChangeArrowheads="1"/>
          </p:cNvSpPr>
          <p:nvPr/>
        </p:nvSpPr>
        <p:spPr bwMode="auto">
          <a:xfrm>
            <a:off x="2301875" y="549275"/>
            <a:ext cx="38877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b="1" u="sng">
                <a:solidFill>
                  <a:srgbClr val="FFC000"/>
                </a:solidFill>
              </a:rPr>
              <a:t>Thinking Deeper</a:t>
            </a:r>
          </a:p>
        </p:txBody>
      </p:sp>
      <p:sp>
        <p:nvSpPr>
          <p:cNvPr id="13315" name="Rectangle 5"/>
          <p:cNvSpPr>
            <a:spLocks noChangeArrowheads="1"/>
          </p:cNvSpPr>
          <p:nvPr/>
        </p:nvSpPr>
        <p:spPr bwMode="auto">
          <a:xfrm>
            <a:off x="285750" y="1500188"/>
            <a:ext cx="8569325" cy="507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GB" altLang="en-US" sz="1300"/>
              <a:t>What do you think ought to be your target and why?</a:t>
            </a:r>
          </a:p>
          <a:p>
            <a:pPr eaLnBrk="1" hangingPunct="1">
              <a:spcBef>
                <a:spcPct val="0"/>
              </a:spcBef>
            </a:pPr>
            <a:endParaRPr lang="en-GB" altLang="en-US" sz="1300"/>
          </a:p>
          <a:p>
            <a:pPr eaLnBrk="1" hangingPunct="1">
              <a:spcBef>
                <a:spcPct val="0"/>
              </a:spcBef>
            </a:pPr>
            <a:r>
              <a:rPr lang="en-GB" altLang="en-US" sz="1300" b="1"/>
              <a:t>How can you develop your work beyond what you are doing at present? Why will this be an improvement?</a:t>
            </a:r>
          </a:p>
          <a:p>
            <a:pPr eaLnBrk="1" hangingPunct="1">
              <a:spcBef>
                <a:spcPct val="0"/>
              </a:spcBef>
            </a:pPr>
            <a:endParaRPr lang="en-GB" altLang="en-US" sz="1300"/>
          </a:p>
          <a:p>
            <a:pPr eaLnBrk="1" hangingPunct="1">
              <a:spcBef>
                <a:spcPct val="0"/>
              </a:spcBef>
            </a:pPr>
            <a:r>
              <a:rPr lang="en-GB" altLang="en-US" sz="1300"/>
              <a:t>Our next topic is </a:t>
            </a:r>
            <a:r>
              <a:rPr lang="en-GB" altLang="en-US" sz="1300" b="1"/>
              <a:t>X</a:t>
            </a:r>
            <a:r>
              <a:rPr lang="en-GB" altLang="en-US" sz="1300"/>
              <a:t>. Find out what has been written about it and be ready to talk and write about this in future lessons.</a:t>
            </a:r>
          </a:p>
          <a:p>
            <a:pPr eaLnBrk="1" hangingPunct="1">
              <a:spcBef>
                <a:spcPct val="0"/>
              </a:spcBef>
            </a:pPr>
            <a:endParaRPr lang="en-GB" altLang="en-US" sz="1300"/>
          </a:p>
          <a:p>
            <a:pPr eaLnBrk="1" hangingPunct="1">
              <a:spcBef>
                <a:spcPct val="0"/>
              </a:spcBef>
            </a:pPr>
            <a:r>
              <a:rPr lang="en-GB" altLang="en-US" sz="1300" b="1"/>
              <a:t>Pick out all the subject-specific concepts you have used in your work so far. Explain whether you think you have used them correctly or not.</a:t>
            </a:r>
          </a:p>
          <a:p>
            <a:pPr eaLnBrk="1" hangingPunct="1">
              <a:spcBef>
                <a:spcPct val="0"/>
              </a:spcBef>
            </a:pPr>
            <a:endParaRPr lang="en-GB" altLang="en-US" sz="1300"/>
          </a:p>
          <a:p>
            <a:pPr eaLnBrk="1" hangingPunct="1">
              <a:spcBef>
                <a:spcPct val="0"/>
              </a:spcBef>
            </a:pPr>
            <a:r>
              <a:rPr lang="en-GB" altLang="en-US" sz="1300"/>
              <a:t>Create an exam question based on our topic. Then, write a model answer.</a:t>
            </a:r>
          </a:p>
          <a:p>
            <a:pPr eaLnBrk="1" hangingPunct="1">
              <a:spcBef>
                <a:spcPct val="0"/>
              </a:spcBef>
            </a:pPr>
            <a:endParaRPr lang="en-GB" altLang="en-US" sz="1300"/>
          </a:p>
          <a:p>
            <a:pPr eaLnBrk="1" hangingPunct="1">
              <a:spcBef>
                <a:spcPct val="0"/>
              </a:spcBef>
            </a:pPr>
            <a:r>
              <a:rPr lang="en-GB" altLang="en-US" sz="1300" b="1"/>
              <a:t>How might you use what we have learnt in other subjects/the future/your life?</a:t>
            </a:r>
          </a:p>
          <a:p>
            <a:pPr eaLnBrk="1" hangingPunct="1">
              <a:spcBef>
                <a:spcPct val="0"/>
              </a:spcBef>
            </a:pPr>
            <a:endParaRPr lang="en-GB" altLang="en-US" sz="1300"/>
          </a:p>
          <a:p>
            <a:pPr eaLnBrk="1" hangingPunct="1">
              <a:spcBef>
                <a:spcPct val="0"/>
              </a:spcBef>
            </a:pPr>
            <a:r>
              <a:rPr lang="en-GB" altLang="en-US" sz="1300"/>
              <a:t>Before you begin your work, write down what you expect to communicate. Use this as a guide for yourself and, after you have finished, as a means to assess what you have done.</a:t>
            </a:r>
          </a:p>
          <a:p>
            <a:pPr eaLnBrk="1" hangingPunct="1">
              <a:spcBef>
                <a:spcPct val="0"/>
              </a:spcBef>
            </a:pPr>
            <a:endParaRPr lang="en-GB" altLang="en-US" sz="1300"/>
          </a:p>
          <a:p>
            <a:pPr eaLnBrk="1" hangingPunct="1">
              <a:spcBef>
                <a:spcPct val="0"/>
              </a:spcBef>
            </a:pPr>
            <a:r>
              <a:rPr lang="en-GB" altLang="en-US" sz="1300" b="1"/>
              <a:t>Consider a range of viewpoints in your work. Put yourself in the shoes of other people and examine how their perspectives may be similar or different to your own.</a:t>
            </a:r>
          </a:p>
          <a:p>
            <a:pPr eaLnBrk="1" hangingPunct="1">
              <a:spcBef>
                <a:spcPct val="0"/>
              </a:spcBef>
            </a:pPr>
            <a:endParaRPr lang="en-GB" altLang="en-US" sz="1300"/>
          </a:p>
          <a:p>
            <a:pPr eaLnBrk="1" hangingPunct="1">
              <a:spcBef>
                <a:spcPct val="0"/>
              </a:spcBef>
            </a:pPr>
            <a:r>
              <a:rPr lang="en-GB" altLang="en-US" sz="1300"/>
              <a:t>Evaluate the arguments you make. Identify their strengths and weaknesses. For example, ‘A key strength of this argument is...’</a:t>
            </a:r>
          </a:p>
          <a:p>
            <a:pPr eaLnBrk="1" hangingPunct="1">
              <a:spcBef>
                <a:spcPct val="0"/>
              </a:spcBef>
            </a:pPr>
            <a:endParaRPr lang="en-GB" altLang="en-US" sz="1300"/>
          </a:p>
          <a:p>
            <a:pPr eaLnBrk="1" hangingPunct="1">
              <a:spcBef>
                <a:spcPct val="0"/>
              </a:spcBef>
            </a:pPr>
            <a:r>
              <a:rPr lang="en-GB" altLang="en-US" sz="1300" b="1"/>
              <a:t>Aim to develop a critical mindset in relation to the subject. Approach ideas with the attitude: ‘How accurate is this? What is the evidence for it? How does it relate to what I already know?’</a:t>
            </a:r>
          </a:p>
          <a:p>
            <a:pPr algn="just" eaLnBrk="1" hangingPunct="1">
              <a:spcBef>
                <a:spcPct val="0"/>
              </a:spcBef>
              <a:buFontTx/>
              <a:buNone/>
            </a:pPr>
            <a:endParaRPr lang="en-GB" altLang="en-US" sz="1200" b="1"/>
          </a:p>
        </p:txBody>
      </p:sp>
      <p:sp>
        <p:nvSpPr>
          <p:cNvPr id="9" name="Oval Callout 8"/>
          <p:cNvSpPr/>
          <p:nvPr/>
        </p:nvSpPr>
        <p:spPr>
          <a:xfrm>
            <a:off x="979488" y="280988"/>
            <a:ext cx="1585912" cy="996950"/>
          </a:xfrm>
          <a:prstGeom prst="wedgeEllipseCallout">
            <a:avLst>
              <a:gd name="adj1" fmla="val -75641"/>
              <a:gd name="adj2" fmla="val 49121"/>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0" name="Rectangular Callout 9"/>
          <p:cNvSpPr/>
          <p:nvPr/>
        </p:nvSpPr>
        <p:spPr>
          <a:xfrm>
            <a:off x="5876925" y="382588"/>
            <a:ext cx="1943100" cy="792162"/>
          </a:xfrm>
          <a:prstGeom prst="wedgeRectCallout">
            <a:avLst>
              <a:gd name="adj1" fmla="val 90078"/>
              <a:gd name="adj2" fmla="val 57333"/>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2"/>
          <p:cNvSpPr txBox="1">
            <a:spLocks noChangeArrowheads="1"/>
          </p:cNvSpPr>
          <p:nvPr/>
        </p:nvSpPr>
        <p:spPr bwMode="auto">
          <a:xfrm>
            <a:off x="2159000" y="396875"/>
            <a:ext cx="38877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b="1" u="sng">
                <a:solidFill>
                  <a:srgbClr val="FFC000"/>
                </a:solidFill>
              </a:rPr>
              <a:t>Thinking Deeper 2</a:t>
            </a:r>
          </a:p>
        </p:txBody>
      </p:sp>
      <p:sp>
        <p:nvSpPr>
          <p:cNvPr id="14339" name="Rectangle 5"/>
          <p:cNvSpPr>
            <a:spLocks noChangeArrowheads="1"/>
          </p:cNvSpPr>
          <p:nvPr/>
        </p:nvSpPr>
        <p:spPr bwMode="auto">
          <a:xfrm>
            <a:off x="285750" y="1408113"/>
            <a:ext cx="8569325"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GB" altLang="en-US" sz="1200"/>
              <a:t>Ensure your work progresses logically from start to finish, however long it is. The connections between each part of your work should be clear and coherent.</a:t>
            </a:r>
          </a:p>
          <a:p>
            <a:pPr eaLnBrk="1" hangingPunct="1">
              <a:spcBef>
                <a:spcPct val="0"/>
              </a:spcBef>
            </a:pPr>
            <a:endParaRPr lang="en-GB" altLang="en-US" sz="1200"/>
          </a:p>
          <a:p>
            <a:pPr eaLnBrk="1" hangingPunct="1">
              <a:spcBef>
                <a:spcPct val="0"/>
              </a:spcBef>
            </a:pPr>
            <a:r>
              <a:rPr lang="en-GB" altLang="en-US" sz="1200" b="1"/>
              <a:t>Use a dictionary and thesaurus to ensure you are using language accurately. Check the meaning of words and that you are employing them in the correct context.</a:t>
            </a:r>
          </a:p>
          <a:p>
            <a:pPr eaLnBrk="1" hangingPunct="1">
              <a:spcBef>
                <a:spcPct val="0"/>
              </a:spcBef>
            </a:pPr>
            <a:endParaRPr lang="en-GB" altLang="en-US" sz="1200"/>
          </a:p>
          <a:p>
            <a:pPr eaLnBrk="1" hangingPunct="1">
              <a:spcBef>
                <a:spcPct val="0"/>
              </a:spcBef>
            </a:pPr>
            <a:r>
              <a:rPr lang="en-GB" altLang="en-US" sz="1200"/>
              <a:t>Make connections between the ideas we look at in lessons and the real world. This could include, for example, current news stories, or the jobs people do in society.</a:t>
            </a:r>
          </a:p>
          <a:p>
            <a:pPr eaLnBrk="1" hangingPunct="1">
              <a:spcBef>
                <a:spcPct val="0"/>
              </a:spcBef>
            </a:pPr>
            <a:endParaRPr lang="en-GB" altLang="en-US" sz="1200"/>
          </a:p>
          <a:p>
            <a:pPr eaLnBrk="1" hangingPunct="1">
              <a:spcBef>
                <a:spcPct val="0"/>
              </a:spcBef>
            </a:pPr>
            <a:r>
              <a:rPr lang="en-GB" altLang="en-US" sz="1200" b="1"/>
              <a:t>Where possible, break questions down into separate parts and deal with each thing they ask in turn.</a:t>
            </a:r>
          </a:p>
          <a:p>
            <a:pPr eaLnBrk="1" hangingPunct="1">
              <a:spcBef>
                <a:spcPct val="0"/>
              </a:spcBef>
            </a:pPr>
            <a:endParaRPr lang="en-GB" altLang="en-US" sz="1200"/>
          </a:p>
          <a:p>
            <a:pPr eaLnBrk="1" hangingPunct="1">
              <a:spcBef>
                <a:spcPct val="0"/>
              </a:spcBef>
            </a:pPr>
            <a:r>
              <a:rPr lang="en-GB" altLang="en-US" sz="1200"/>
              <a:t>Identify the command words in a question (these are the words which ask you to do something: discuss, examine, contrast and so on) and ensure your answer continually does what these words require.</a:t>
            </a:r>
          </a:p>
          <a:p>
            <a:pPr eaLnBrk="1" hangingPunct="1">
              <a:spcBef>
                <a:spcPct val="0"/>
              </a:spcBef>
            </a:pPr>
            <a:endParaRPr lang="en-GB" altLang="en-US" sz="1200"/>
          </a:p>
          <a:p>
            <a:pPr eaLnBrk="1" hangingPunct="1">
              <a:spcBef>
                <a:spcPct val="0"/>
              </a:spcBef>
            </a:pPr>
            <a:r>
              <a:rPr lang="en-GB" altLang="en-US" sz="1200" b="1"/>
              <a:t>Problematise the concepts we look at. Demonstrate through your work how their meaning can be contested. For example, ‘freedom’ means different things to different people for different reasons.</a:t>
            </a:r>
          </a:p>
          <a:p>
            <a:pPr eaLnBrk="1" hangingPunct="1">
              <a:spcBef>
                <a:spcPct val="0"/>
              </a:spcBef>
            </a:pPr>
            <a:endParaRPr lang="en-GB" altLang="en-US" sz="1200"/>
          </a:p>
          <a:p>
            <a:pPr eaLnBrk="1" hangingPunct="1">
              <a:spcBef>
                <a:spcPct val="0"/>
              </a:spcBef>
            </a:pPr>
            <a:r>
              <a:rPr lang="en-GB" altLang="en-US" sz="1200"/>
              <a:t>On finishing your work, write a rationale explaining why you have answered as you have. Detail the choices you have made and why you have made them. If this leads you to rewrite some of your work, that is OK.</a:t>
            </a:r>
          </a:p>
          <a:p>
            <a:pPr eaLnBrk="1" hangingPunct="1">
              <a:spcBef>
                <a:spcPct val="0"/>
              </a:spcBef>
            </a:pPr>
            <a:endParaRPr lang="en-GB" altLang="en-US" sz="1200"/>
          </a:p>
          <a:p>
            <a:pPr eaLnBrk="1" hangingPunct="1">
              <a:spcBef>
                <a:spcPct val="0"/>
              </a:spcBef>
            </a:pPr>
            <a:r>
              <a:rPr lang="en-GB" altLang="en-US" sz="1200" b="1"/>
              <a:t>When you finish your work, write an extension question based on the topic. Then, answer the question.</a:t>
            </a:r>
          </a:p>
          <a:p>
            <a:pPr eaLnBrk="1" hangingPunct="1">
              <a:spcBef>
                <a:spcPct val="0"/>
              </a:spcBef>
            </a:pPr>
            <a:endParaRPr lang="en-GB" altLang="en-US" sz="1200"/>
          </a:p>
          <a:p>
            <a:pPr eaLnBrk="1" hangingPunct="1">
              <a:spcBef>
                <a:spcPct val="0"/>
              </a:spcBef>
            </a:pPr>
            <a:r>
              <a:rPr lang="en-GB" altLang="en-US" sz="1200"/>
              <a:t>Compare and contrast different concepts we deal with. Identify the relationships between the concepts and whether they are compatible or in conflict.</a:t>
            </a:r>
          </a:p>
          <a:p>
            <a:pPr eaLnBrk="1" hangingPunct="1">
              <a:spcBef>
                <a:spcPct val="0"/>
              </a:spcBef>
            </a:pPr>
            <a:endParaRPr lang="en-GB" altLang="en-US" sz="1200"/>
          </a:p>
          <a:p>
            <a:pPr eaLnBrk="1" hangingPunct="1">
              <a:spcBef>
                <a:spcPct val="0"/>
              </a:spcBef>
            </a:pPr>
            <a:r>
              <a:rPr lang="en-GB" altLang="en-US" sz="1200" b="1"/>
              <a:t>When finished, come up with two or three questions about the topic you would like to know the answers to. For homework, research the answers.</a:t>
            </a:r>
          </a:p>
          <a:p>
            <a:pPr algn="just" eaLnBrk="1" hangingPunct="1">
              <a:spcBef>
                <a:spcPct val="0"/>
              </a:spcBef>
            </a:pPr>
            <a:endParaRPr lang="en-GB" altLang="en-US" sz="1200" b="1"/>
          </a:p>
        </p:txBody>
      </p:sp>
      <p:sp>
        <p:nvSpPr>
          <p:cNvPr id="7" name="Oval Callout 6"/>
          <p:cNvSpPr/>
          <p:nvPr/>
        </p:nvSpPr>
        <p:spPr>
          <a:xfrm>
            <a:off x="827088" y="128588"/>
            <a:ext cx="1585912" cy="996950"/>
          </a:xfrm>
          <a:prstGeom prst="wedgeEllipseCallout">
            <a:avLst>
              <a:gd name="adj1" fmla="val -75641"/>
              <a:gd name="adj2" fmla="val 49121"/>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 name="Rectangular Callout 7"/>
          <p:cNvSpPr/>
          <p:nvPr/>
        </p:nvSpPr>
        <p:spPr>
          <a:xfrm>
            <a:off x="5724525" y="230188"/>
            <a:ext cx="1943100" cy="792162"/>
          </a:xfrm>
          <a:prstGeom prst="wedgeRectCallout">
            <a:avLst>
              <a:gd name="adj1" fmla="val 90078"/>
              <a:gd name="adj2" fmla="val 57333"/>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2"/>
          <p:cNvSpPr txBox="1">
            <a:spLocks noChangeArrowheads="1"/>
          </p:cNvSpPr>
          <p:nvPr/>
        </p:nvSpPr>
        <p:spPr bwMode="auto">
          <a:xfrm>
            <a:off x="2465388" y="501650"/>
            <a:ext cx="35274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b="1" u="sng">
                <a:solidFill>
                  <a:srgbClr val="FFFF00"/>
                </a:solidFill>
              </a:rPr>
              <a:t>Self-Assessment</a:t>
            </a:r>
          </a:p>
        </p:txBody>
      </p:sp>
      <p:sp>
        <p:nvSpPr>
          <p:cNvPr id="15363" name="Rectangle 5"/>
          <p:cNvSpPr>
            <a:spLocks noChangeArrowheads="1"/>
          </p:cNvSpPr>
          <p:nvPr/>
        </p:nvSpPr>
        <p:spPr bwMode="auto">
          <a:xfrm>
            <a:off x="285750" y="1316038"/>
            <a:ext cx="8569325" cy="544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GB" altLang="en-US" sz="1200"/>
              <a:t>When you finish, go back over your work and assess whether you have met the learning objectives or not. If you have, explain how. If you have not, improve it.</a:t>
            </a:r>
          </a:p>
          <a:p>
            <a:pPr eaLnBrk="1" hangingPunct="1">
              <a:spcBef>
                <a:spcPct val="0"/>
              </a:spcBef>
            </a:pPr>
            <a:endParaRPr lang="en-GB" altLang="en-US" sz="1200"/>
          </a:p>
          <a:p>
            <a:pPr eaLnBrk="1" hangingPunct="1">
              <a:spcBef>
                <a:spcPct val="0"/>
              </a:spcBef>
            </a:pPr>
            <a:r>
              <a:rPr lang="en-GB" altLang="en-US" sz="1200" b="1"/>
              <a:t>When you finish, go back over your work and check it using SPS (Spelling; Punctuation; does it make Sense?). Make any improvements you think necessary.</a:t>
            </a:r>
          </a:p>
          <a:p>
            <a:pPr eaLnBrk="1" hangingPunct="1">
              <a:spcBef>
                <a:spcPct val="0"/>
              </a:spcBef>
            </a:pPr>
            <a:endParaRPr lang="en-GB" altLang="en-US" sz="1200"/>
          </a:p>
          <a:p>
            <a:pPr eaLnBrk="1" hangingPunct="1">
              <a:spcBef>
                <a:spcPct val="0"/>
              </a:spcBef>
            </a:pPr>
            <a:r>
              <a:rPr lang="en-GB" altLang="en-US" sz="1200"/>
              <a:t>On finishing, identify the areas of the topic you feel most confident with and those you feel you need to do more work on. Make a note of these and follow up on them at the next opportunity.</a:t>
            </a:r>
          </a:p>
          <a:p>
            <a:pPr eaLnBrk="1" hangingPunct="1">
              <a:spcBef>
                <a:spcPct val="0"/>
              </a:spcBef>
            </a:pPr>
            <a:endParaRPr lang="en-GB" altLang="en-US" sz="1200"/>
          </a:p>
          <a:p>
            <a:pPr eaLnBrk="1" hangingPunct="1">
              <a:spcBef>
                <a:spcPct val="0"/>
              </a:spcBef>
            </a:pPr>
            <a:r>
              <a:rPr lang="en-GB" altLang="en-US" sz="1200" b="1"/>
              <a:t>On finishing, make a list of questions you still want answered. Aim to find the answers either at home or in the next lesson.</a:t>
            </a:r>
          </a:p>
          <a:p>
            <a:pPr eaLnBrk="1" hangingPunct="1">
              <a:spcBef>
                <a:spcPct val="0"/>
              </a:spcBef>
            </a:pPr>
            <a:endParaRPr lang="en-GB" altLang="en-US" sz="1200"/>
          </a:p>
          <a:p>
            <a:pPr eaLnBrk="1" hangingPunct="1">
              <a:spcBef>
                <a:spcPct val="0"/>
              </a:spcBef>
            </a:pPr>
            <a:r>
              <a:rPr lang="en-GB" altLang="en-US" sz="1200"/>
              <a:t>Having completed your work, compare it to the last piece of work you did which was similar. Identify how you have improved and what you could aim for next.</a:t>
            </a:r>
          </a:p>
          <a:p>
            <a:pPr eaLnBrk="1" hangingPunct="1">
              <a:spcBef>
                <a:spcPct val="0"/>
              </a:spcBef>
            </a:pPr>
            <a:endParaRPr lang="en-GB" altLang="en-US" sz="1200"/>
          </a:p>
          <a:p>
            <a:pPr eaLnBrk="1" hangingPunct="1">
              <a:spcBef>
                <a:spcPct val="0"/>
              </a:spcBef>
            </a:pPr>
            <a:r>
              <a:rPr lang="en-GB" altLang="en-US" sz="1200" b="1"/>
              <a:t>Having completed your work, compare it to previous work you have done. Try to identify common mistakes you are making and target these as an area for improvement.</a:t>
            </a:r>
          </a:p>
          <a:p>
            <a:pPr eaLnBrk="1" hangingPunct="1">
              <a:spcBef>
                <a:spcPct val="0"/>
              </a:spcBef>
            </a:pPr>
            <a:endParaRPr lang="en-GB" altLang="en-US" sz="1200"/>
          </a:p>
          <a:p>
            <a:pPr eaLnBrk="1" hangingPunct="1">
              <a:spcBef>
                <a:spcPct val="0"/>
              </a:spcBef>
            </a:pPr>
            <a:r>
              <a:rPr lang="en-GB" altLang="en-US" sz="1200"/>
              <a:t>When you have finished, look back over your work and identify three things you have done well and one thing you could improve. Follow up on this target in your next piece of work.</a:t>
            </a:r>
          </a:p>
          <a:p>
            <a:pPr eaLnBrk="1" hangingPunct="1">
              <a:spcBef>
                <a:spcPct val="0"/>
              </a:spcBef>
            </a:pPr>
            <a:endParaRPr lang="en-GB" altLang="en-US" sz="1200" b="1"/>
          </a:p>
          <a:p>
            <a:pPr eaLnBrk="1" hangingPunct="1">
              <a:spcBef>
                <a:spcPct val="0"/>
              </a:spcBef>
            </a:pPr>
            <a:r>
              <a:rPr lang="en-GB" altLang="en-US" sz="1200" b="1"/>
              <a:t>On completing a piece of writing, read it aloud. Ask yourself whether it makes sense; if you have communicated clearly; and whether you could have said the same thing in fewer words. Make any changes you need to make.</a:t>
            </a:r>
          </a:p>
          <a:p>
            <a:pPr eaLnBrk="1" hangingPunct="1">
              <a:spcBef>
                <a:spcPct val="0"/>
              </a:spcBef>
            </a:pPr>
            <a:endParaRPr lang="en-GB" altLang="en-US" sz="1200"/>
          </a:p>
          <a:p>
            <a:pPr eaLnBrk="1" hangingPunct="1">
              <a:spcBef>
                <a:spcPct val="0"/>
              </a:spcBef>
            </a:pPr>
            <a:r>
              <a:rPr lang="en-GB" altLang="en-US" sz="1200"/>
              <a:t>When you have finished, take two different coloured pens. Use one to highlight what you have done well and one to highlight </a:t>
            </a:r>
            <a:r>
              <a:rPr lang="en-GB" altLang="en-US" sz="1200" b="1"/>
              <a:t>a single thing</a:t>
            </a:r>
            <a:r>
              <a:rPr lang="en-GB" altLang="en-US" sz="1200"/>
              <a:t> you could improve. </a:t>
            </a:r>
          </a:p>
          <a:p>
            <a:pPr eaLnBrk="1" hangingPunct="1">
              <a:spcBef>
                <a:spcPct val="0"/>
              </a:spcBef>
            </a:pPr>
            <a:endParaRPr lang="en-GB" altLang="en-US" sz="1200"/>
          </a:p>
          <a:p>
            <a:pPr eaLnBrk="1" hangingPunct="1">
              <a:spcBef>
                <a:spcPct val="0"/>
              </a:spcBef>
            </a:pPr>
            <a:r>
              <a:rPr lang="en-GB" altLang="en-US" sz="1200" b="1"/>
              <a:t>On completing a piece of work, read it through critically. This means you should actively seek ways it could be improved. Once you have done this, redraft the work so it is better.</a:t>
            </a:r>
          </a:p>
        </p:txBody>
      </p:sp>
      <p:sp>
        <p:nvSpPr>
          <p:cNvPr id="9" name="Oval Callout 8"/>
          <p:cNvSpPr/>
          <p:nvPr/>
        </p:nvSpPr>
        <p:spPr>
          <a:xfrm>
            <a:off x="979488" y="280988"/>
            <a:ext cx="1585912" cy="996950"/>
          </a:xfrm>
          <a:prstGeom prst="wedgeEllipseCallout">
            <a:avLst>
              <a:gd name="adj1" fmla="val -75641"/>
              <a:gd name="adj2" fmla="val 49121"/>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0" name="Rectangular Callout 9"/>
          <p:cNvSpPr/>
          <p:nvPr/>
        </p:nvSpPr>
        <p:spPr>
          <a:xfrm>
            <a:off x="5876925" y="382588"/>
            <a:ext cx="1943100" cy="792162"/>
          </a:xfrm>
          <a:prstGeom prst="wedgeRectCallout">
            <a:avLst>
              <a:gd name="adj1" fmla="val 90078"/>
              <a:gd name="adj2" fmla="val 57333"/>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2"/>
          <p:cNvSpPr txBox="1">
            <a:spLocks noChangeArrowheads="1"/>
          </p:cNvSpPr>
          <p:nvPr/>
        </p:nvSpPr>
        <p:spPr bwMode="auto">
          <a:xfrm>
            <a:off x="2305050" y="35401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b="1" u="sng">
                <a:solidFill>
                  <a:srgbClr val="FFFF00"/>
                </a:solidFill>
              </a:rPr>
              <a:t>Self-Assessment 2</a:t>
            </a:r>
          </a:p>
        </p:txBody>
      </p:sp>
      <p:sp>
        <p:nvSpPr>
          <p:cNvPr id="16387" name="Rectangle 5"/>
          <p:cNvSpPr>
            <a:spLocks noChangeArrowheads="1"/>
          </p:cNvSpPr>
          <p:nvPr/>
        </p:nvSpPr>
        <p:spPr bwMode="auto">
          <a:xfrm>
            <a:off x="285750" y="1071563"/>
            <a:ext cx="8569325"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GB" altLang="en-US" sz="1200"/>
              <a:t>When you finish, look back through your work and identify all the key words you have used. Check to ensure you have used them correctly. If you have not, change your work. If you have, choose two or three and explain how you know you have used them correctly.</a:t>
            </a:r>
          </a:p>
          <a:p>
            <a:pPr eaLnBrk="1" hangingPunct="1">
              <a:spcBef>
                <a:spcPct val="0"/>
              </a:spcBef>
            </a:pPr>
            <a:endParaRPr lang="en-GB" altLang="en-US" sz="1200"/>
          </a:p>
          <a:p>
            <a:pPr eaLnBrk="1" hangingPunct="1">
              <a:spcBef>
                <a:spcPct val="0"/>
              </a:spcBef>
            </a:pPr>
            <a:r>
              <a:rPr lang="en-GB" altLang="en-US" sz="1200" b="1"/>
              <a:t>When you finish, write yourself an exam-style question based on the topic, along with a mark scheme. Answer your question and then mark your work.</a:t>
            </a:r>
          </a:p>
          <a:p>
            <a:pPr eaLnBrk="1" hangingPunct="1">
              <a:spcBef>
                <a:spcPct val="0"/>
              </a:spcBef>
            </a:pPr>
            <a:endParaRPr lang="en-GB" altLang="en-US" sz="1200"/>
          </a:p>
          <a:p>
            <a:pPr eaLnBrk="1" hangingPunct="1">
              <a:spcBef>
                <a:spcPct val="0"/>
              </a:spcBef>
            </a:pPr>
            <a:r>
              <a:rPr lang="en-GB" altLang="en-US" sz="1200"/>
              <a:t>On finishing, make a list of all the new information you have learnt in the lesson and all the skills you have practised. Put these in what you believe to be their order of importance.</a:t>
            </a:r>
          </a:p>
          <a:p>
            <a:pPr eaLnBrk="1" hangingPunct="1">
              <a:spcBef>
                <a:spcPct val="0"/>
              </a:spcBef>
            </a:pPr>
            <a:endParaRPr lang="en-GB" altLang="en-US" sz="1200"/>
          </a:p>
          <a:p>
            <a:pPr eaLnBrk="1" hangingPunct="1">
              <a:spcBef>
                <a:spcPct val="0"/>
              </a:spcBef>
            </a:pPr>
            <a:r>
              <a:rPr lang="en-GB" altLang="en-US" sz="1200" b="1"/>
              <a:t>On finishing, identify all the concepts you have included in your work. Draw a map showing how these concepts link together. Then, identify whether you could have explained more of these links in your work.</a:t>
            </a:r>
          </a:p>
          <a:p>
            <a:pPr eaLnBrk="1" hangingPunct="1">
              <a:spcBef>
                <a:spcPct val="0"/>
              </a:spcBef>
            </a:pPr>
            <a:endParaRPr lang="en-GB" altLang="en-US" sz="1200"/>
          </a:p>
          <a:p>
            <a:pPr eaLnBrk="1" hangingPunct="1">
              <a:spcBef>
                <a:spcPct val="0"/>
              </a:spcBef>
            </a:pPr>
            <a:r>
              <a:rPr lang="en-GB" altLang="en-US" sz="1200"/>
              <a:t>Having completed your work, shut your book. Imagine you are a person who knows nothing about the topic. Open your book and read through what you have done. Consider how clear your answers are and how you could make them clearer.</a:t>
            </a:r>
          </a:p>
          <a:p>
            <a:pPr eaLnBrk="1" hangingPunct="1">
              <a:spcBef>
                <a:spcPct val="0"/>
              </a:spcBef>
            </a:pPr>
            <a:endParaRPr lang="en-GB" altLang="en-US" sz="1200"/>
          </a:p>
          <a:p>
            <a:pPr eaLnBrk="1" hangingPunct="1">
              <a:spcBef>
                <a:spcPct val="0"/>
              </a:spcBef>
            </a:pPr>
            <a:r>
              <a:rPr lang="en-GB" altLang="en-US" sz="1200" b="1"/>
              <a:t>Having completed your work, set yourself a target for next lesson. The target should be something which will improve your work and which is focussed on the learning.</a:t>
            </a:r>
          </a:p>
          <a:p>
            <a:pPr eaLnBrk="1" hangingPunct="1">
              <a:spcBef>
                <a:spcPct val="0"/>
              </a:spcBef>
            </a:pPr>
            <a:endParaRPr lang="en-GB" altLang="en-US" sz="1200"/>
          </a:p>
          <a:p>
            <a:pPr eaLnBrk="1" hangingPunct="1">
              <a:spcBef>
                <a:spcPct val="0"/>
              </a:spcBef>
            </a:pPr>
            <a:r>
              <a:rPr lang="en-GB" altLang="en-US" sz="1200"/>
              <a:t>When you have finished, think back through the lesson and identify the different skills you have used. Note these down and comment on how effectively you have used them. Choose one to focus on next lesson, and to try to improve.</a:t>
            </a:r>
          </a:p>
          <a:p>
            <a:pPr eaLnBrk="1" hangingPunct="1">
              <a:spcBef>
                <a:spcPct val="0"/>
              </a:spcBef>
            </a:pPr>
            <a:endParaRPr lang="en-GB" altLang="en-US" sz="1200"/>
          </a:p>
          <a:p>
            <a:pPr eaLnBrk="1" hangingPunct="1">
              <a:spcBef>
                <a:spcPct val="0"/>
              </a:spcBef>
            </a:pPr>
            <a:r>
              <a:rPr lang="en-GB" altLang="en-US" sz="1200" b="1"/>
              <a:t>When you have finished, go back through your work word-by-word. Aim to pick up on any mistake you have made, however small. When you encounter each one, fix it. Only once it is fixed are you allowed to move on.</a:t>
            </a:r>
          </a:p>
          <a:p>
            <a:pPr eaLnBrk="1" hangingPunct="1">
              <a:spcBef>
                <a:spcPct val="0"/>
              </a:spcBef>
            </a:pPr>
            <a:endParaRPr lang="en-GB" altLang="en-US" sz="1200"/>
          </a:p>
          <a:p>
            <a:pPr eaLnBrk="1" hangingPunct="1">
              <a:spcBef>
                <a:spcPct val="0"/>
              </a:spcBef>
            </a:pPr>
            <a:r>
              <a:rPr lang="en-GB" altLang="en-US" sz="1200"/>
              <a:t>On completing a piece of work, take three different coloured highlighters and indicate which parts you feel are best, which are OK, and which could be improved (or, you need help with). Focus on the last two each time. Aim to get all your work up to the ‘best’ standard, over the course of the term.</a:t>
            </a:r>
          </a:p>
          <a:p>
            <a:pPr eaLnBrk="1" hangingPunct="1">
              <a:spcBef>
                <a:spcPct val="0"/>
              </a:spcBef>
            </a:pPr>
            <a:endParaRPr lang="en-GB" altLang="en-US" sz="1200"/>
          </a:p>
          <a:p>
            <a:pPr eaLnBrk="1" hangingPunct="1">
              <a:spcBef>
                <a:spcPct val="0"/>
              </a:spcBef>
            </a:pPr>
            <a:r>
              <a:rPr lang="en-GB" altLang="en-US" sz="1200" b="1"/>
              <a:t>Create a personal checklist of five things you think you need to improve. Use this checklist to assess every piece of work you do. Once you are consistently doing all the things on the checklist, write a new one.</a:t>
            </a:r>
          </a:p>
        </p:txBody>
      </p:sp>
      <p:sp>
        <p:nvSpPr>
          <p:cNvPr id="7" name="Oval Callout 6"/>
          <p:cNvSpPr/>
          <p:nvPr/>
        </p:nvSpPr>
        <p:spPr>
          <a:xfrm>
            <a:off x="827088" y="128588"/>
            <a:ext cx="1585912" cy="996950"/>
          </a:xfrm>
          <a:prstGeom prst="wedgeEllipseCallout">
            <a:avLst>
              <a:gd name="adj1" fmla="val -75641"/>
              <a:gd name="adj2" fmla="val 49121"/>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 name="Rectangular Callout 7"/>
          <p:cNvSpPr/>
          <p:nvPr/>
        </p:nvSpPr>
        <p:spPr>
          <a:xfrm>
            <a:off x="5724525" y="230188"/>
            <a:ext cx="1943100" cy="792162"/>
          </a:xfrm>
          <a:prstGeom prst="wedgeRectCallout">
            <a:avLst>
              <a:gd name="adj1" fmla="val 90078"/>
              <a:gd name="adj2" fmla="val 57333"/>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2"/>
          <p:cNvSpPr txBox="1">
            <a:spLocks noChangeArrowheads="1"/>
          </p:cNvSpPr>
          <p:nvPr/>
        </p:nvSpPr>
        <p:spPr bwMode="auto">
          <a:xfrm>
            <a:off x="2427288" y="200025"/>
            <a:ext cx="34575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b="1" u="sng">
                <a:solidFill>
                  <a:srgbClr val="92D050"/>
                </a:solidFill>
              </a:rPr>
              <a:t>Precision and </a:t>
            </a:r>
          </a:p>
          <a:p>
            <a:pPr algn="ctr" eaLnBrk="1" hangingPunct="1">
              <a:spcBef>
                <a:spcPct val="0"/>
              </a:spcBef>
              <a:buFontTx/>
              <a:buNone/>
            </a:pPr>
            <a:r>
              <a:rPr lang="en-GB" altLang="en-US" sz="2400" b="1" u="sng">
                <a:solidFill>
                  <a:srgbClr val="92D050"/>
                </a:solidFill>
              </a:rPr>
              <a:t>Accuracy</a:t>
            </a:r>
          </a:p>
        </p:txBody>
      </p:sp>
      <p:sp>
        <p:nvSpPr>
          <p:cNvPr id="17411" name="Rectangle 5"/>
          <p:cNvSpPr>
            <a:spLocks noChangeArrowheads="1"/>
          </p:cNvSpPr>
          <p:nvPr/>
        </p:nvSpPr>
        <p:spPr bwMode="auto">
          <a:xfrm>
            <a:off x="214313" y="1214438"/>
            <a:ext cx="87122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GB" altLang="en-US" sz="1200"/>
              <a:t>Ensure you specify exactly what it is you mean. Avoid generalisations or talking vaguely about a topic. Be specific. Give examples which show precisely what you are trying to say.</a:t>
            </a:r>
          </a:p>
          <a:p>
            <a:pPr eaLnBrk="1" hangingPunct="1">
              <a:spcBef>
                <a:spcPct val="0"/>
              </a:spcBef>
            </a:pPr>
            <a:endParaRPr lang="en-GB" altLang="en-US" sz="1200"/>
          </a:p>
          <a:p>
            <a:pPr eaLnBrk="1" hangingPunct="1">
              <a:spcBef>
                <a:spcPct val="0"/>
              </a:spcBef>
            </a:pPr>
            <a:r>
              <a:rPr lang="en-GB" altLang="en-US" sz="1200" b="1"/>
              <a:t>Tailor your answers to what a question or task is specifically asking. Avoid straying into other areas or going off-topic. Remember, better communication is more precise.</a:t>
            </a:r>
          </a:p>
          <a:p>
            <a:pPr eaLnBrk="1" hangingPunct="1">
              <a:spcBef>
                <a:spcPct val="0"/>
              </a:spcBef>
            </a:pPr>
            <a:endParaRPr lang="en-GB" altLang="en-US" sz="1200"/>
          </a:p>
          <a:p>
            <a:pPr eaLnBrk="1" hangingPunct="1">
              <a:spcBef>
                <a:spcPct val="0"/>
              </a:spcBef>
            </a:pPr>
            <a:r>
              <a:rPr lang="en-GB" altLang="en-US" sz="1200"/>
              <a:t>When you have finished a piece of work, analyse how accurately you have used key words and ideas from our subject. Use definitions, examples and source material, such as textbooks, to help you.</a:t>
            </a:r>
          </a:p>
          <a:p>
            <a:pPr eaLnBrk="1" hangingPunct="1">
              <a:spcBef>
                <a:spcPct val="0"/>
              </a:spcBef>
            </a:pPr>
            <a:endParaRPr lang="en-GB" altLang="en-US" sz="1200"/>
          </a:p>
          <a:p>
            <a:pPr eaLnBrk="1" hangingPunct="1">
              <a:spcBef>
                <a:spcPct val="0"/>
              </a:spcBef>
            </a:pPr>
            <a:r>
              <a:rPr lang="en-GB" altLang="en-US" sz="1200" b="1"/>
              <a:t>Try to consider how the context in which you are using concepts may influence their meaning. Concepts tend to vary in meaning depending on where, when and for what purpose they are being used.</a:t>
            </a:r>
          </a:p>
          <a:p>
            <a:pPr eaLnBrk="1" hangingPunct="1">
              <a:spcBef>
                <a:spcPct val="0"/>
              </a:spcBef>
            </a:pPr>
            <a:endParaRPr lang="en-GB" altLang="en-US" sz="1200"/>
          </a:p>
          <a:p>
            <a:pPr eaLnBrk="1" hangingPunct="1">
              <a:spcBef>
                <a:spcPct val="0"/>
              </a:spcBef>
            </a:pPr>
            <a:r>
              <a:rPr lang="en-GB" altLang="en-US" sz="1200"/>
              <a:t>On completing your work, look back over it and analyse whether you are using ideas consistently throughout. Is there variation between sentences, paragraphs and the overall piece? If so, try to correct this.</a:t>
            </a:r>
          </a:p>
          <a:p>
            <a:pPr eaLnBrk="1" hangingPunct="1">
              <a:spcBef>
                <a:spcPct val="0"/>
              </a:spcBef>
            </a:pPr>
            <a:endParaRPr lang="en-GB" altLang="en-US" sz="1200"/>
          </a:p>
          <a:p>
            <a:pPr eaLnBrk="1" hangingPunct="1">
              <a:spcBef>
                <a:spcPct val="0"/>
              </a:spcBef>
            </a:pPr>
            <a:r>
              <a:rPr lang="en-GB" altLang="en-US" sz="1200" b="1"/>
              <a:t>Before beginning a paragraph, consider what points you will make, how they will connect, and how they ought to be ordered. This will help ensure you communicate your meaning more accurately.</a:t>
            </a:r>
          </a:p>
          <a:p>
            <a:pPr eaLnBrk="1" hangingPunct="1">
              <a:spcBef>
                <a:spcPct val="0"/>
              </a:spcBef>
            </a:pPr>
            <a:endParaRPr lang="en-GB" altLang="en-US" sz="1200"/>
          </a:p>
          <a:p>
            <a:pPr eaLnBrk="1" hangingPunct="1">
              <a:spcBef>
                <a:spcPct val="0"/>
              </a:spcBef>
            </a:pPr>
            <a:r>
              <a:rPr lang="en-GB" altLang="en-US" sz="1200"/>
              <a:t>Practise using the key concepts and ideas we are looking at in lessons. This includes writing about them, talking about them and, where possible, doing them. Gaining familiarity in this way will help you to use them with greater precision.</a:t>
            </a:r>
          </a:p>
          <a:p>
            <a:pPr eaLnBrk="1" hangingPunct="1">
              <a:spcBef>
                <a:spcPct val="0"/>
              </a:spcBef>
            </a:pPr>
            <a:endParaRPr lang="en-GB" altLang="en-US" sz="1200"/>
          </a:p>
          <a:p>
            <a:pPr eaLnBrk="1" hangingPunct="1">
              <a:spcBef>
                <a:spcPct val="0"/>
              </a:spcBef>
            </a:pPr>
            <a:r>
              <a:rPr lang="en-GB" altLang="en-US" sz="1200" b="1"/>
              <a:t>Before you start a piece of work, consider what key ideas are going to be important. Having done this, analyse whether they are the correct ideas for this piece of work. If you are happy that they are, use them. If not, change them.</a:t>
            </a:r>
          </a:p>
          <a:p>
            <a:pPr eaLnBrk="1" hangingPunct="1">
              <a:spcBef>
                <a:spcPct val="0"/>
              </a:spcBef>
            </a:pPr>
            <a:endParaRPr lang="en-GB" altLang="en-US" sz="1200"/>
          </a:p>
          <a:p>
            <a:pPr eaLnBrk="1" hangingPunct="1">
              <a:spcBef>
                <a:spcPct val="0"/>
              </a:spcBef>
            </a:pPr>
            <a:r>
              <a:rPr lang="en-GB" altLang="en-US" sz="1200"/>
              <a:t>Aim for clarity. Clarity involves simplicity, precision and clearness. Go over any work you complete. Ask yourself: Is it simple to understand? Is it precise? Is it clear? If not, make the changes necessary.</a:t>
            </a:r>
          </a:p>
          <a:p>
            <a:pPr eaLnBrk="1" hangingPunct="1">
              <a:spcBef>
                <a:spcPct val="0"/>
              </a:spcBef>
            </a:pPr>
            <a:endParaRPr lang="en-GB" altLang="en-US" sz="1200"/>
          </a:p>
          <a:p>
            <a:pPr eaLnBrk="1" hangingPunct="1">
              <a:spcBef>
                <a:spcPct val="0"/>
              </a:spcBef>
            </a:pPr>
            <a:r>
              <a:rPr lang="en-GB" altLang="en-US" sz="1200" b="1"/>
              <a:t>When you have completed a piece of extended written work, rewrite it using fewer words but ensuring you retain the same meaning. This will make your work clearer and more precise.</a:t>
            </a:r>
          </a:p>
        </p:txBody>
      </p:sp>
      <p:sp>
        <p:nvSpPr>
          <p:cNvPr id="9" name="Oval Callout 8"/>
          <p:cNvSpPr/>
          <p:nvPr/>
        </p:nvSpPr>
        <p:spPr>
          <a:xfrm>
            <a:off x="971550" y="192088"/>
            <a:ext cx="1584325" cy="995362"/>
          </a:xfrm>
          <a:prstGeom prst="wedgeEllipseCallout">
            <a:avLst>
              <a:gd name="adj1" fmla="val -75641"/>
              <a:gd name="adj2" fmla="val 49121"/>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0" name="Rectangular Callout 9"/>
          <p:cNvSpPr/>
          <p:nvPr/>
        </p:nvSpPr>
        <p:spPr>
          <a:xfrm>
            <a:off x="5867400" y="293688"/>
            <a:ext cx="1944688" cy="792162"/>
          </a:xfrm>
          <a:prstGeom prst="wedgeRectCallout">
            <a:avLst>
              <a:gd name="adj1" fmla="val 90078"/>
              <a:gd name="adj2" fmla="val 57333"/>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2"/>
          <p:cNvSpPr txBox="1">
            <a:spLocks noChangeArrowheads="1"/>
          </p:cNvSpPr>
          <p:nvPr/>
        </p:nvSpPr>
        <p:spPr bwMode="auto">
          <a:xfrm>
            <a:off x="2403475" y="211138"/>
            <a:ext cx="34575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b="1" u="sng">
                <a:solidFill>
                  <a:srgbClr val="92D050"/>
                </a:solidFill>
              </a:rPr>
              <a:t>Precision and </a:t>
            </a:r>
          </a:p>
          <a:p>
            <a:pPr algn="ctr" eaLnBrk="1" hangingPunct="1">
              <a:spcBef>
                <a:spcPct val="0"/>
              </a:spcBef>
              <a:buFontTx/>
              <a:buNone/>
            </a:pPr>
            <a:r>
              <a:rPr lang="en-GB" altLang="en-US" sz="2400" b="1" u="sng">
                <a:solidFill>
                  <a:srgbClr val="92D050"/>
                </a:solidFill>
              </a:rPr>
              <a:t>Accuracy 2</a:t>
            </a:r>
          </a:p>
        </p:txBody>
      </p:sp>
      <p:sp>
        <p:nvSpPr>
          <p:cNvPr id="18435" name="Rectangle 5"/>
          <p:cNvSpPr>
            <a:spLocks noChangeArrowheads="1"/>
          </p:cNvSpPr>
          <p:nvPr/>
        </p:nvSpPr>
        <p:spPr bwMode="auto">
          <a:xfrm>
            <a:off x="214313" y="1214438"/>
            <a:ext cx="87122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GB" altLang="en-US" sz="1200"/>
              <a:t>Aim for your work to have an overall coherency. Sentences should connect; paragraphs should link; the associations possessed by the things you write about should be made clear.</a:t>
            </a:r>
          </a:p>
          <a:p>
            <a:pPr eaLnBrk="1" hangingPunct="1">
              <a:spcBef>
                <a:spcPct val="0"/>
              </a:spcBef>
            </a:pPr>
            <a:endParaRPr lang="en-GB" altLang="en-US" sz="1200"/>
          </a:p>
          <a:p>
            <a:pPr eaLnBrk="1" hangingPunct="1">
              <a:spcBef>
                <a:spcPct val="0"/>
              </a:spcBef>
            </a:pPr>
            <a:r>
              <a:rPr lang="en-GB" altLang="en-US" sz="1200" b="1"/>
              <a:t>Whenever you complete a piece of work, read it aloud. As you do so, consider these questions: Do the individual parts make sense?; Do the individual parts connect in a meaningful way?; Have I made myself clear? If you answer no to any of these, go back and improve your work.</a:t>
            </a:r>
          </a:p>
          <a:p>
            <a:pPr eaLnBrk="1" hangingPunct="1">
              <a:spcBef>
                <a:spcPct val="0"/>
              </a:spcBef>
            </a:pPr>
            <a:endParaRPr lang="en-GB" altLang="en-US" sz="1200"/>
          </a:p>
          <a:p>
            <a:pPr eaLnBrk="1" hangingPunct="1">
              <a:spcBef>
                <a:spcPct val="0"/>
              </a:spcBef>
            </a:pPr>
            <a:r>
              <a:rPr lang="en-GB" altLang="en-US" sz="1200"/>
              <a:t>Remember that writing, speaking and doing all grow from what you are thinking. Look at the work you produce and consider whether it is as close as you can get to what is going on in your head. If it is not, work out how you can close the gap.</a:t>
            </a:r>
          </a:p>
          <a:p>
            <a:pPr eaLnBrk="1" hangingPunct="1">
              <a:spcBef>
                <a:spcPct val="0"/>
              </a:spcBef>
            </a:pPr>
            <a:endParaRPr lang="en-GB" altLang="en-US" sz="1200"/>
          </a:p>
          <a:p>
            <a:pPr eaLnBrk="1" hangingPunct="1">
              <a:spcBef>
                <a:spcPct val="0"/>
              </a:spcBef>
            </a:pPr>
            <a:r>
              <a:rPr lang="en-GB" altLang="en-US" sz="1200" b="1"/>
              <a:t>When you complete a piece of work, ask a partner to read it aloud to you. While they are reading, analyse how accurately it reflects what</a:t>
            </a:r>
            <a:r>
              <a:rPr lang="en-GB" altLang="en-US" sz="1200" b="1" i="1"/>
              <a:t> you were trying to say.</a:t>
            </a:r>
            <a:r>
              <a:rPr lang="en-GB" altLang="en-US" sz="1200" b="1"/>
              <a:t> Then, make any changes you feel are necessary.</a:t>
            </a:r>
          </a:p>
          <a:p>
            <a:pPr eaLnBrk="1" hangingPunct="1">
              <a:spcBef>
                <a:spcPct val="0"/>
              </a:spcBef>
            </a:pPr>
            <a:endParaRPr lang="en-GB" altLang="en-US" sz="1200"/>
          </a:p>
          <a:p>
            <a:pPr eaLnBrk="1" hangingPunct="1">
              <a:spcBef>
                <a:spcPct val="0"/>
              </a:spcBef>
            </a:pPr>
            <a:r>
              <a:rPr lang="en-GB" altLang="en-US" sz="1200"/>
              <a:t>Use a dictionary regularly; have one to hand while you are working. Do not assume that your understanding of words is totally reliable. Use the dictionary to check and, therefore, to improve your understanding.</a:t>
            </a:r>
          </a:p>
          <a:p>
            <a:pPr eaLnBrk="1" hangingPunct="1">
              <a:spcBef>
                <a:spcPct val="0"/>
              </a:spcBef>
            </a:pPr>
            <a:endParaRPr lang="en-GB" altLang="en-US" sz="1200"/>
          </a:p>
          <a:p>
            <a:pPr eaLnBrk="1" hangingPunct="1">
              <a:spcBef>
                <a:spcPct val="0"/>
              </a:spcBef>
            </a:pPr>
            <a:r>
              <a:rPr lang="en-GB" altLang="en-US" sz="1200" b="1"/>
              <a:t>Before you begin your work, identify: i) Who the audience is; ii) What the purpose of the work is; iii) What the success criteria are. Use this knowledge to ensure you choose the most appropriate language and style for your task.</a:t>
            </a:r>
          </a:p>
          <a:p>
            <a:pPr eaLnBrk="1" hangingPunct="1">
              <a:spcBef>
                <a:spcPct val="0"/>
              </a:spcBef>
            </a:pPr>
            <a:endParaRPr lang="en-GB" altLang="en-US" sz="1200"/>
          </a:p>
          <a:p>
            <a:pPr eaLnBrk="1" hangingPunct="1">
              <a:spcBef>
                <a:spcPct val="0"/>
              </a:spcBef>
            </a:pPr>
            <a:r>
              <a:rPr lang="en-GB" altLang="en-US" sz="1200"/>
              <a:t>Think carefully about the skills you are using in lessons. Pick out examples of where you have done well and compare these to the times you have struggled. Use your findings to help you improve in the future.</a:t>
            </a:r>
          </a:p>
          <a:p>
            <a:pPr eaLnBrk="1" hangingPunct="1">
              <a:spcBef>
                <a:spcPct val="0"/>
              </a:spcBef>
            </a:pPr>
            <a:endParaRPr lang="en-GB" altLang="en-US" sz="1200"/>
          </a:p>
          <a:p>
            <a:pPr eaLnBrk="1" hangingPunct="1">
              <a:spcBef>
                <a:spcPct val="0"/>
              </a:spcBef>
            </a:pPr>
            <a:r>
              <a:rPr lang="en-GB" altLang="en-US" sz="1200" b="1"/>
              <a:t>Identify which skills relevant to the subject are your strongest. Having done this, analyse </a:t>
            </a:r>
            <a:r>
              <a:rPr lang="en-GB" altLang="en-US" sz="1200" b="1" i="1"/>
              <a:t>why</a:t>
            </a:r>
            <a:r>
              <a:rPr lang="en-GB" altLang="en-US" sz="1200" b="1"/>
              <a:t> you are best at these. Use this information to tailor your future work and learning toward your strengths.</a:t>
            </a:r>
          </a:p>
          <a:p>
            <a:pPr eaLnBrk="1" hangingPunct="1">
              <a:spcBef>
                <a:spcPct val="0"/>
              </a:spcBef>
            </a:pPr>
            <a:endParaRPr lang="en-GB" altLang="en-US" sz="1200"/>
          </a:p>
          <a:p>
            <a:pPr eaLnBrk="1" hangingPunct="1">
              <a:spcBef>
                <a:spcPct val="0"/>
              </a:spcBef>
            </a:pPr>
            <a:r>
              <a:rPr lang="en-GB" altLang="en-US" sz="1200"/>
              <a:t>Familiarise yourself with the success criteria/mark scheme for our subject. Use this knowledge to direct your work. </a:t>
            </a:r>
          </a:p>
          <a:p>
            <a:pPr eaLnBrk="1" hangingPunct="1">
              <a:spcBef>
                <a:spcPct val="0"/>
              </a:spcBef>
            </a:pPr>
            <a:endParaRPr lang="en-GB" altLang="en-US" sz="1200"/>
          </a:p>
          <a:p>
            <a:pPr eaLnBrk="1" hangingPunct="1">
              <a:spcBef>
                <a:spcPct val="0"/>
              </a:spcBef>
            </a:pPr>
            <a:r>
              <a:rPr lang="en-GB" altLang="en-US" sz="1200" b="1"/>
              <a:t>On completing a piece of work, compare it to the success criteria/mark scheme. Analyse how closely what you have done has followed what is required.</a:t>
            </a:r>
          </a:p>
        </p:txBody>
      </p:sp>
      <p:sp>
        <p:nvSpPr>
          <p:cNvPr id="7" name="Oval Callout 6"/>
          <p:cNvSpPr/>
          <p:nvPr/>
        </p:nvSpPr>
        <p:spPr>
          <a:xfrm>
            <a:off x="827088" y="128588"/>
            <a:ext cx="1585912" cy="996950"/>
          </a:xfrm>
          <a:prstGeom prst="wedgeEllipseCallout">
            <a:avLst>
              <a:gd name="adj1" fmla="val -75641"/>
              <a:gd name="adj2" fmla="val 49121"/>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 name="Rectangular Callout 7"/>
          <p:cNvSpPr/>
          <p:nvPr/>
        </p:nvSpPr>
        <p:spPr>
          <a:xfrm>
            <a:off x="5724525" y="230188"/>
            <a:ext cx="1943100" cy="792162"/>
          </a:xfrm>
          <a:prstGeom prst="wedgeRectCallout">
            <a:avLst>
              <a:gd name="adj1" fmla="val 90078"/>
              <a:gd name="adj2" fmla="val 57333"/>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2"/>
          <p:cNvSpPr txBox="1">
            <a:spLocks noChangeArrowheads="1"/>
          </p:cNvSpPr>
          <p:nvPr/>
        </p:nvSpPr>
        <p:spPr bwMode="auto">
          <a:xfrm>
            <a:off x="2124075" y="223838"/>
            <a:ext cx="41751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b="1" u="sng">
                <a:solidFill>
                  <a:srgbClr val="00B050"/>
                </a:solidFill>
              </a:rPr>
              <a:t>Speaking and </a:t>
            </a:r>
          </a:p>
          <a:p>
            <a:pPr algn="ctr" eaLnBrk="1" hangingPunct="1">
              <a:spcBef>
                <a:spcPct val="0"/>
              </a:spcBef>
              <a:buFontTx/>
              <a:buNone/>
            </a:pPr>
            <a:r>
              <a:rPr lang="en-GB" altLang="en-US" sz="2400" b="1" u="sng">
                <a:solidFill>
                  <a:srgbClr val="00B050"/>
                </a:solidFill>
              </a:rPr>
              <a:t>Listening</a:t>
            </a:r>
          </a:p>
        </p:txBody>
      </p:sp>
      <p:sp>
        <p:nvSpPr>
          <p:cNvPr id="19459" name="Rectangle 5"/>
          <p:cNvSpPr>
            <a:spLocks noChangeArrowheads="1"/>
          </p:cNvSpPr>
          <p:nvPr/>
        </p:nvSpPr>
        <p:spPr bwMode="auto">
          <a:xfrm>
            <a:off x="357188" y="1122363"/>
            <a:ext cx="8569325"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GB" altLang="en-US" sz="1200"/>
              <a:t>Before speaking, rehearse in your mind what it is you are going to say. This will improve the clarity of your speech by ensuring you pay close attention to your choice of words.</a:t>
            </a:r>
          </a:p>
          <a:p>
            <a:pPr eaLnBrk="1" hangingPunct="1">
              <a:spcBef>
                <a:spcPct val="0"/>
              </a:spcBef>
            </a:pPr>
            <a:endParaRPr lang="en-GB" altLang="en-US" sz="1200"/>
          </a:p>
          <a:p>
            <a:pPr eaLnBrk="1" hangingPunct="1">
              <a:spcBef>
                <a:spcPct val="0"/>
              </a:spcBef>
            </a:pPr>
            <a:r>
              <a:rPr lang="en-GB" altLang="en-US" sz="1200" b="1"/>
              <a:t>Consider the pace at which you speak. Ensure you talk slowly enough for others to understand you, but fast enough to keep them engaged. This is called finding the right tempo.</a:t>
            </a:r>
          </a:p>
          <a:p>
            <a:pPr eaLnBrk="1" hangingPunct="1">
              <a:spcBef>
                <a:spcPct val="0"/>
              </a:spcBef>
            </a:pPr>
            <a:endParaRPr lang="en-GB" altLang="en-US" sz="1200"/>
          </a:p>
          <a:p>
            <a:pPr eaLnBrk="1" hangingPunct="1">
              <a:spcBef>
                <a:spcPct val="0"/>
              </a:spcBef>
            </a:pPr>
            <a:r>
              <a:rPr lang="en-GB" altLang="en-US" sz="1200"/>
              <a:t>Before you speak, consider who the audience is. Different audiences require different styles of speech and different ways of speaking. For example, you talk differently when with your friends, compared to when with your parents.</a:t>
            </a:r>
          </a:p>
          <a:p>
            <a:pPr eaLnBrk="1" hangingPunct="1">
              <a:spcBef>
                <a:spcPct val="0"/>
              </a:spcBef>
            </a:pPr>
            <a:endParaRPr lang="en-GB" altLang="en-US" sz="1200"/>
          </a:p>
          <a:p>
            <a:pPr eaLnBrk="1" hangingPunct="1">
              <a:spcBef>
                <a:spcPct val="0"/>
              </a:spcBef>
            </a:pPr>
            <a:r>
              <a:rPr lang="en-GB" altLang="en-US" sz="1200" b="1"/>
              <a:t>Choose your words carefully when speaking. The quality of your language is vitally important to your being understood. Do not use unnecessary, inappropriate or over-the-top words or phrases.</a:t>
            </a:r>
          </a:p>
          <a:p>
            <a:pPr eaLnBrk="1" hangingPunct="1">
              <a:spcBef>
                <a:spcPct val="0"/>
              </a:spcBef>
            </a:pPr>
            <a:endParaRPr lang="en-GB" altLang="en-US" sz="1200"/>
          </a:p>
          <a:p>
            <a:pPr eaLnBrk="1" hangingPunct="1">
              <a:spcBef>
                <a:spcPct val="0"/>
              </a:spcBef>
            </a:pPr>
            <a:r>
              <a:rPr lang="en-GB" altLang="en-US" sz="1200"/>
              <a:t>Aim for brevity in your speaking. This does not mean being as short as possible. Rather, choose the right words and the right length for the situation you are in.</a:t>
            </a:r>
          </a:p>
          <a:p>
            <a:pPr eaLnBrk="1" hangingPunct="1">
              <a:spcBef>
                <a:spcPct val="0"/>
              </a:spcBef>
            </a:pPr>
            <a:endParaRPr lang="en-GB" altLang="en-US" sz="1200"/>
          </a:p>
          <a:p>
            <a:pPr eaLnBrk="1" hangingPunct="1">
              <a:spcBef>
                <a:spcPct val="0"/>
              </a:spcBef>
            </a:pPr>
            <a:r>
              <a:rPr lang="en-GB" altLang="en-US" sz="1200" b="1"/>
              <a:t>Before you speak, consider the purpose of your speech. Is it to persuade? Is it to clarify? Is it to share? Knowing </a:t>
            </a:r>
            <a:r>
              <a:rPr lang="en-GB" altLang="en-US" sz="1200" b="1" i="1"/>
              <a:t>why</a:t>
            </a:r>
            <a:r>
              <a:rPr lang="en-GB" altLang="en-US" sz="1200" b="1"/>
              <a:t> one is speaking allows one to tailor one’s speech accordingly.</a:t>
            </a:r>
          </a:p>
          <a:p>
            <a:pPr eaLnBrk="1" hangingPunct="1">
              <a:spcBef>
                <a:spcPct val="0"/>
              </a:spcBef>
            </a:pPr>
            <a:endParaRPr lang="en-GB" altLang="en-US" sz="1200"/>
          </a:p>
          <a:p>
            <a:pPr eaLnBrk="1" hangingPunct="1">
              <a:spcBef>
                <a:spcPct val="0"/>
              </a:spcBef>
            </a:pPr>
            <a:r>
              <a:rPr lang="en-GB" altLang="en-US" sz="1200"/>
              <a:t>Avoid using para-language. This is words such as ‘erm’, ‘ah’, ‘like’, and so on. Speaking in this way diminishes the impact of what you are saying and can be off-putting for the audience.</a:t>
            </a:r>
          </a:p>
          <a:p>
            <a:pPr eaLnBrk="1" hangingPunct="1">
              <a:spcBef>
                <a:spcPct val="0"/>
              </a:spcBef>
            </a:pPr>
            <a:endParaRPr lang="en-GB" altLang="en-US" sz="1200"/>
          </a:p>
          <a:p>
            <a:pPr eaLnBrk="1" hangingPunct="1">
              <a:spcBef>
                <a:spcPct val="0"/>
              </a:spcBef>
            </a:pPr>
            <a:r>
              <a:rPr lang="en-GB" altLang="en-US" sz="1200" b="1"/>
              <a:t>Use your body and face to support the meaning of your speech. This can include making gestures, standing or sitting in a confident manner, and making eye contact.</a:t>
            </a:r>
          </a:p>
          <a:p>
            <a:pPr eaLnBrk="1" hangingPunct="1">
              <a:spcBef>
                <a:spcPct val="0"/>
              </a:spcBef>
            </a:pPr>
            <a:endParaRPr lang="en-GB" altLang="en-US" sz="1200"/>
          </a:p>
          <a:p>
            <a:pPr eaLnBrk="1" hangingPunct="1">
              <a:spcBef>
                <a:spcPct val="0"/>
              </a:spcBef>
            </a:pPr>
            <a:r>
              <a:rPr lang="en-GB" altLang="en-US" sz="1200"/>
              <a:t>Practise using different rhetorical techniques so as to make your speech more persuasive. Examples include: Asking rhetorical questions, speaking in threes, and leaving dramatic pauses.</a:t>
            </a:r>
          </a:p>
          <a:p>
            <a:pPr eaLnBrk="1" hangingPunct="1">
              <a:spcBef>
                <a:spcPct val="0"/>
              </a:spcBef>
            </a:pPr>
            <a:endParaRPr lang="en-GB" altLang="en-US" sz="1200"/>
          </a:p>
          <a:p>
            <a:pPr eaLnBrk="1" hangingPunct="1">
              <a:spcBef>
                <a:spcPct val="0"/>
              </a:spcBef>
            </a:pPr>
            <a:r>
              <a:rPr lang="en-GB" altLang="en-US" sz="1200" b="1"/>
              <a:t>Aim to make at least one oral contribution per lesson. Speaking aloud is an important skill which enables you to share your ideas with many people; it will help them to understand what you are thinking.</a:t>
            </a:r>
          </a:p>
        </p:txBody>
      </p:sp>
      <p:sp>
        <p:nvSpPr>
          <p:cNvPr id="9" name="Oval Callout 8"/>
          <p:cNvSpPr/>
          <p:nvPr/>
        </p:nvSpPr>
        <p:spPr>
          <a:xfrm>
            <a:off x="938213" y="169863"/>
            <a:ext cx="1584325" cy="996950"/>
          </a:xfrm>
          <a:prstGeom prst="wedgeEllipseCallout">
            <a:avLst>
              <a:gd name="adj1" fmla="val -75641"/>
              <a:gd name="adj2" fmla="val 49121"/>
            </a:avLst>
          </a:prstGeom>
          <a:solidFill>
            <a:schemeClr val="accent3">
              <a:lumMod val="60000"/>
              <a:lumOff val="4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0" name="Rectangular Callout 9"/>
          <p:cNvSpPr/>
          <p:nvPr/>
        </p:nvSpPr>
        <p:spPr>
          <a:xfrm>
            <a:off x="5834063" y="273050"/>
            <a:ext cx="1944687" cy="792163"/>
          </a:xfrm>
          <a:prstGeom prst="wedgeRectCallout">
            <a:avLst>
              <a:gd name="adj1" fmla="val 90078"/>
              <a:gd name="adj2" fmla="val 57333"/>
            </a:avLst>
          </a:prstGeom>
          <a:solidFill>
            <a:schemeClr val="accent3">
              <a:lumMod val="60000"/>
              <a:lumOff val="4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2"/>
          <p:cNvSpPr txBox="1">
            <a:spLocks noChangeArrowheads="1"/>
          </p:cNvSpPr>
          <p:nvPr/>
        </p:nvSpPr>
        <p:spPr bwMode="auto">
          <a:xfrm>
            <a:off x="1835150" y="196850"/>
            <a:ext cx="41751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b="1" u="sng">
                <a:solidFill>
                  <a:srgbClr val="00B050"/>
                </a:solidFill>
              </a:rPr>
              <a:t>Speaking and </a:t>
            </a:r>
          </a:p>
          <a:p>
            <a:pPr algn="ctr" eaLnBrk="1" hangingPunct="1">
              <a:spcBef>
                <a:spcPct val="0"/>
              </a:spcBef>
              <a:buFontTx/>
              <a:buNone/>
            </a:pPr>
            <a:r>
              <a:rPr lang="en-GB" altLang="en-US" sz="2400" b="1" u="sng">
                <a:solidFill>
                  <a:srgbClr val="00B050"/>
                </a:solidFill>
              </a:rPr>
              <a:t>Listening 2</a:t>
            </a:r>
          </a:p>
        </p:txBody>
      </p:sp>
      <p:sp>
        <p:nvSpPr>
          <p:cNvPr id="20483" name="Rectangle 5"/>
          <p:cNvSpPr>
            <a:spLocks noChangeArrowheads="1"/>
          </p:cNvSpPr>
          <p:nvPr/>
        </p:nvSpPr>
        <p:spPr bwMode="auto">
          <a:xfrm>
            <a:off x="357188" y="1214438"/>
            <a:ext cx="8569325"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GB" altLang="en-US" sz="1200"/>
              <a:t>Ensure you listen actively when others are speaking. This means concentrating directly on what they are saying. Make certain you are listening to the words they say and considering their meaning.</a:t>
            </a:r>
          </a:p>
          <a:p>
            <a:pPr eaLnBrk="1" hangingPunct="1">
              <a:spcBef>
                <a:spcPct val="0"/>
              </a:spcBef>
            </a:pPr>
            <a:endParaRPr lang="en-GB" altLang="en-US" sz="1200"/>
          </a:p>
          <a:p>
            <a:pPr eaLnBrk="1" hangingPunct="1">
              <a:spcBef>
                <a:spcPct val="0"/>
              </a:spcBef>
            </a:pPr>
            <a:r>
              <a:rPr lang="en-GB" altLang="en-US" sz="1200" b="1"/>
              <a:t>If you are uncertain about what someone is trying to say, ask them a clarifying question. For example: ‘What exactly do you mean by that?’ or ‘Could you explain that in more detail, please?’ </a:t>
            </a:r>
          </a:p>
          <a:p>
            <a:pPr eaLnBrk="1" hangingPunct="1">
              <a:spcBef>
                <a:spcPct val="0"/>
              </a:spcBef>
            </a:pPr>
            <a:endParaRPr lang="en-GB" altLang="en-US" sz="1200"/>
          </a:p>
          <a:p>
            <a:pPr eaLnBrk="1" hangingPunct="1">
              <a:spcBef>
                <a:spcPct val="0"/>
              </a:spcBef>
            </a:pPr>
            <a:r>
              <a:rPr lang="en-GB" altLang="en-US" sz="1200"/>
              <a:t>Ensure your body language makes it clear you are listening. Turn to face the speaker, look at them, and sit (or stand) respectfully. Remember, the speaker wants to ‘see’ that you are listening.</a:t>
            </a:r>
          </a:p>
          <a:p>
            <a:pPr eaLnBrk="1" hangingPunct="1">
              <a:spcBef>
                <a:spcPct val="0"/>
              </a:spcBef>
            </a:pPr>
            <a:endParaRPr lang="en-GB" altLang="en-US" sz="1200"/>
          </a:p>
          <a:p>
            <a:pPr eaLnBrk="1" hangingPunct="1">
              <a:spcBef>
                <a:spcPct val="0"/>
              </a:spcBef>
            </a:pPr>
            <a:r>
              <a:rPr lang="en-GB" altLang="en-US" sz="1200" b="1"/>
              <a:t>Identify areas of ambiguity or vagueness in a speaker’s words. When they have finished, ask questions about these areas to try and identify precisely what it is they meant to say.</a:t>
            </a:r>
          </a:p>
          <a:p>
            <a:pPr eaLnBrk="1" hangingPunct="1">
              <a:spcBef>
                <a:spcPct val="0"/>
              </a:spcBef>
            </a:pPr>
            <a:endParaRPr lang="en-GB" altLang="en-US" sz="1200"/>
          </a:p>
          <a:p>
            <a:pPr eaLnBrk="1" hangingPunct="1">
              <a:spcBef>
                <a:spcPct val="0"/>
              </a:spcBef>
            </a:pPr>
            <a:r>
              <a:rPr lang="en-GB" altLang="en-US" sz="1200"/>
              <a:t>When someone is putting forward an argument, identify the key points they are relying on. Make a brief note to remind yourself of these points. Use this to help you respond.</a:t>
            </a:r>
          </a:p>
          <a:p>
            <a:pPr eaLnBrk="1" hangingPunct="1">
              <a:spcBef>
                <a:spcPct val="0"/>
              </a:spcBef>
            </a:pPr>
            <a:endParaRPr lang="en-GB" altLang="en-US" sz="1200"/>
          </a:p>
          <a:p>
            <a:pPr eaLnBrk="1" hangingPunct="1">
              <a:spcBef>
                <a:spcPct val="0"/>
              </a:spcBef>
            </a:pPr>
            <a:r>
              <a:rPr lang="en-GB" altLang="en-US" sz="1200" b="1"/>
              <a:t>Consider how you can connect your own ideas to the ideas of those who are speaking. This will not only show how carefully you have been listening but will also help the discussion to develop.</a:t>
            </a:r>
          </a:p>
          <a:p>
            <a:pPr eaLnBrk="1" hangingPunct="1">
              <a:spcBef>
                <a:spcPct val="0"/>
              </a:spcBef>
            </a:pPr>
            <a:endParaRPr lang="en-GB" altLang="en-US" sz="1200"/>
          </a:p>
          <a:p>
            <a:pPr eaLnBrk="1" hangingPunct="1">
              <a:spcBef>
                <a:spcPct val="0"/>
              </a:spcBef>
            </a:pPr>
            <a:r>
              <a:rPr lang="en-GB" altLang="en-US" sz="1200"/>
              <a:t>Listen patiently, even if you are desperate to speak. Discussion and debate works on the principle of building knowledge together. You are not participating fully if you are only focussed on what </a:t>
            </a:r>
            <a:r>
              <a:rPr lang="en-GB" altLang="en-US" sz="1200" i="1"/>
              <a:t>you</a:t>
            </a:r>
            <a:r>
              <a:rPr lang="en-GB" altLang="en-US" sz="1200"/>
              <a:t> want to say.</a:t>
            </a:r>
          </a:p>
          <a:p>
            <a:pPr eaLnBrk="1" hangingPunct="1">
              <a:spcBef>
                <a:spcPct val="0"/>
              </a:spcBef>
            </a:pPr>
            <a:endParaRPr lang="en-GB" altLang="en-US" sz="1200"/>
          </a:p>
          <a:p>
            <a:pPr eaLnBrk="1" hangingPunct="1">
              <a:spcBef>
                <a:spcPct val="0"/>
              </a:spcBef>
            </a:pPr>
            <a:r>
              <a:rPr lang="en-GB" altLang="en-US" sz="1200" b="1"/>
              <a:t>When working in pairs or small groups, positively reinforce what other people say. This can be done through using phrases such as: ‘I see,’ ‘That is an interesting point,’ and so on.</a:t>
            </a:r>
          </a:p>
          <a:p>
            <a:pPr eaLnBrk="1" hangingPunct="1">
              <a:spcBef>
                <a:spcPct val="0"/>
              </a:spcBef>
            </a:pPr>
            <a:endParaRPr lang="en-GB" altLang="en-US" sz="1200"/>
          </a:p>
          <a:p>
            <a:pPr eaLnBrk="1" hangingPunct="1">
              <a:spcBef>
                <a:spcPct val="0"/>
              </a:spcBef>
            </a:pPr>
            <a:r>
              <a:rPr lang="en-GB" altLang="en-US" sz="1200"/>
              <a:t>When making notes whilst listening, try to keep them brief. It is of first importance you listen actively to what is being said now. Notes can always be made afterwards.</a:t>
            </a:r>
          </a:p>
          <a:p>
            <a:pPr eaLnBrk="1" hangingPunct="1">
              <a:spcBef>
                <a:spcPct val="0"/>
              </a:spcBef>
            </a:pPr>
            <a:endParaRPr lang="en-GB" altLang="en-US" sz="1200"/>
          </a:p>
          <a:p>
            <a:pPr eaLnBrk="1" hangingPunct="1">
              <a:spcBef>
                <a:spcPct val="0"/>
              </a:spcBef>
            </a:pPr>
            <a:r>
              <a:rPr lang="en-GB" altLang="en-US" sz="1200" b="1"/>
              <a:t>Show you have listened carefully by rephrasing what has already been said. This could be as a lead-in to your own ideas or as a clarification of what was meant.</a:t>
            </a:r>
          </a:p>
        </p:txBody>
      </p:sp>
      <p:sp>
        <p:nvSpPr>
          <p:cNvPr id="7" name="Oval Callout 6"/>
          <p:cNvSpPr/>
          <p:nvPr/>
        </p:nvSpPr>
        <p:spPr>
          <a:xfrm>
            <a:off x="827088" y="128588"/>
            <a:ext cx="1585912" cy="996950"/>
          </a:xfrm>
          <a:prstGeom prst="wedgeEllipseCallout">
            <a:avLst>
              <a:gd name="adj1" fmla="val -75641"/>
              <a:gd name="adj2" fmla="val 49121"/>
            </a:avLst>
          </a:prstGeom>
          <a:solidFill>
            <a:schemeClr val="accent3">
              <a:lumMod val="60000"/>
              <a:lumOff val="4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 name="Rectangular Callout 7"/>
          <p:cNvSpPr/>
          <p:nvPr/>
        </p:nvSpPr>
        <p:spPr>
          <a:xfrm>
            <a:off x="5724525" y="230188"/>
            <a:ext cx="1943100" cy="792162"/>
          </a:xfrm>
          <a:prstGeom prst="wedgeRectCallout">
            <a:avLst>
              <a:gd name="adj1" fmla="val 90078"/>
              <a:gd name="adj2" fmla="val 57333"/>
            </a:avLst>
          </a:prstGeom>
          <a:solidFill>
            <a:schemeClr val="accent3">
              <a:lumMod val="60000"/>
              <a:lumOff val="4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2"/>
          <p:cNvSpPr txBox="1">
            <a:spLocks noChangeArrowheads="1"/>
          </p:cNvSpPr>
          <p:nvPr/>
        </p:nvSpPr>
        <p:spPr bwMode="auto">
          <a:xfrm>
            <a:off x="2565400" y="303213"/>
            <a:ext cx="345598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b="1" u="sng">
                <a:solidFill>
                  <a:srgbClr val="00B0F0"/>
                </a:solidFill>
              </a:rPr>
              <a:t>Language and </a:t>
            </a:r>
          </a:p>
          <a:p>
            <a:pPr algn="ctr" eaLnBrk="1" hangingPunct="1">
              <a:spcBef>
                <a:spcPct val="0"/>
              </a:spcBef>
              <a:buFontTx/>
              <a:buNone/>
            </a:pPr>
            <a:r>
              <a:rPr lang="en-GB" altLang="en-US" sz="2400" b="1" u="sng">
                <a:solidFill>
                  <a:srgbClr val="00B0F0"/>
                </a:solidFill>
              </a:rPr>
              <a:t>Vocabulary</a:t>
            </a:r>
          </a:p>
        </p:txBody>
      </p:sp>
      <p:sp>
        <p:nvSpPr>
          <p:cNvPr id="21507" name="Rectangle 5"/>
          <p:cNvSpPr>
            <a:spLocks noChangeArrowheads="1"/>
          </p:cNvSpPr>
          <p:nvPr/>
        </p:nvSpPr>
        <p:spPr bwMode="auto">
          <a:xfrm>
            <a:off x="323850" y="1454150"/>
            <a:ext cx="8569325" cy="489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GB" altLang="en-US" sz="1200"/>
              <a:t>Ensure you use technical vocabulary. This demonstrates your understanding of the subject. An easy way to do this is to identify important key words before you start work. You can then look for places to use them.</a:t>
            </a:r>
          </a:p>
          <a:p>
            <a:pPr eaLnBrk="1" hangingPunct="1">
              <a:spcBef>
                <a:spcPct val="0"/>
              </a:spcBef>
            </a:pPr>
            <a:endParaRPr lang="en-GB" altLang="en-US" sz="1200"/>
          </a:p>
          <a:p>
            <a:pPr eaLnBrk="1" hangingPunct="1">
              <a:spcBef>
                <a:spcPct val="0"/>
              </a:spcBef>
            </a:pPr>
            <a:r>
              <a:rPr lang="en-GB" altLang="en-US" sz="1200" b="1"/>
              <a:t>Consider your choice of words more carefully. Use a dictionary or thesaurus to ensure you are picking the correct words to explain what it is you are thinking.</a:t>
            </a:r>
          </a:p>
          <a:p>
            <a:pPr eaLnBrk="1" hangingPunct="1">
              <a:spcBef>
                <a:spcPct val="0"/>
              </a:spcBef>
            </a:pPr>
            <a:endParaRPr lang="en-GB" altLang="en-US" sz="1200"/>
          </a:p>
          <a:p>
            <a:pPr eaLnBrk="1" hangingPunct="1">
              <a:spcBef>
                <a:spcPct val="0"/>
              </a:spcBef>
            </a:pPr>
            <a:r>
              <a:rPr lang="en-GB" altLang="en-US" sz="1200"/>
              <a:t>Practise using the key words from the topic. Aim to use at least one key word in each of your answers.</a:t>
            </a:r>
          </a:p>
          <a:p>
            <a:pPr eaLnBrk="1" hangingPunct="1">
              <a:spcBef>
                <a:spcPct val="0"/>
              </a:spcBef>
            </a:pPr>
            <a:endParaRPr lang="en-GB" altLang="en-US" sz="1200"/>
          </a:p>
          <a:p>
            <a:pPr eaLnBrk="1" hangingPunct="1">
              <a:spcBef>
                <a:spcPct val="0"/>
              </a:spcBef>
            </a:pPr>
            <a:r>
              <a:rPr lang="en-GB" altLang="en-US" sz="1200" b="1"/>
              <a:t>Research three new words which would be suitable to use when writing about our subject. Aim to use these words correctly in your next piece of work.</a:t>
            </a:r>
          </a:p>
          <a:p>
            <a:pPr eaLnBrk="1" hangingPunct="1">
              <a:spcBef>
                <a:spcPct val="0"/>
              </a:spcBef>
            </a:pPr>
            <a:endParaRPr lang="en-GB" altLang="en-US" sz="1200"/>
          </a:p>
          <a:p>
            <a:pPr eaLnBrk="1" hangingPunct="1">
              <a:spcBef>
                <a:spcPct val="0"/>
              </a:spcBef>
            </a:pPr>
            <a:r>
              <a:rPr lang="en-GB" altLang="en-US" sz="1200"/>
              <a:t>Replace any slang words you are tempted to use with a more formal alternative. For example, instead of ‘my crew’ write ‘my group of friends’.</a:t>
            </a:r>
          </a:p>
          <a:p>
            <a:pPr eaLnBrk="1" hangingPunct="1">
              <a:spcBef>
                <a:spcPct val="0"/>
              </a:spcBef>
            </a:pPr>
            <a:endParaRPr lang="en-GB" altLang="en-US" sz="1200"/>
          </a:p>
          <a:p>
            <a:pPr eaLnBrk="1" hangingPunct="1">
              <a:spcBef>
                <a:spcPct val="0"/>
              </a:spcBef>
            </a:pPr>
            <a:r>
              <a:rPr lang="en-GB" altLang="en-US" sz="1200" b="1"/>
              <a:t>When you have finished your next piece of written work, read it aloud. Change anything which does not make sense or which could be explained more clearly.</a:t>
            </a:r>
          </a:p>
          <a:p>
            <a:pPr eaLnBrk="1" hangingPunct="1">
              <a:spcBef>
                <a:spcPct val="0"/>
              </a:spcBef>
            </a:pPr>
            <a:endParaRPr lang="en-GB" altLang="en-US" sz="1200"/>
          </a:p>
          <a:p>
            <a:pPr eaLnBrk="1" hangingPunct="1">
              <a:spcBef>
                <a:spcPct val="0"/>
              </a:spcBef>
            </a:pPr>
            <a:r>
              <a:rPr lang="en-GB" altLang="en-US" sz="1200"/>
              <a:t>Create a glossary of all the key terms from our topic. Use this when you do your next piece of writing to ensure you are using the words correctly.</a:t>
            </a:r>
          </a:p>
          <a:p>
            <a:pPr eaLnBrk="1" hangingPunct="1">
              <a:spcBef>
                <a:spcPct val="0"/>
              </a:spcBef>
            </a:pPr>
            <a:endParaRPr lang="en-GB" altLang="en-US" sz="1200"/>
          </a:p>
          <a:p>
            <a:pPr eaLnBrk="1" hangingPunct="1">
              <a:spcBef>
                <a:spcPct val="0"/>
              </a:spcBef>
            </a:pPr>
            <a:r>
              <a:rPr lang="en-GB" altLang="en-US" sz="1200" b="1"/>
              <a:t>Ensure you choose the right style for the type of work we are doing. For example, a letter needs to be written formally; a story can include jokes or humour.</a:t>
            </a:r>
          </a:p>
          <a:p>
            <a:pPr eaLnBrk="1" hangingPunct="1">
              <a:spcBef>
                <a:spcPct val="0"/>
              </a:spcBef>
            </a:pPr>
            <a:endParaRPr lang="en-GB" altLang="en-US" sz="1200"/>
          </a:p>
          <a:p>
            <a:pPr eaLnBrk="1" hangingPunct="1">
              <a:spcBef>
                <a:spcPct val="0"/>
              </a:spcBef>
            </a:pPr>
            <a:r>
              <a:rPr lang="en-GB" altLang="en-US" sz="1200"/>
              <a:t>Always write in paragraphs. Use this rule to help you: One Key Idea Per Paragraph (new idea = new paragraph)</a:t>
            </a:r>
          </a:p>
          <a:p>
            <a:pPr eaLnBrk="1" hangingPunct="1">
              <a:spcBef>
                <a:spcPct val="0"/>
              </a:spcBef>
            </a:pPr>
            <a:endParaRPr lang="en-GB" altLang="en-US" sz="1200"/>
          </a:p>
          <a:p>
            <a:pPr eaLnBrk="1" hangingPunct="1">
              <a:spcBef>
                <a:spcPct val="0"/>
              </a:spcBef>
            </a:pPr>
            <a:r>
              <a:rPr lang="en-GB" altLang="en-US" sz="1200" b="1"/>
              <a:t>Use PEE for every paragraph you write. P = Point; E = Explain; E = Evidence. This will make your writing clearer.</a:t>
            </a:r>
          </a:p>
        </p:txBody>
      </p:sp>
      <p:sp>
        <p:nvSpPr>
          <p:cNvPr id="11" name="Oval Callout 10"/>
          <p:cNvSpPr/>
          <p:nvPr/>
        </p:nvSpPr>
        <p:spPr>
          <a:xfrm>
            <a:off x="979488" y="280988"/>
            <a:ext cx="1585912" cy="996950"/>
          </a:xfrm>
          <a:prstGeom prst="wedgeEllipseCallout">
            <a:avLst>
              <a:gd name="adj1" fmla="val -75641"/>
              <a:gd name="adj2" fmla="val 49121"/>
            </a:avLst>
          </a:prstGeom>
          <a:solidFill>
            <a:schemeClr val="accent5">
              <a:lumMod val="60000"/>
              <a:lumOff val="4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2" name="Rectangular Callout 11"/>
          <p:cNvSpPr/>
          <p:nvPr/>
        </p:nvSpPr>
        <p:spPr>
          <a:xfrm>
            <a:off x="5876925" y="382588"/>
            <a:ext cx="1943100" cy="792162"/>
          </a:xfrm>
          <a:prstGeom prst="wedgeRectCallout">
            <a:avLst>
              <a:gd name="adj1" fmla="val 90078"/>
              <a:gd name="adj2" fmla="val 57333"/>
            </a:avLst>
          </a:prstGeom>
          <a:solidFill>
            <a:schemeClr val="accent5">
              <a:lumMod val="60000"/>
              <a:lumOff val="4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188" y="260350"/>
            <a:ext cx="7777162" cy="5632450"/>
          </a:xfrm>
          <a:prstGeom prst="rect">
            <a:avLst/>
          </a:prstGeom>
          <a:noFill/>
        </p:spPr>
        <p:txBody>
          <a:bodyPr>
            <a:spAutoFit/>
          </a:bodyPr>
          <a:lstStyle/>
          <a:p>
            <a:pPr algn="ctr" eaLnBrk="1" hangingPunct="1">
              <a:defRPr/>
            </a:pPr>
            <a:r>
              <a:rPr lang="en-GB" sz="2400" b="1" dirty="0">
                <a:solidFill>
                  <a:srgbClr val="002060"/>
                </a:solidFill>
                <a:latin typeface="+mj-lt"/>
                <a:cs typeface="Arial" charset="0"/>
              </a:rPr>
              <a:t>Giving Feedback</a:t>
            </a:r>
          </a:p>
          <a:p>
            <a:pPr algn="ctr" eaLnBrk="1" hangingPunct="1">
              <a:defRPr/>
            </a:pPr>
            <a:endParaRPr lang="en-GB" sz="2400" b="1" dirty="0">
              <a:latin typeface="+mj-lt"/>
              <a:cs typeface="Arial" charset="0"/>
            </a:endParaRPr>
          </a:p>
          <a:p>
            <a:pPr eaLnBrk="1" hangingPunct="1">
              <a:defRPr/>
            </a:pPr>
            <a:r>
              <a:rPr lang="en-GB" sz="2400" dirty="0">
                <a:latin typeface="+mj-lt"/>
                <a:cs typeface="Arial" charset="0"/>
              </a:rPr>
              <a:t>Feedback is important.</a:t>
            </a:r>
          </a:p>
          <a:p>
            <a:pPr eaLnBrk="1" hangingPunct="1">
              <a:defRPr/>
            </a:pPr>
            <a:r>
              <a:rPr lang="en-GB" sz="2400" dirty="0">
                <a:latin typeface="+mj-lt"/>
                <a:cs typeface="Arial" charset="0"/>
              </a:rPr>
              <a:t>It lets students know what they need to do to improve.</a:t>
            </a:r>
          </a:p>
          <a:p>
            <a:pPr eaLnBrk="1" hangingPunct="1">
              <a:defRPr/>
            </a:pPr>
            <a:r>
              <a:rPr lang="en-GB" sz="2400" dirty="0">
                <a:latin typeface="+mj-lt"/>
                <a:cs typeface="Arial" charset="0"/>
              </a:rPr>
              <a:t>By making improvements, they make progress.</a:t>
            </a:r>
          </a:p>
          <a:p>
            <a:pPr eaLnBrk="1" hangingPunct="1">
              <a:defRPr/>
            </a:pPr>
            <a:endParaRPr lang="en-GB" sz="2400" dirty="0">
              <a:latin typeface="+mj-lt"/>
              <a:cs typeface="Arial" charset="0"/>
            </a:endParaRPr>
          </a:p>
          <a:p>
            <a:pPr eaLnBrk="1" hangingPunct="1">
              <a:defRPr/>
            </a:pPr>
            <a:endParaRPr lang="en-GB" sz="2400" dirty="0">
              <a:latin typeface="+mj-lt"/>
              <a:cs typeface="Arial" charset="0"/>
            </a:endParaRPr>
          </a:p>
          <a:p>
            <a:pPr eaLnBrk="1" hangingPunct="1">
              <a:defRPr/>
            </a:pPr>
            <a:endParaRPr lang="en-GB" sz="2400" dirty="0">
              <a:latin typeface="+mj-lt"/>
              <a:cs typeface="Arial" charset="0"/>
            </a:endParaRPr>
          </a:p>
          <a:p>
            <a:pPr eaLnBrk="1" hangingPunct="1">
              <a:defRPr/>
            </a:pPr>
            <a:r>
              <a:rPr lang="en-GB" sz="2400" b="1" dirty="0">
                <a:solidFill>
                  <a:srgbClr val="00B050"/>
                </a:solidFill>
                <a:latin typeface="+mj-lt"/>
                <a:cs typeface="Arial" charset="0"/>
              </a:rPr>
              <a:t>3 Simple Feedback Rules:</a:t>
            </a:r>
          </a:p>
          <a:p>
            <a:pPr eaLnBrk="1" hangingPunct="1">
              <a:defRPr/>
            </a:pPr>
            <a:endParaRPr lang="en-GB" sz="2400" dirty="0">
              <a:latin typeface="+mj-lt"/>
              <a:cs typeface="Arial" charset="0"/>
            </a:endParaRPr>
          </a:p>
          <a:p>
            <a:pPr eaLnBrk="1" hangingPunct="1">
              <a:defRPr/>
            </a:pPr>
            <a:r>
              <a:rPr lang="en-GB" sz="2400" dirty="0">
                <a:latin typeface="+mj-lt"/>
                <a:cs typeface="Arial" charset="0"/>
              </a:rPr>
              <a:t>Give comments, not grades. </a:t>
            </a:r>
          </a:p>
          <a:p>
            <a:pPr eaLnBrk="1" hangingPunct="1">
              <a:defRPr/>
            </a:pPr>
            <a:endParaRPr lang="en-GB" sz="2400" dirty="0">
              <a:latin typeface="+mj-lt"/>
              <a:cs typeface="Arial" charset="0"/>
            </a:endParaRPr>
          </a:p>
          <a:p>
            <a:pPr eaLnBrk="1" hangingPunct="1">
              <a:defRPr/>
            </a:pPr>
            <a:r>
              <a:rPr lang="en-GB" sz="2400" dirty="0">
                <a:latin typeface="+mj-lt"/>
                <a:cs typeface="Arial" charset="0"/>
              </a:rPr>
              <a:t>Three strengths and one target. </a:t>
            </a:r>
          </a:p>
          <a:p>
            <a:pPr eaLnBrk="1" hangingPunct="1">
              <a:defRPr/>
            </a:pPr>
            <a:endParaRPr lang="en-GB" sz="2400" dirty="0">
              <a:latin typeface="+mj-lt"/>
              <a:cs typeface="Arial" charset="0"/>
            </a:endParaRPr>
          </a:p>
          <a:p>
            <a:pPr eaLnBrk="1" hangingPunct="1">
              <a:defRPr/>
            </a:pPr>
            <a:r>
              <a:rPr lang="en-GB" sz="2400" dirty="0">
                <a:latin typeface="+mj-lt"/>
                <a:cs typeface="Arial" charset="0"/>
              </a:rPr>
              <a:t>Follow-up on the target.</a:t>
            </a:r>
          </a:p>
        </p:txBody>
      </p:sp>
      <p:sp>
        <p:nvSpPr>
          <p:cNvPr id="3" name="Rectangle 2"/>
          <p:cNvSpPr/>
          <p:nvPr/>
        </p:nvSpPr>
        <p:spPr>
          <a:xfrm rot="20437047">
            <a:off x="5277565" y="4435125"/>
            <a:ext cx="3377849" cy="923330"/>
          </a:xfrm>
          <a:prstGeom prst="rect">
            <a:avLst/>
          </a:prstGeom>
          <a:noFill/>
        </p:spPr>
        <p:txBody>
          <a:bodyPr wrap="none">
            <a:spAutoFit/>
          </a:bodyPr>
          <a:lstStyle/>
          <a:p>
            <a:pPr algn="ctr" eaLnBrk="1" hangingPunct="1">
              <a:defRPr/>
            </a:pPr>
            <a:r>
              <a:rPr lang="en-US" sz="5400" b="1" dirty="0">
                <a:ln w="12700">
                  <a:solidFill>
                    <a:srgbClr val="C00000"/>
                  </a:solidFill>
                  <a:prstDash val="solid"/>
                </a:ln>
                <a:solidFill>
                  <a:srgbClr val="FF0000"/>
                </a:solidFill>
                <a:effectLst>
                  <a:innerShdw blurRad="177800">
                    <a:schemeClr val="accent3">
                      <a:lumMod val="50000"/>
                    </a:schemeClr>
                  </a:innerShdw>
                </a:effectLst>
              </a:rPr>
              <a:t>Feedback</a:t>
            </a:r>
          </a:p>
        </p:txBody>
      </p:sp>
      <p:sp>
        <p:nvSpPr>
          <p:cNvPr id="4" name="Curved Down Arrow 3"/>
          <p:cNvSpPr/>
          <p:nvPr/>
        </p:nvSpPr>
        <p:spPr>
          <a:xfrm rot="20396311">
            <a:off x="5780088" y="3721100"/>
            <a:ext cx="1944687" cy="8636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schemeClr val="tx1"/>
              </a:solidFill>
            </a:endParaRPr>
          </a:p>
        </p:txBody>
      </p:sp>
      <p:sp>
        <p:nvSpPr>
          <p:cNvPr id="6" name="Curved Down Arrow 5"/>
          <p:cNvSpPr/>
          <p:nvPr/>
        </p:nvSpPr>
        <p:spPr>
          <a:xfrm rot="9513623">
            <a:off x="6102350" y="5461000"/>
            <a:ext cx="1944688" cy="8636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2"/>
          <p:cNvSpPr txBox="1">
            <a:spLocks noChangeArrowheads="1"/>
          </p:cNvSpPr>
          <p:nvPr/>
        </p:nvSpPr>
        <p:spPr bwMode="auto">
          <a:xfrm>
            <a:off x="2127250" y="230188"/>
            <a:ext cx="388778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b="1" u="sng">
                <a:solidFill>
                  <a:srgbClr val="00B0F0"/>
                </a:solidFill>
              </a:rPr>
              <a:t>Language and </a:t>
            </a:r>
          </a:p>
          <a:p>
            <a:pPr algn="ctr" eaLnBrk="1" hangingPunct="1">
              <a:spcBef>
                <a:spcPct val="0"/>
              </a:spcBef>
              <a:buFontTx/>
              <a:buNone/>
            </a:pPr>
            <a:r>
              <a:rPr lang="en-GB" altLang="en-US" sz="2400" b="1" u="sng">
                <a:solidFill>
                  <a:srgbClr val="00B0F0"/>
                </a:solidFill>
              </a:rPr>
              <a:t>Vocabulary 2</a:t>
            </a:r>
          </a:p>
        </p:txBody>
      </p:sp>
      <p:sp>
        <p:nvSpPr>
          <p:cNvPr id="22531" name="Rectangle 5"/>
          <p:cNvSpPr>
            <a:spLocks noChangeArrowheads="1"/>
          </p:cNvSpPr>
          <p:nvPr/>
        </p:nvSpPr>
        <p:spPr bwMode="auto">
          <a:xfrm>
            <a:off x="323850" y="1362075"/>
            <a:ext cx="8569325" cy="507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GB" altLang="en-US" sz="1200"/>
              <a:t>When doing longer pieces of work, create a short plan. You can use this as a guide so as to avoid going off topic when you are writing.</a:t>
            </a:r>
          </a:p>
          <a:p>
            <a:pPr eaLnBrk="1" hangingPunct="1">
              <a:spcBef>
                <a:spcPct val="0"/>
              </a:spcBef>
            </a:pPr>
            <a:endParaRPr lang="en-GB" altLang="en-US" sz="1200"/>
          </a:p>
          <a:p>
            <a:pPr eaLnBrk="1" hangingPunct="1">
              <a:spcBef>
                <a:spcPct val="0"/>
              </a:spcBef>
            </a:pPr>
            <a:r>
              <a:rPr lang="en-GB" altLang="en-US" sz="1200" b="1"/>
              <a:t>When you have finished a piece of work, re-read it and remove unnecessary words. </a:t>
            </a:r>
          </a:p>
          <a:p>
            <a:pPr eaLnBrk="1" hangingPunct="1">
              <a:spcBef>
                <a:spcPct val="0"/>
              </a:spcBef>
            </a:pPr>
            <a:endParaRPr lang="en-GB" altLang="en-US" sz="1200"/>
          </a:p>
          <a:p>
            <a:pPr eaLnBrk="1" hangingPunct="1">
              <a:spcBef>
                <a:spcPct val="0"/>
              </a:spcBef>
            </a:pPr>
            <a:r>
              <a:rPr lang="en-GB" altLang="en-US" sz="1200"/>
              <a:t>When you have finished a piece of work, read it through and then rewrite it. You should aim to say the same things, but with greater clarity and precision.</a:t>
            </a:r>
          </a:p>
          <a:p>
            <a:pPr eaLnBrk="1" hangingPunct="1">
              <a:spcBef>
                <a:spcPct val="0"/>
              </a:spcBef>
            </a:pPr>
            <a:endParaRPr lang="en-GB" altLang="en-US" sz="1200"/>
          </a:p>
          <a:p>
            <a:pPr eaLnBrk="1" hangingPunct="1">
              <a:spcBef>
                <a:spcPct val="0"/>
              </a:spcBef>
            </a:pPr>
            <a:r>
              <a:rPr lang="en-GB" altLang="en-US" sz="1200" b="1"/>
              <a:t>Ensure each sentence you write follows logically from the sentence before. This will make your meaning clearer to the reader.</a:t>
            </a:r>
          </a:p>
          <a:p>
            <a:pPr eaLnBrk="1" hangingPunct="1">
              <a:spcBef>
                <a:spcPct val="0"/>
              </a:spcBef>
            </a:pPr>
            <a:endParaRPr lang="en-GB" altLang="en-US" sz="1200"/>
          </a:p>
          <a:p>
            <a:pPr eaLnBrk="1" hangingPunct="1">
              <a:spcBef>
                <a:spcPct val="0"/>
              </a:spcBef>
            </a:pPr>
            <a:r>
              <a:rPr lang="en-GB" altLang="en-US" sz="1200"/>
              <a:t>Find examples (from textbooks, journals, newspapers and so on) where the technical vocabulary of our subject is used correctly. Copy these examples into your own work.</a:t>
            </a:r>
          </a:p>
          <a:p>
            <a:pPr eaLnBrk="1" hangingPunct="1">
              <a:spcBef>
                <a:spcPct val="0"/>
              </a:spcBef>
            </a:pPr>
            <a:endParaRPr lang="en-GB" altLang="en-US" sz="1200"/>
          </a:p>
          <a:p>
            <a:pPr eaLnBrk="1" hangingPunct="1">
              <a:spcBef>
                <a:spcPct val="0"/>
              </a:spcBef>
            </a:pPr>
            <a:r>
              <a:rPr lang="en-GB" altLang="en-US" sz="1200" b="1"/>
              <a:t>When you have finished your work, ask a partner to read it aloud to you. Make notes on how you can improve your writing and then make the improvements.</a:t>
            </a:r>
          </a:p>
          <a:p>
            <a:pPr eaLnBrk="1" hangingPunct="1">
              <a:spcBef>
                <a:spcPct val="0"/>
              </a:spcBef>
            </a:pPr>
            <a:endParaRPr lang="en-GB" altLang="en-US" sz="1200"/>
          </a:p>
          <a:p>
            <a:pPr eaLnBrk="1" hangingPunct="1">
              <a:spcBef>
                <a:spcPct val="0"/>
              </a:spcBef>
            </a:pPr>
            <a:r>
              <a:rPr lang="en-GB" altLang="en-US" sz="1200"/>
              <a:t>Be sure to include the question in your answer; otherwise it will not be clear to the reader what you are writing about. For example: Q. What is the chance of rain? A. The chance of rain is...</a:t>
            </a:r>
          </a:p>
          <a:p>
            <a:pPr eaLnBrk="1" hangingPunct="1">
              <a:spcBef>
                <a:spcPct val="0"/>
              </a:spcBef>
            </a:pPr>
            <a:endParaRPr lang="en-GB" altLang="en-US" sz="1200"/>
          </a:p>
          <a:p>
            <a:pPr eaLnBrk="1" hangingPunct="1">
              <a:spcBef>
                <a:spcPct val="0"/>
              </a:spcBef>
            </a:pPr>
            <a:r>
              <a:rPr lang="en-GB" altLang="en-US" sz="1200" b="1"/>
              <a:t>Be consistent in your writing choices. For example, if you begin in the past tense, remain in the past tense. Or, if you begin in the third person, remain in the third person.</a:t>
            </a:r>
          </a:p>
          <a:p>
            <a:pPr eaLnBrk="1" hangingPunct="1">
              <a:spcBef>
                <a:spcPct val="0"/>
              </a:spcBef>
            </a:pPr>
            <a:endParaRPr lang="en-GB" altLang="en-US" sz="1200"/>
          </a:p>
          <a:p>
            <a:pPr eaLnBrk="1" hangingPunct="1">
              <a:spcBef>
                <a:spcPct val="0"/>
              </a:spcBef>
            </a:pPr>
            <a:r>
              <a:rPr lang="en-GB" altLang="en-US" sz="1200"/>
              <a:t>Before you begin a paragraph, think through what you want to say. This will help to keep your writing precise and to the point. (Avoid beginning to write and </a:t>
            </a:r>
            <a:r>
              <a:rPr lang="en-GB" altLang="en-US" sz="1200" i="1"/>
              <a:t>then</a:t>
            </a:r>
            <a:r>
              <a:rPr lang="en-GB" altLang="en-US" sz="1200"/>
              <a:t> thinking about what you are trying to say).</a:t>
            </a:r>
          </a:p>
          <a:p>
            <a:pPr eaLnBrk="1" hangingPunct="1">
              <a:spcBef>
                <a:spcPct val="0"/>
              </a:spcBef>
            </a:pPr>
            <a:endParaRPr lang="en-GB" altLang="en-US" sz="1200"/>
          </a:p>
          <a:p>
            <a:pPr eaLnBrk="1" hangingPunct="1">
              <a:spcBef>
                <a:spcPct val="0"/>
              </a:spcBef>
            </a:pPr>
            <a:r>
              <a:rPr lang="en-GB" altLang="en-US" sz="1200" b="1"/>
              <a:t>Consider carefully what the subject asks of your writing. For example, science will require clear, straightforward explanation. Citizenship, on the other hand, expects persuasive argument.</a:t>
            </a:r>
          </a:p>
          <a:p>
            <a:pPr algn="just" eaLnBrk="1" hangingPunct="1">
              <a:spcBef>
                <a:spcPct val="0"/>
              </a:spcBef>
              <a:buFontTx/>
              <a:buNone/>
            </a:pPr>
            <a:endParaRPr lang="en-GB" altLang="en-US" sz="1200" b="1">
              <a:latin typeface="Arial" panose="020B0604020202020204" pitchFamily="34" charset="0"/>
            </a:endParaRPr>
          </a:p>
        </p:txBody>
      </p:sp>
      <p:sp>
        <p:nvSpPr>
          <p:cNvPr id="7" name="Oval Callout 6"/>
          <p:cNvSpPr/>
          <p:nvPr/>
        </p:nvSpPr>
        <p:spPr>
          <a:xfrm>
            <a:off x="827088" y="128588"/>
            <a:ext cx="1585912" cy="996950"/>
          </a:xfrm>
          <a:prstGeom prst="wedgeEllipseCallout">
            <a:avLst>
              <a:gd name="adj1" fmla="val -75641"/>
              <a:gd name="adj2" fmla="val 49121"/>
            </a:avLst>
          </a:prstGeom>
          <a:solidFill>
            <a:schemeClr val="accent5">
              <a:lumMod val="60000"/>
              <a:lumOff val="4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 name="Rectangular Callout 7"/>
          <p:cNvSpPr/>
          <p:nvPr/>
        </p:nvSpPr>
        <p:spPr>
          <a:xfrm>
            <a:off x="5724525" y="230188"/>
            <a:ext cx="1943100" cy="792162"/>
          </a:xfrm>
          <a:prstGeom prst="wedgeRectCallout">
            <a:avLst>
              <a:gd name="adj1" fmla="val 90078"/>
              <a:gd name="adj2" fmla="val 57333"/>
            </a:avLst>
          </a:prstGeom>
          <a:solidFill>
            <a:schemeClr val="accent5">
              <a:lumMod val="60000"/>
              <a:lumOff val="4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2"/>
          <p:cNvSpPr txBox="1">
            <a:spLocks noChangeArrowheads="1"/>
          </p:cNvSpPr>
          <p:nvPr/>
        </p:nvSpPr>
        <p:spPr bwMode="auto">
          <a:xfrm>
            <a:off x="1354138" y="366713"/>
            <a:ext cx="532923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b="1" u="sng">
                <a:solidFill>
                  <a:srgbClr val="0070C0"/>
                </a:solidFill>
              </a:rPr>
              <a:t>Developing Creativity</a:t>
            </a:r>
          </a:p>
        </p:txBody>
      </p:sp>
      <p:sp>
        <p:nvSpPr>
          <p:cNvPr id="23555" name="Rectangle 5"/>
          <p:cNvSpPr>
            <a:spLocks noChangeArrowheads="1"/>
          </p:cNvSpPr>
          <p:nvPr/>
        </p:nvSpPr>
        <p:spPr bwMode="auto">
          <a:xfrm>
            <a:off x="323850" y="1225550"/>
            <a:ext cx="8569325"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GB" altLang="en-US" sz="1200"/>
              <a:t>Try to develop connections in your work with other subjects. Look for opportunities to make links, showing your understanding of how the curriculum is interconnected.</a:t>
            </a:r>
          </a:p>
          <a:p>
            <a:pPr eaLnBrk="1" hangingPunct="1">
              <a:spcBef>
                <a:spcPct val="0"/>
              </a:spcBef>
            </a:pPr>
            <a:endParaRPr lang="en-GB" altLang="en-US" sz="1200"/>
          </a:p>
          <a:p>
            <a:pPr eaLnBrk="1" hangingPunct="1">
              <a:spcBef>
                <a:spcPct val="0"/>
              </a:spcBef>
            </a:pPr>
            <a:r>
              <a:rPr lang="en-GB" altLang="en-US" sz="1200" b="1"/>
              <a:t>Before you answer a question or complete a task, consider the different options available to you. Identify which you feel gives the most opportunity for you to express yourself and use that one.</a:t>
            </a:r>
          </a:p>
          <a:p>
            <a:pPr eaLnBrk="1" hangingPunct="1">
              <a:spcBef>
                <a:spcPct val="0"/>
              </a:spcBef>
            </a:pPr>
            <a:endParaRPr lang="en-GB" altLang="en-US" sz="1200"/>
          </a:p>
          <a:p>
            <a:pPr eaLnBrk="1" hangingPunct="1">
              <a:spcBef>
                <a:spcPct val="0"/>
              </a:spcBef>
            </a:pPr>
            <a:r>
              <a:rPr lang="en-GB" altLang="en-US" sz="1200"/>
              <a:t>When you have completed your work, look back over it in search of connections you could make. Rewrite some of your answers making use of these new connections.</a:t>
            </a:r>
          </a:p>
          <a:p>
            <a:pPr eaLnBrk="1" hangingPunct="1">
              <a:spcBef>
                <a:spcPct val="0"/>
              </a:spcBef>
            </a:pPr>
            <a:endParaRPr lang="en-GB" altLang="en-US" sz="1200"/>
          </a:p>
          <a:p>
            <a:pPr eaLnBrk="1" hangingPunct="1">
              <a:spcBef>
                <a:spcPct val="0"/>
              </a:spcBef>
            </a:pPr>
            <a:r>
              <a:rPr lang="en-GB" altLang="en-US" sz="1200" b="1"/>
              <a:t>Choose an idea we study which you find interesting and explore it in your work. Look at it from different angles; try connecting it to different things; test out its use and its relevance.</a:t>
            </a:r>
          </a:p>
          <a:p>
            <a:pPr eaLnBrk="1" hangingPunct="1">
              <a:spcBef>
                <a:spcPct val="0"/>
              </a:spcBef>
            </a:pPr>
            <a:endParaRPr lang="en-GB" altLang="en-US" sz="1200"/>
          </a:p>
          <a:p>
            <a:pPr eaLnBrk="1" hangingPunct="1">
              <a:spcBef>
                <a:spcPct val="0"/>
              </a:spcBef>
            </a:pPr>
            <a:r>
              <a:rPr lang="en-GB" altLang="en-US" sz="1200"/>
              <a:t>Go further in your answers by pursuing your initial ideas as far as you can go. Explore the implications of your initial thoughts on different scales; small, medium big; local, national, global.</a:t>
            </a:r>
          </a:p>
          <a:p>
            <a:pPr eaLnBrk="1" hangingPunct="1">
              <a:spcBef>
                <a:spcPct val="0"/>
              </a:spcBef>
            </a:pPr>
            <a:endParaRPr lang="en-GB" altLang="en-US" sz="1200"/>
          </a:p>
          <a:p>
            <a:pPr eaLnBrk="1" hangingPunct="1">
              <a:spcBef>
                <a:spcPct val="0"/>
              </a:spcBef>
            </a:pPr>
            <a:r>
              <a:rPr lang="en-GB" altLang="en-US" sz="1200" b="1"/>
              <a:t>Explore the ideas we look at by combining them with knowledge you already have. By linking concepts together one can discover new ways of thinking about them.</a:t>
            </a:r>
          </a:p>
          <a:p>
            <a:pPr eaLnBrk="1" hangingPunct="1">
              <a:spcBef>
                <a:spcPct val="0"/>
              </a:spcBef>
            </a:pPr>
            <a:endParaRPr lang="en-GB" altLang="en-US" sz="1200"/>
          </a:p>
          <a:p>
            <a:pPr eaLnBrk="1" hangingPunct="1">
              <a:spcBef>
                <a:spcPct val="0"/>
              </a:spcBef>
            </a:pPr>
            <a:r>
              <a:rPr lang="en-GB" altLang="en-US" sz="1200"/>
              <a:t>When answering a question or completing a task, consider the alternative options you could use. This could mean the alternatives available before you start, or those which become apparent part way through your work.</a:t>
            </a:r>
          </a:p>
          <a:p>
            <a:pPr eaLnBrk="1" hangingPunct="1">
              <a:spcBef>
                <a:spcPct val="0"/>
              </a:spcBef>
            </a:pPr>
            <a:endParaRPr lang="en-GB" altLang="en-US" sz="1200"/>
          </a:p>
          <a:p>
            <a:pPr eaLnBrk="1" hangingPunct="1">
              <a:spcBef>
                <a:spcPct val="0"/>
              </a:spcBef>
            </a:pPr>
            <a:r>
              <a:rPr lang="en-GB" altLang="en-US" sz="1200" b="1"/>
              <a:t>Vary your answers by using alternatives methods of answering questions or completing tasks. For example, supplement your written responses with pictures or diagrams.</a:t>
            </a:r>
          </a:p>
          <a:p>
            <a:pPr eaLnBrk="1" hangingPunct="1">
              <a:spcBef>
                <a:spcPct val="0"/>
              </a:spcBef>
            </a:pPr>
            <a:endParaRPr lang="en-GB" altLang="en-US" sz="1200"/>
          </a:p>
          <a:p>
            <a:pPr eaLnBrk="1" hangingPunct="1">
              <a:spcBef>
                <a:spcPct val="0"/>
              </a:spcBef>
            </a:pPr>
            <a:r>
              <a:rPr lang="en-GB" altLang="en-US" sz="1200"/>
              <a:t>When thinking about how to answer a question or how to complete a task, identify a nugget of an idea you have which seems to have potential. Once you have found your ‘nugget’, work on developing it and exploring it through your subsequent work.</a:t>
            </a:r>
          </a:p>
          <a:p>
            <a:pPr eaLnBrk="1" hangingPunct="1">
              <a:spcBef>
                <a:spcPct val="0"/>
              </a:spcBef>
            </a:pPr>
            <a:endParaRPr lang="en-GB" altLang="en-US" sz="1200"/>
          </a:p>
          <a:p>
            <a:pPr eaLnBrk="1" hangingPunct="1">
              <a:spcBef>
                <a:spcPct val="0"/>
              </a:spcBef>
            </a:pPr>
            <a:r>
              <a:rPr lang="en-GB" altLang="en-US" sz="1200" b="1"/>
              <a:t>Try to pick out the central ideas in a question or a task. Once you have these, consider how you can develop them creatively in your work. This could be through making connections, trying out different possibilities or following the ideas in certain directions.</a:t>
            </a:r>
          </a:p>
          <a:p>
            <a:pPr algn="just" eaLnBrk="1" hangingPunct="1">
              <a:spcBef>
                <a:spcPct val="0"/>
              </a:spcBef>
            </a:pPr>
            <a:endParaRPr lang="en-GB" altLang="en-US" sz="1200" b="1"/>
          </a:p>
        </p:txBody>
      </p:sp>
      <p:sp>
        <p:nvSpPr>
          <p:cNvPr id="9" name="Oval Callout 8"/>
          <p:cNvSpPr/>
          <p:nvPr/>
        </p:nvSpPr>
        <p:spPr>
          <a:xfrm>
            <a:off x="827088" y="128588"/>
            <a:ext cx="1585912" cy="996950"/>
          </a:xfrm>
          <a:prstGeom prst="wedgeEllipseCallout">
            <a:avLst>
              <a:gd name="adj1" fmla="val -75641"/>
              <a:gd name="adj2" fmla="val 49121"/>
            </a:avLst>
          </a:prstGeom>
          <a:solidFill>
            <a:schemeClr val="accent5">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0" name="Rectangular Callout 9"/>
          <p:cNvSpPr/>
          <p:nvPr/>
        </p:nvSpPr>
        <p:spPr>
          <a:xfrm>
            <a:off x="5724525" y="230188"/>
            <a:ext cx="1943100" cy="792162"/>
          </a:xfrm>
          <a:prstGeom prst="wedgeRectCallout">
            <a:avLst>
              <a:gd name="adj1" fmla="val 90078"/>
              <a:gd name="adj2" fmla="val 57333"/>
            </a:avLst>
          </a:prstGeom>
          <a:solidFill>
            <a:schemeClr val="accent5">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2"/>
          <p:cNvSpPr txBox="1">
            <a:spLocks noChangeArrowheads="1"/>
          </p:cNvSpPr>
          <p:nvPr/>
        </p:nvSpPr>
        <p:spPr bwMode="auto">
          <a:xfrm>
            <a:off x="1409700" y="241300"/>
            <a:ext cx="53292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b="1" u="sng">
                <a:solidFill>
                  <a:srgbClr val="0070C0"/>
                </a:solidFill>
              </a:rPr>
              <a:t>Developing Creativity 2</a:t>
            </a:r>
          </a:p>
        </p:txBody>
      </p:sp>
      <p:sp>
        <p:nvSpPr>
          <p:cNvPr id="24579" name="Rectangle 5"/>
          <p:cNvSpPr>
            <a:spLocks noChangeArrowheads="1"/>
          </p:cNvSpPr>
          <p:nvPr/>
        </p:nvSpPr>
        <p:spPr bwMode="auto">
          <a:xfrm>
            <a:off x="323850" y="1317625"/>
            <a:ext cx="8569325"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GB" altLang="en-US" sz="1200"/>
              <a:t>What is your style? Before you begin a piece of work, think about how you will approach it in a manner which is particular to you. Style does not mean going over the top; it means finding a way of gong about things which reflects your personality through your technical skills.</a:t>
            </a:r>
          </a:p>
          <a:p>
            <a:pPr eaLnBrk="1" hangingPunct="1">
              <a:spcBef>
                <a:spcPct val="0"/>
              </a:spcBef>
            </a:pPr>
            <a:endParaRPr lang="en-GB" altLang="en-US" sz="1200"/>
          </a:p>
          <a:p>
            <a:pPr eaLnBrk="1" hangingPunct="1">
              <a:spcBef>
                <a:spcPct val="0"/>
              </a:spcBef>
            </a:pPr>
            <a:r>
              <a:rPr lang="en-GB" altLang="en-US" sz="1200" b="1"/>
              <a:t>Try answering questions in a variety of styles. Consider what might be the most appropriate style for what is being asked of you.</a:t>
            </a:r>
          </a:p>
          <a:p>
            <a:pPr eaLnBrk="1" hangingPunct="1">
              <a:spcBef>
                <a:spcPct val="0"/>
              </a:spcBef>
            </a:pPr>
            <a:endParaRPr lang="en-GB" altLang="en-US" sz="1200"/>
          </a:p>
          <a:p>
            <a:pPr eaLnBrk="1" hangingPunct="1">
              <a:spcBef>
                <a:spcPct val="0"/>
              </a:spcBef>
            </a:pPr>
            <a:r>
              <a:rPr lang="en-GB" altLang="en-US" sz="1200"/>
              <a:t>Take risks in your work. This can include: trying new approaches; focussing on specific areas of interest; making connections beyond the subject.</a:t>
            </a:r>
          </a:p>
          <a:p>
            <a:pPr eaLnBrk="1" hangingPunct="1">
              <a:spcBef>
                <a:spcPct val="0"/>
              </a:spcBef>
            </a:pPr>
            <a:endParaRPr lang="en-GB" altLang="en-US" sz="1200"/>
          </a:p>
          <a:p>
            <a:pPr eaLnBrk="1" hangingPunct="1">
              <a:spcBef>
                <a:spcPct val="0"/>
              </a:spcBef>
            </a:pPr>
            <a:r>
              <a:rPr lang="en-GB" altLang="en-US" sz="1200" b="1"/>
              <a:t>Take risks by trying to push your ideas further. For example, if you are analysing an idea, take that analysis further by extending it to related ideas and real-life applications.</a:t>
            </a:r>
          </a:p>
          <a:p>
            <a:pPr eaLnBrk="1" hangingPunct="1">
              <a:spcBef>
                <a:spcPct val="0"/>
              </a:spcBef>
            </a:pPr>
            <a:endParaRPr lang="en-GB" altLang="en-US" sz="1200"/>
          </a:p>
          <a:p>
            <a:pPr eaLnBrk="1" hangingPunct="1">
              <a:spcBef>
                <a:spcPct val="0"/>
              </a:spcBef>
            </a:pPr>
            <a:r>
              <a:rPr lang="en-GB" altLang="en-US" sz="1200"/>
              <a:t>Make comparisons in your work between the ideas and information we look at and other things you know about. Use these comparisons to think creatively about the ideas and information.</a:t>
            </a:r>
          </a:p>
          <a:p>
            <a:pPr eaLnBrk="1" hangingPunct="1">
              <a:spcBef>
                <a:spcPct val="0"/>
              </a:spcBef>
            </a:pPr>
            <a:endParaRPr lang="en-GB" altLang="en-US" sz="1200"/>
          </a:p>
          <a:p>
            <a:pPr eaLnBrk="1" hangingPunct="1">
              <a:spcBef>
                <a:spcPct val="0"/>
              </a:spcBef>
            </a:pPr>
            <a:r>
              <a:rPr lang="en-GB" altLang="en-US" sz="1200" b="1"/>
              <a:t>Compare what we study with what you know about the world already. Search for similarities and connections and try to weave these into your answers.</a:t>
            </a:r>
          </a:p>
          <a:p>
            <a:pPr eaLnBrk="1" hangingPunct="1">
              <a:spcBef>
                <a:spcPct val="0"/>
              </a:spcBef>
            </a:pPr>
            <a:endParaRPr lang="en-GB" altLang="en-US" sz="1200"/>
          </a:p>
          <a:p>
            <a:pPr eaLnBrk="1" hangingPunct="1">
              <a:spcBef>
                <a:spcPct val="0"/>
              </a:spcBef>
            </a:pPr>
            <a:r>
              <a:rPr lang="en-GB" altLang="en-US" sz="1200"/>
              <a:t>Aim to be independent in class. Take decisions on your work and follow them through. This will lead to you creating your own responses, rather than following a pre-determined pattern.</a:t>
            </a:r>
          </a:p>
          <a:p>
            <a:pPr eaLnBrk="1" hangingPunct="1">
              <a:spcBef>
                <a:spcPct val="0"/>
              </a:spcBef>
            </a:pPr>
            <a:endParaRPr lang="en-GB" altLang="en-US" sz="1200"/>
          </a:p>
          <a:p>
            <a:pPr eaLnBrk="1" hangingPunct="1">
              <a:spcBef>
                <a:spcPct val="0"/>
              </a:spcBef>
            </a:pPr>
            <a:r>
              <a:rPr lang="en-GB" altLang="en-US" sz="1200" b="1"/>
              <a:t>Aim to be original when responding to tasks or answering questions. Consider how you could give an answer or response personal to you, and your way of thinking.</a:t>
            </a:r>
          </a:p>
          <a:p>
            <a:pPr eaLnBrk="1" hangingPunct="1">
              <a:spcBef>
                <a:spcPct val="0"/>
              </a:spcBef>
            </a:pPr>
            <a:endParaRPr lang="en-GB" altLang="en-US" sz="1200"/>
          </a:p>
          <a:p>
            <a:pPr eaLnBrk="1" hangingPunct="1">
              <a:spcBef>
                <a:spcPct val="0"/>
              </a:spcBef>
            </a:pPr>
            <a:r>
              <a:rPr lang="en-GB" altLang="en-US" sz="1200"/>
              <a:t>Use different viewpoints as a way of thinking creatively about the ideas and information we study. By looking at things from another perspective, we can respond creatively, making use of the different standpoints.</a:t>
            </a:r>
          </a:p>
          <a:p>
            <a:pPr eaLnBrk="1" hangingPunct="1">
              <a:spcBef>
                <a:spcPct val="0"/>
              </a:spcBef>
            </a:pPr>
            <a:endParaRPr lang="en-GB" altLang="en-US" sz="1200"/>
          </a:p>
          <a:p>
            <a:pPr eaLnBrk="1" hangingPunct="1">
              <a:spcBef>
                <a:spcPct val="0"/>
              </a:spcBef>
            </a:pPr>
            <a:r>
              <a:rPr lang="en-GB" altLang="en-US" sz="1200" b="1"/>
              <a:t>Try to develop your answers in new and original directions. Consider how you might take the ideas and information we look at and put you own ‘spin’ on them.</a:t>
            </a:r>
          </a:p>
        </p:txBody>
      </p:sp>
      <p:sp>
        <p:nvSpPr>
          <p:cNvPr id="7" name="Oval Callout 6"/>
          <p:cNvSpPr/>
          <p:nvPr/>
        </p:nvSpPr>
        <p:spPr>
          <a:xfrm>
            <a:off x="827088" y="128588"/>
            <a:ext cx="1585912" cy="996950"/>
          </a:xfrm>
          <a:prstGeom prst="wedgeEllipseCallout">
            <a:avLst>
              <a:gd name="adj1" fmla="val -75641"/>
              <a:gd name="adj2" fmla="val 49121"/>
            </a:avLst>
          </a:prstGeom>
          <a:solidFill>
            <a:schemeClr val="accent5">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 name="Rectangular Callout 7"/>
          <p:cNvSpPr/>
          <p:nvPr/>
        </p:nvSpPr>
        <p:spPr>
          <a:xfrm>
            <a:off x="5724525" y="230188"/>
            <a:ext cx="1943100" cy="792162"/>
          </a:xfrm>
          <a:prstGeom prst="wedgeRectCallout">
            <a:avLst>
              <a:gd name="adj1" fmla="val 90078"/>
              <a:gd name="adj2" fmla="val 57333"/>
            </a:avLst>
          </a:prstGeom>
          <a:solidFill>
            <a:schemeClr val="accent5">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2"/>
          <p:cNvSpPr txBox="1">
            <a:spLocks noChangeArrowheads="1"/>
          </p:cNvSpPr>
          <p:nvPr/>
        </p:nvSpPr>
        <p:spPr bwMode="auto">
          <a:xfrm>
            <a:off x="2089150" y="395288"/>
            <a:ext cx="3959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b="1" u="sng">
                <a:solidFill>
                  <a:srgbClr val="002060"/>
                </a:solidFill>
              </a:rPr>
              <a:t>Skills of Analysis</a:t>
            </a:r>
          </a:p>
        </p:txBody>
      </p:sp>
      <p:sp>
        <p:nvSpPr>
          <p:cNvPr id="25603" name="Rectangle 5"/>
          <p:cNvSpPr>
            <a:spLocks noChangeArrowheads="1"/>
          </p:cNvSpPr>
          <p:nvPr/>
        </p:nvSpPr>
        <p:spPr bwMode="auto">
          <a:xfrm>
            <a:off x="323850" y="1362075"/>
            <a:ext cx="8569325" cy="507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GB" altLang="en-US" sz="1200"/>
              <a:t>Explain your answers in more detail. Demonstrate, using more evidence or reasons, why it is that what you are saying is true.</a:t>
            </a:r>
          </a:p>
          <a:p>
            <a:pPr eaLnBrk="1" hangingPunct="1">
              <a:spcBef>
                <a:spcPct val="0"/>
              </a:spcBef>
            </a:pPr>
            <a:endParaRPr lang="en-GB" altLang="en-US" sz="1200"/>
          </a:p>
          <a:p>
            <a:pPr eaLnBrk="1" hangingPunct="1">
              <a:spcBef>
                <a:spcPct val="0"/>
              </a:spcBef>
            </a:pPr>
            <a:r>
              <a:rPr lang="en-GB" altLang="en-US" sz="1200" b="1"/>
              <a:t>Give examples to support your points. An example connects an abstract idea to the real world, helping your reader understand more clearly what you are saying.</a:t>
            </a:r>
          </a:p>
          <a:p>
            <a:pPr eaLnBrk="1" hangingPunct="1">
              <a:spcBef>
                <a:spcPct val="0"/>
              </a:spcBef>
            </a:pPr>
            <a:endParaRPr lang="en-GB" altLang="en-US" sz="1200"/>
          </a:p>
          <a:p>
            <a:pPr eaLnBrk="1" hangingPunct="1">
              <a:spcBef>
                <a:spcPct val="0"/>
              </a:spcBef>
            </a:pPr>
            <a:r>
              <a:rPr lang="en-GB" altLang="en-US" sz="1200"/>
              <a:t>Before you begin a piece of work, analyse what it is you are being asked to do. Make a list and check it with the teacher if you are unsure. Then, use it to help you complete the work.</a:t>
            </a:r>
          </a:p>
          <a:p>
            <a:pPr eaLnBrk="1" hangingPunct="1">
              <a:spcBef>
                <a:spcPct val="0"/>
              </a:spcBef>
            </a:pPr>
            <a:endParaRPr lang="en-GB" altLang="en-US" sz="1200"/>
          </a:p>
          <a:p>
            <a:pPr eaLnBrk="1" hangingPunct="1">
              <a:spcBef>
                <a:spcPct val="0"/>
              </a:spcBef>
            </a:pPr>
            <a:r>
              <a:rPr lang="en-GB" altLang="en-US" sz="1200" b="1"/>
              <a:t>Analyse what you are being asked to do by identifying the key words in a task or question. Having picked out the key words make sure you do what it is they are asking.</a:t>
            </a:r>
          </a:p>
          <a:p>
            <a:pPr eaLnBrk="1" hangingPunct="1">
              <a:spcBef>
                <a:spcPct val="0"/>
              </a:spcBef>
            </a:pPr>
            <a:endParaRPr lang="en-GB" altLang="en-US" sz="1200"/>
          </a:p>
          <a:p>
            <a:pPr eaLnBrk="1" hangingPunct="1">
              <a:spcBef>
                <a:spcPct val="0"/>
              </a:spcBef>
            </a:pPr>
            <a:r>
              <a:rPr lang="en-GB" altLang="en-US" sz="1200"/>
              <a:t>Separate out the different ideas you have in response to a question or a task. Deal with these ideas one-by-one. This will make your work clearer and more coherent.</a:t>
            </a:r>
          </a:p>
          <a:p>
            <a:pPr eaLnBrk="1" hangingPunct="1">
              <a:spcBef>
                <a:spcPct val="0"/>
              </a:spcBef>
            </a:pPr>
            <a:endParaRPr lang="en-GB" altLang="en-US" sz="1200"/>
          </a:p>
          <a:p>
            <a:pPr eaLnBrk="1" hangingPunct="1">
              <a:spcBef>
                <a:spcPct val="0"/>
              </a:spcBef>
            </a:pPr>
            <a:r>
              <a:rPr lang="en-GB" altLang="en-US" sz="1200" b="1"/>
              <a:t>When you finish your work, compare it with the last thing you did. Identify how your current piece of work is an improvement. If it is not – make it better.</a:t>
            </a:r>
          </a:p>
          <a:p>
            <a:pPr eaLnBrk="1" hangingPunct="1">
              <a:spcBef>
                <a:spcPct val="0"/>
              </a:spcBef>
            </a:pPr>
            <a:endParaRPr lang="en-GB" altLang="en-US" sz="1200"/>
          </a:p>
          <a:p>
            <a:pPr eaLnBrk="1" hangingPunct="1">
              <a:spcBef>
                <a:spcPct val="0"/>
              </a:spcBef>
            </a:pPr>
            <a:r>
              <a:rPr lang="en-GB" altLang="en-US" sz="1200"/>
              <a:t>Examine ideas and information more carefully. Use these questions to guide you: What are the key elements?; How does it connect to other ideas or information?; Why might it be important?</a:t>
            </a:r>
          </a:p>
          <a:p>
            <a:pPr eaLnBrk="1" hangingPunct="1">
              <a:spcBef>
                <a:spcPct val="0"/>
              </a:spcBef>
            </a:pPr>
            <a:endParaRPr lang="en-GB" altLang="en-US" sz="1200"/>
          </a:p>
          <a:p>
            <a:pPr eaLnBrk="1" hangingPunct="1">
              <a:spcBef>
                <a:spcPct val="0"/>
              </a:spcBef>
            </a:pPr>
            <a:r>
              <a:rPr lang="en-GB" altLang="en-US" sz="1200" b="1"/>
              <a:t>Distinguish between the different points you want to make. Separate them out and deal with each one in turn.</a:t>
            </a:r>
          </a:p>
          <a:p>
            <a:pPr eaLnBrk="1" hangingPunct="1">
              <a:spcBef>
                <a:spcPct val="0"/>
              </a:spcBef>
            </a:pPr>
            <a:endParaRPr lang="en-GB" altLang="en-US" sz="1200"/>
          </a:p>
          <a:p>
            <a:pPr eaLnBrk="1" hangingPunct="1">
              <a:spcBef>
                <a:spcPct val="0"/>
              </a:spcBef>
            </a:pPr>
            <a:r>
              <a:rPr lang="en-GB" altLang="en-US" sz="1200"/>
              <a:t>When you finish your work, go through and analyse whether you have met the success criteria or achieved the learning objective. If not, improve you work. If you have, explain how you have done it.</a:t>
            </a:r>
          </a:p>
          <a:p>
            <a:pPr eaLnBrk="1" hangingPunct="1">
              <a:spcBef>
                <a:spcPct val="0"/>
              </a:spcBef>
            </a:pPr>
            <a:endParaRPr lang="en-GB" altLang="en-US" sz="1200"/>
          </a:p>
          <a:p>
            <a:pPr eaLnBrk="1" hangingPunct="1">
              <a:spcBef>
                <a:spcPct val="0"/>
              </a:spcBef>
            </a:pPr>
            <a:r>
              <a:rPr lang="en-GB" altLang="en-US" sz="1200" b="1"/>
              <a:t>Try to compare different ideas in your work. Consider how they are similar or different and what the implications of this might be.</a:t>
            </a:r>
          </a:p>
          <a:p>
            <a:pPr algn="just" eaLnBrk="1" hangingPunct="1">
              <a:spcBef>
                <a:spcPct val="0"/>
              </a:spcBef>
              <a:buFontTx/>
              <a:buNone/>
            </a:pPr>
            <a:endParaRPr lang="en-GB" altLang="en-US" sz="1200" b="1">
              <a:latin typeface="Arial" panose="020B0604020202020204" pitchFamily="34" charset="0"/>
            </a:endParaRPr>
          </a:p>
        </p:txBody>
      </p:sp>
      <p:sp>
        <p:nvSpPr>
          <p:cNvPr id="9" name="Oval Callout 8"/>
          <p:cNvSpPr/>
          <p:nvPr/>
        </p:nvSpPr>
        <p:spPr>
          <a:xfrm>
            <a:off x="827088" y="128588"/>
            <a:ext cx="1585912" cy="996950"/>
          </a:xfrm>
          <a:prstGeom prst="wedgeEllipseCallout">
            <a:avLst>
              <a:gd name="adj1" fmla="val -75641"/>
              <a:gd name="adj2" fmla="val 49121"/>
            </a:avLst>
          </a:prstGeom>
          <a:solidFill>
            <a:schemeClr val="accent5">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0" name="Rectangular Callout 9"/>
          <p:cNvSpPr/>
          <p:nvPr/>
        </p:nvSpPr>
        <p:spPr>
          <a:xfrm>
            <a:off x="5724525" y="230188"/>
            <a:ext cx="1943100" cy="792162"/>
          </a:xfrm>
          <a:prstGeom prst="wedgeRectCallout">
            <a:avLst>
              <a:gd name="adj1" fmla="val 90078"/>
              <a:gd name="adj2" fmla="val 57333"/>
            </a:avLst>
          </a:prstGeom>
          <a:solidFill>
            <a:schemeClr val="accent5">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2"/>
          <p:cNvSpPr txBox="1">
            <a:spLocks noChangeArrowheads="1"/>
          </p:cNvSpPr>
          <p:nvPr/>
        </p:nvSpPr>
        <p:spPr bwMode="auto">
          <a:xfrm>
            <a:off x="2082800" y="390525"/>
            <a:ext cx="39592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b="1" u="sng">
                <a:solidFill>
                  <a:srgbClr val="002060"/>
                </a:solidFill>
              </a:rPr>
              <a:t>Skills of Analysis 2</a:t>
            </a:r>
          </a:p>
        </p:txBody>
      </p:sp>
      <p:sp>
        <p:nvSpPr>
          <p:cNvPr id="26627" name="Rectangle 5"/>
          <p:cNvSpPr>
            <a:spLocks noChangeArrowheads="1"/>
          </p:cNvSpPr>
          <p:nvPr/>
        </p:nvSpPr>
        <p:spPr bwMode="auto">
          <a:xfrm>
            <a:off x="323850" y="1176338"/>
            <a:ext cx="8569325"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GB" altLang="en-US" sz="1200"/>
              <a:t>When you are writing about a concept, analyse it in more detail. Explain the different meanings it has, or the different ways it can be used. Give examples to support what you write.</a:t>
            </a:r>
          </a:p>
          <a:p>
            <a:pPr eaLnBrk="1" hangingPunct="1">
              <a:spcBef>
                <a:spcPct val="0"/>
              </a:spcBef>
            </a:pPr>
            <a:endParaRPr lang="en-GB" altLang="en-US" sz="1200"/>
          </a:p>
          <a:p>
            <a:pPr eaLnBrk="1" hangingPunct="1">
              <a:spcBef>
                <a:spcPct val="0"/>
              </a:spcBef>
            </a:pPr>
            <a:r>
              <a:rPr lang="en-GB" altLang="en-US" sz="1200" b="1"/>
              <a:t>When answering questions, explain each point you make in detail, before moving onto the next one. This will help ensure you are analysing things in depth.</a:t>
            </a:r>
          </a:p>
          <a:p>
            <a:pPr eaLnBrk="1" hangingPunct="1">
              <a:spcBef>
                <a:spcPct val="0"/>
              </a:spcBef>
            </a:pPr>
            <a:endParaRPr lang="en-GB" altLang="en-US" sz="1200"/>
          </a:p>
          <a:p>
            <a:pPr eaLnBrk="1" hangingPunct="1">
              <a:spcBef>
                <a:spcPct val="0"/>
              </a:spcBef>
            </a:pPr>
            <a:r>
              <a:rPr lang="en-GB" altLang="en-US" sz="1200"/>
              <a:t>When given a task, analyse all the separate things you will need to do in order to be successful. Make a list of these and tick them off as you do each one.</a:t>
            </a:r>
          </a:p>
          <a:p>
            <a:pPr eaLnBrk="1" hangingPunct="1">
              <a:spcBef>
                <a:spcPct val="0"/>
              </a:spcBef>
            </a:pPr>
            <a:endParaRPr lang="en-GB" altLang="en-US" sz="1200"/>
          </a:p>
          <a:p>
            <a:pPr eaLnBrk="1" hangingPunct="1">
              <a:spcBef>
                <a:spcPct val="0"/>
              </a:spcBef>
            </a:pPr>
            <a:r>
              <a:rPr lang="en-GB" altLang="en-US" sz="1200" b="1"/>
              <a:t>Before you begin your work, make a quick plan of what you intend to do. When you finish, contrast your plan with what you have done. Identify how closely you have followed your plan and whether you need to do anything else (or plan differently).</a:t>
            </a:r>
          </a:p>
          <a:p>
            <a:pPr eaLnBrk="1" hangingPunct="1">
              <a:spcBef>
                <a:spcPct val="0"/>
              </a:spcBef>
            </a:pPr>
            <a:endParaRPr lang="en-GB" altLang="en-US" sz="1200"/>
          </a:p>
          <a:p>
            <a:pPr eaLnBrk="1" hangingPunct="1">
              <a:spcBef>
                <a:spcPct val="0"/>
              </a:spcBef>
            </a:pPr>
            <a:r>
              <a:rPr lang="en-GB" altLang="en-US" sz="1200"/>
              <a:t>When we study our next topic, try to differentiate between what the key ideas and information are and that which is less important. This will help you to focus on the central elements of the topic.</a:t>
            </a:r>
          </a:p>
          <a:p>
            <a:pPr eaLnBrk="1" hangingPunct="1">
              <a:spcBef>
                <a:spcPct val="0"/>
              </a:spcBef>
            </a:pPr>
            <a:endParaRPr lang="en-GB" altLang="en-US" sz="1200"/>
          </a:p>
          <a:p>
            <a:pPr eaLnBrk="1" hangingPunct="1">
              <a:spcBef>
                <a:spcPct val="0"/>
              </a:spcBef>
            </a:pPr>
            <a:r>
              <a:rPr lang="en-GB" altLang="en-US" sz="1200" b="1"/>
              <a:t>Spend more time deciding what particular element of the work you will focus on. This will serve to direct your efforts toward a single goal, rather than have them spread over a few different ones.</a:t>
            </a:r>
          </a:p>
          <a:p>
            <a:pPr eaLnBrk="1" hangingPunct="1">
              <a:spcBef>
                <a:spcPct val="0"/>
              </a:spcBef>
            </a:pPr>
            <a:endParaRPr lang="en-GB" altLang="en-US" sz="1200"/>
          </a:p>
          <a:p>
            <a:pPr eaLnBrk="1" hangingPunct="1">
              <a:spcBef>
                <a:spcPct val="0"/>
              </a:spcBef>
            </a:pPr>
            <a:r>
              <a:rPr lang="en-GB" altLang="en-US" sz="1200"/>
              <a:t>When beginning a task or answering a question, consider the different ways you might go about it. Then, compare these to the success criteria and distinguish which will be the most appropriate approach to follow.</a:t>
            </a:r>
          </a:p>
          <a:p>
            <a:pPr eaLnBrk="1" hangingPunct="1">
              <a:spcBef>
                <a:spcPct val="0"/>
              </a:spcBef>
            </a:pPr>
            <a:endParaRPr lang="en-GB" altLang="en-US" sz="1200"/>
          </a:p>
          <a:p>
            <a:pPr eaLnBrk="1" hangingPunct="1">
              <a:spcBef>
                <a:spcPct val="0"/>
              </a:spcBef>
            </a:pPr>
            <a:r>
              <a:rPr lang="en-GB" altLang="en-US" sz="1200" b="1"/>
              <a:t>When you have finished your work, swap it with a partner. Identify something they have done well which you could incorporate in your own work. Go back and improve your work accordingly.</a:t>
            </a:r>
          </a:p>
          <a:p>
            <a:pPr eaLnBrk="1" hangingPunct="1">
              <a:spcBef>
                <a:spcPct val="0"/>
              </a:spcBef>
            </a:pPr>
            <a:endParaRPr lang="en-GB" altLang="en-US" sz="1200"/>
          </a:p>
          <a:p>
            <a:pPr eaLnBrk="1" hangingPunct="1">
              <a:spcBef>
                <a:spcPct val="0"/>
              </a:spcBef>
            </a:pPr>
            <a:r>
              <a:rPr lang="en-GB" altLang="en-US" sz="1200"/>
              <a:t>Come up with two or three questions which you can ask yourself after every piece of work. For example, ‘How clearly have I communicated what I think?’ Use these to keep yourself on track.</a:t>
            </a:r>
          </a:p>
          <a:p>
            <a:pPr eaLnBrk="1" hangingPunct="1">
              <a:spcBef>
                <a:spcPct val="0"/>
              </a:spcBef>
            </a:pPr>
            <a:endParaRPr lang="en-GB" altLang="en-US" sz="1200"/>
          </a:p>
          <a:p>
            <a:pPr eaLnBrk="1" hangingPunct="1">
              <a:spcBef>
                <a:spcPct val="0"/>
              </a:spcBef>
            </a:pPr>
            <a:r>
              <a:rPr lang="en-GB" altLang="en-US" sz="1200" b="1"/>
              <a:t>When comparing ideas or pieces of information, ensure you always give examples to demonstrate the points you are making.</a:t>
            </a:r>
          </a:p>
        </p:txBody>
      </p:sp>
      <p:sp>
        <p:nvSpPr>
          <p:cNvPr id="7" name="Oval Callout 6"/>
          <p:cNvSpPr/>
          <p:nvPr/>
        </p:nvSpPr>
        <p:spPr>
          <a:xfrm>
            <a:off x="827088" y="128588"/>
            <a:ext cx="1585912" cy="996950"/>
          </a:xfrm>
          <a:prstGeom prst="wedgeEllipseCallout">
            <a:avLst>
              <a:gd name="adj1" fmla="val -75641"/>
              <a:gd name="adj2" fmla="val 49121"/>
            </a:avLst>
          </a:prstGeom>
          <a:solidFill>
            <a:schemeClr val="accent5">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 name="Rectangular Callout 7"/>
          <p:cNvSpPr/>
          <p:nvPr/>
        </p:nvSpPr>
        <p:spPr>
          <a:xfrm>
            <a:off x="5724525" y="230188"/>
            <a:ext cx="1943100" cy="792162"/>
          </a:xfrm>
          <a:prstGeom prst="wedgeRectCallout">
            <a:avLst>
              <a:gd name="adj1" fmla="val 90078"/>
              <a:gd name="adj2" fmla="val 57333"/>
            </a:avLst>
          </a:prstGeom>
          <a:solidFill>
            <a:schemeClr val="accent5">
              <a:lumMod val="60000"/>
              <a:lumOff val="4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0"/>
          <a:ext cx="9144000" cy="6856413"/>
        </p:xfrm>
        <a:graphic>
          <a:graphicData uri="http://schemas.openxmlformats.org/drawingml/2006/table">
            <a:tbl>
              <a:tblPr/>
              <a:tblGrid>
                <a:gridCol w="4429125"/>
                <a:gridCol w="3500438"/>
                <a:gridCol w="1214437"/>
              </a:tblGrid>
              <a:tr h="9794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600" b="1" i="0" u="none" strike="noStrike" cap="none" normalizeH="0" baseline="0" smtClean="0">
                          <a:ln>
                            <a:noFill/>
                          </a:ln>
                          <a:solidFill>
                            <a:schemeClr val="tx1"/>
                          </a:solidFill>
                          <a:effectLst/>
                          <a:latin typeface="Calibri" pitchFamily="34" charset="0"/>
                          <a:cs typeface="Arial" charset="0"/>
                        </a:rPr>
                        <a:t>Strengths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3600" b="1" i="0" u="none" strike="noStrike" cap="none" normalizeH="0" baseline="0" smtClean="0">
                          <a:ln>
                            <a:noFill/>
                          </a:ln>
                          <a:solidFill>
                            <a:schemeClr val="tx1"/>
                          </a:solidFill>
                          <a:effectLst/>
                          <a:latin typeface="Calibri" pitchFamily="34" charset="0"/>
                          <a:cs typeface="Arial" charset="0"/>
                        </a:rPr>
                        <a:t>Target</a:t>
                      </a:r>
                      <a:endParaRPr kumimoji="0" lang="en-GB" sz="1800" b="1" i="0" u="none" strike="noStrike" cap="none" normalizeH="0" baseline="0" smtClean="0">
                        <a:ln>
                          <a:noFill/>
                        </a:ln>
                        <a:solidFill>
                          <a:schemeClr val="tx1"/>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1"/>
                          </a:solidFill>
                          <a:effectLst/>
                          <a:latin typeface="Calibri" pitchFamily="34" charset="0"/>
                          <a:cs typeface="Arial" charset="0"/>
                        </a:rPr>
                        <a:t>When have you met your target?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noFill/>
                  </a:tcPr>
                </a:tc>
              </a:tr>
              <a:tr h="9794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6E0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6E0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6E0EC"/>
                    </a:solidFill>
                  </a:tcPr>
                </a:tc>
              </a:tr>
              <a:tr h="9794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r>
              <a:tr h="9794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6E0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6E0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6E0EC"/>
                    </a:solidFill>
                  </a:tcPr>
                </a:tc>
              </a:tr>
              <a:tr h="9794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r h="9794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6E0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6E0EC"/>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6E0EC"/>
                    </a:solidFill>
                  </a:tcPr>
                </a:tc>
              </a:tr>
              <a:tr h="9794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rgbClr val="0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r>
            </a:tbl>
          </a:graphicData>
        </a:graphic>
      </p:graphicFrame>
      <p:cxnSp>
        <p:nvCxnSpPr>
          <p:cNvPr id="6" name="Straight Connector 5"/>
          <p:cNvCxnSpPr/>
          <p:nvPr/>
        </p:nvCxnSpPr>
        <p:spPr>
          <a:xfrm>
            <a:off x="0" y="1000125"/>
            <a:ext cx="9144000"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1000125" y="3429000"/>
            <a:ext cx="6858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4500563" y="3429000"/>
            <a:ext cx="6858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1000108"/>
            <a:ext cx="356188" cy="461665"/>
          </a:xfrm>
          <a:prstGeom prst="rect">
            <a:avLst/>
          </a:prstGeom>
          <a:noFill/>
        </p:spPr>
        <p:txBody>
          <a:bodyPr wrap="none">
            <a:spAutoFit/>
          </a:bodyPr>
          <a:lstStyle/>
          <a:p>
            <a:pPr algn="ctr" eaLnBrk="1" hangingPunct="1">
              <a:defRPr/>
            </a:pPr>
            <a:r>
              <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charset="0"/>
                <a:cs typeface="Arial" charset="0"/>
              </a:rPr>
              <a:t>1</a:t>
            </a: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charset="0"/>
              <a:cs typeface="Arial" charset="0"/>
            </a:endParaRPr>
          </a:p>
        </p:txBody>
      </p:sp>
      <p:sp>
        <p:nvSpPr>
          <p:cNvPr id="11" name="Rectangle 10"/>
          <p:cNvSpPr/>
          <p:nvPr/>
        </p:nvSpPr>
        <p:spPr>
          <a:xfrm>
            <a:off x="0" y="1928802"/>
            <a:ext cx="356188" cy="461665"/>
          </a:xfrm>
          <a:prstGeom prst="rect">
            <a:avLst/>
          </a:prstGeom>
          <a:noFill/>
        </p:spPr>
        <p:txBody>
          <a:bodyPr wrap="none">
            <a:spAutoFit/>
          </a:bodyPr>
          <a:lstStyle/>
          <a:p>
            <a:pPr algn="ctr" eaLnBrk="1" hangingPunct="1">
              <a:defRPr/>
            </a:pPr>
            <a:r>
              <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charset="0"/>
                <a:cs typeface="Arial" charset="0"/>
              </a:rPr>
              <a:t>2</a:t>
            </a: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charset="0"/>
              <a:cs typeface="Arial" charset="0"/>
            </a:endParaRPr>
          </a:p>
        </p:txBody>
      </p:sp>
      <p:sp>
        <p:nvSpPr>
          <p:cNvPr id="12" name="Rectangle 11"/>
          <p:cNvSpPr/>
          <p:nvPr/>
        </p:nvSpPr>
        <p:spPr>
          <a:xfrm>
            <a:off x="0" y="2928934"/>
            <a:ext cx="356188" cy="461665"/>
          </a:xfrm>
          <a:prstGeom prst="rect">
            <a:avLst/>
          </a:prstGeom>
          <a:noFill/>
        </p:spPr>
        <p:txBody>
          <a:bodyPr wrap="none">
            <a:spAutoFit/>
          </a:bodyPr>
          <a:lstStyle/>
          <a:p>
            <a:pPr algn="ctr" eaLnBrk="1" hangingPunct="1">
              <a:defRPr/>
            </a:pPr>
            <a:r>
              <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charset="0"/>
                <a:cs typeface="Arial" charset="0"/>
              </a:rPr>
              <a:t>3</a:t>
            </a: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charset="0"/>
              <a:cs typeface="Arial" charset="0"/>
            </a:endParaRPr>
          </a:p>
        </p:txBody>
      </p:sp>
      <p:sp>
        <p:nvSpPr>
          <p:cNvPr id="13" name="Rectangle 12"/>
          <p:cNvSpPr/>
          <p:nvPr/>
        </p:nvSpPr>
        <p:spPr>
          <a:xfrm>
            <a:off x="0" y="3857628"/>
            <a:ext cx="356188" cy="461665"/>
          </a:xfrm>
          <a:prstGeom prst="rect">
            <a:avLst/>
          </a:prstGeom>
          <a:noFill/>
        </p:spPr>
        <p:txBody>
          <a:bodyPr wrap="none">
            <a:spAutoFit/>
          </a:bodyPr>
          <a:lstStyle/>
          <a:p>
            <a:pPr algn="ctr" eaLnBrk="1" hangingPunct="1">
              <a:defRPr/>
            </a:pPr>
            <a:r>
              <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charset="0"/>
                <a:cs typeface="Arial" charset="0"/>
              </a:rPr>
              <a:t>4</a:t>
            </a: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charset="0"/>
              <a:cs typeface="Arial" charset="0"/>
            </a:endParaRPr>
          </a:p>
        </p:txBody>
      </p:sp>
      <p:sp>
        <p:nvSpPr>
          <p:cNvPr id="14" name="Rectangle 13"/>
          <p:cNvSpPr/>
          <p:nvPr/>
        </p:nvSpPr>
        <p:spPr>
          <a:xfrm>
            <a:off x="0" y="4929198"/>
            <a:ext cx="356188" cy="461665"/>
          </a:xfrm>
          <a:prstGeom prst="rect">
            <a:avLst/>
          </a:prstGeom>
          <a:noFill/>
        </p:spPr>
        <p:txBody>
          <a:bodyPr wrap="none">
            <a:spAutoFit/>
          </a:bodyPr>
          <a:lstStyle/>
          <a:p>
            <a:pPr algn="ctr" eaLnBrk="1" hangingPunct="1">
              <a:defRPr/>
            </a:pPr>
            <a:r>
              <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charset="0"/>
                <a:cs typeface="Arial" charset="0"/>
              </a:rPr>
              <a:t>5</a:t>
            </a: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charset="0"/>
              <a:cs typeface="Arial" charset="0"/>
            </a:endParaRPr>
          </a:p>
        </p:txBody>
      </p:sp>
      <p:sp>
        <p:nvSpPr>
          <p:cNvPr id="15" name="Rectangle 14"/>
          <p:cNvSpPr/>
          <p:nvPr/>
        </p:nvSpPr>
        <p:spPr>
          <a:xfrm>
            <a:off x="0" y="5857892"/>
            <a:ext cx="356188" cy="461665"/>
          </a:xfrm>
          <a:prstGeom prst="rect">
            <a:avLst/>
          </a:prstGeom>
          <a:noFill/>
        </p:spPr>
        <p:txBody>
          <a:bodyPr wrap="none">
            <a:spAutoFit/>
          </a:bodyPr>
          <a:lstStyle/>
          <a:p>
            <a:pPr algn="ctr" eaLnBrk="1" hangingPunct="1">
              <a:defRPr/>
            </a:pPr>
            <a:r>
              <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charset="0"/>
                <a:cs typeface="Arial" charset="0"/>
              </a:rPr>
              <a:t>6</a:t>
            </a: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charset="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3175"/>
            <a:ext cx="8229600" cy="1143000"/>
          </a:xfrm>
        </p:spPr>
        <p:txBody>
          <a:bodyPr/>
          <a:lstStyle/>
          <a:p>
            <a:r>
              <a:rPr lang="en-GB" altLang="en-US" b="1" smtClean="0">
                <a:solidFill>
                  <a:srgbClr val="002060"/>
                </a:solidFill>
              </a:rPr>
              <a:t>How to use this document</a:t>
            </a:r>
          </a:p>
        </p:txBody>
      </p:sp>
      <p:sp>
        <p:nvSpPr>
          <p:cNvPr id="4" name="TextBox 3"/>
          <p:cNvSpPr txBox="1"/>
          <p:nvPr/>
        </p:nvSpPr>
        <p:spPr>
          <a:xfrm>
            <a:off x="468313" y="1557338"/>
            <a:ext cx="8207375" cy="4092575"/>
          </a:xfrm>
          <a:prstGeom prst="rect">
            <a:avLst/>
          </a:prstGeom>
          <a:noFill/>
        </p:spPr>
        <p:txBody>
          <a:bodyPr>
            <a:spAutoFit/>
          </a:bodyPr>
          <a:lstStyle/>
          <a:p>
            <a:pPr eaLnBrk="1" hangingPunct="1">
              <a:defRPr/>
            </a:pPr>
            <a:r>
              <a:rPr lang="en-GB" sz="2000" dirty="0">
                <a:latin typeface="+mj-lt"/>
                <a:cs typeface="Arial" charset="0"/>
              </a:rPr>
              <a:t>The document contains two hundred ready-made targets.</a:t>
            </a:r>
          </a:p>
          <a:p>
            <a:pPr eaLnBrk="1" hangingPunct="1">
              <a:defRPr/>
            </a:pPr>
            <a:endParaRPr lang="en-GB" sz="2000" dirty="0">
              <a:latin typeface="+mj-lt"/>
              <a:cs typeface="Arial" charset="0"/>
            </a:endParaRPr>
          </a:p>
          <a:p>
            <a:pPr eaLnBrk="1" hangingPunct="1">
              <a:defRPr/>
            </a:pPr>
            <a:r>
              <a:rPr lang="en-GB" sz="2000" dirty="0">
                <a:latin typeface="+mj-lt"/>
                <a:cs typeface="Arial" charset="0"/>
              </a:rPr>
              <a:t>They are divided into ten divisions.</a:t>
            </a:r>
          </a:p>
          <a:p>
            <a:pPr eaLnBrk="1" hangingPunct="1">
              <a:defRPr/>
            </a:pPr>
            <a:endParaRPr lang="en-GB" sz="2000" dirty="0">
              <a:latin typeface="+mj-lt"/>
              <a:cs typeface="Arial" charset="0"/>
            </a:endParaRPr>
          </a:p>
          <a:p>
            <a:pPr eaLnBrk="1" hangingPunct="1">
              <a:defRPr/>
            </a:pPr>
            <a:r>
              <a:rPr lang="en-GB" sz="2000" b="1" dirty="0">
                <a:latin typeface="+mj-lt"/>
                <a:cs typeface="Arial" charset="0"/>
              </a:rPr>
              <a:t>You can:</a:t>
            </a:r>
          </a:p>
          <a:p>
            <a:pPr eaLnBrk="1" hangingPunct="1">
              <a:defRPr/>
            </a:pPr>
            <a:endParaRPr lang="en-GB" sz="2000" dirty="0">
              <a:latin typeface="+mj-lt"/>
              <a:cs typeface="Arial" charset="0"/>
            </a:endParaRPr>
          </a:p>
          <a:p>
            <a:pPr marL="457200" indent="-457200" eaLnBrk="1" hangingPunct="1">
              <a:buFont typeface="Arial" pitchFamily="34" charset="0"/>
              <a:buChar char="•"/>
              <a:defRPr/>
            </a:pPr>
            <a:r>
              <a:rPr lang="en-GB" sz="2000" dirty="0">
                <a:latin typeface="+mj-lt"/>
                <a:cs typeface="Arial" charset="0"/>
              </a:rPr>
              <a:t>Use the document to save time when marking by directly copying the targets.</a:t>
            </a:r>
          </a:p>
          <a:p>
            <a:pPr marL="457200" indent="-457200" eaLnBrk="1" hangingPunct="1">
              <a:buFont typeface="Arial" pitchFamily="34" charset="0"/>
              <a:buChar char="•"/>
              <a:defRPr/>
            </a:pPr>
            <a:endParaRPr lang="en-GB" sz="2000" dirty="0">
              <a:latin typeface="+mj-lt"/>
              <a:cs typeface="Arial" charset="0"/>
            </a:endParaRPr>
          </a:p>
          <a:p>
            <a:pPr marL="457200" indent="-457200" eaLnBrk="1" hangingPunct="1">
              <a:buFont typeface="Arial" pitchFamily="34" charset="0"/>
              <a:buChar char="•"/>
              <a:defRPr/>
            </a:pPr>
            <a:r>
              <a:rPr lang="en-GB" sz="2000" dirty="0">
                <a:latin typeface="+mj-lt"/>
                <a:cs typeface="Arial" charset="0"/>
              </a:rPr>
              <a:t>Use the document as a starting point to think up your own targets.</a:t>
            </a:r>
          </a:p>
          <a:p>
            <a:pPr marL="457200" indent="-457200" eaLnBrk="1" hangingPunct="1">
              <a:buFont typeface="Arial" pitchFamily="34" charset="0"/>
              <a:buChar char="•"/>
              <a:defRPr/>
            </a:pPr>
            <a:endParaRPr lang="en-GB" sz="2000" dirty="0">
              <a:latin typeface="+mj-lt"/>
              <a:cs typeface="Arial" charset="0"/>
            </a:endParaRPr>
          </a:p>
          <a:p>
            <a:pPr marL="457200" indent="-457200" eaLnBrk="1" hangingPunct="1">
              <a:buFont typeface="Arial" pitchFamily="34" charset="0"/>
              <a:buChar char="•"/>
              <a:defRPr/>
            </a:pPr>
            <a:r>
              <a:rPr lang="en-GB" sz="2000" dirty="0">
                <a:latin typeface="+mj-lt"/>
                <a:cs typeface="Arial" charset="0"/>
              </a:rPr>
              <a:t>Share the document with students to help them set targets in peer- and self-assessments.</a:t>
            </a:r>
          </a:p>
        </p:txBody>
      </p:sp>
      <p:sp>
        <p:nvSpPr>
          <p:cNvPr id="5" name="TextBox 4"/>
          <p:cNvSpPr txBox="1"/>
          <p:nvPr/>
        </p:nvSpPr>
        <p:spPr>
          <a:xfrm>
            <a:off x="468313" y="6021388"/>
            <a:ext cx="8207375" cy="400050"/>
          </a:xfrm>
          <a:prstGeom prst="rect">
            <a:avLst/>
          </a:prstGeom>
          <a:noFill/>
        </p:spPr>
        <p:txBody>
          <a:bodyPr>
            <a:spAutoFit/>
          </a:bodyPr>
          <a:lstStyle/>
          <a:p>
            <a:pPr algn="ctr" eaLnBrk="1" hangingPunct="1">
              <a:defRPr/>
            </a:pPr>
            <a:r>
              <a:rPr lang="en-GB" sz="2000" b="1" dirty="0">
                <a:latin typeface="+mj-lt"/>
                <a:cs typeface="Arial" charset="0"/>
              </a:rPr>
              <a:t>Or, you might find a completely different way to use it!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60">
            <a:hlinkClick r:id="rId2" action="ppaction://hlinksldjump"/>
          </p:cNvPr>
          <p:cNvSpPr txBox="1">
            <a:spLocks noChangeArrowheads="1"/>
          </p:cNvSpPr>
          <p:nvPr/>
        </p:nvSpPr>
        <p:spPr bwMode="auto">
          <a:xfrm>
            <a:off x="5976938" y="2876550"/>
            <a:ext cx="28892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4400" b="1">
                <a:solidFill>
                  <a:srgbClr val="FFFF00"/>
                </a:solidFill>
                <a:latin typeface="Arial" panose="020B0604020202020204" pitchFamily="34" charset="0"/>
              </a:rPr>
              <a:t>2</a:t>
            </a:r>
          </a:p>
        </p:txBody>
      </p:sp>
      <p:sp>
        <p:nvSpPr>
          <p:cNvPr id="6147" name="TextBox 3"/>
          <p:cNvSpPr txBox="1">
            <a:spLocks noChangeArrowheads="1"/>
          </p:cNvSpPr>
          <p:nvPr/>
        </p:nvSpPr>
        <p:spPr bwMode="auto">
          <a:xfrm>
            <a:off x="3492500" y="2781300"/>
            <a:ext cx="201612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b="1"/>
              <a:t>Targets for Students</a:t>
            </a:r>
          </a:p>
        </p:txBody>
      </p:sp>
      <p:cxnSp>
        <p:nvCxnSpPr>
          <p:cNvPr id="6" name="Straight Connector 5"/>
          <p:cNvCxnSpPr/>
          <p:nvPr/>
        </p:nvCxnSpPr>
        <p:spPr>
          <a:xfrm flipV="1">
            <a:off x="4500563" y="0"/>
            <a:ext cx="0" cy="249237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flipV="1">
            <a:off x="4500563" y="4005263"/>
            <a:ext cx="0" cy="2852737"/>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flipV="1">
            <a:off x="0" y="1700213"/>
            <a:ext cx="3348038" cy="1296987"/>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0" y="3429000"/>
            <a:ext cx="3348038" cy="1728788"/>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5508625" y="1700213"/>
            <a:ext cx="3635375" cy="1296987"/>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508625" y="3429000"/>
            <a:ext cx="3635375" cy="1724025"/>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H="1" flipV="1">
            <a:off x="1692275" y="0"/>
            <a:ext cx="2016125" cy="2636838"/>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H="1">
            <a:off x="1692275" y="3860800"/>
            <a:ext cx="2016125" cy="299720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5219700" y="0"/>
            <a:ext cx="2089150" cy="2636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H="1" flipV="1">
            <a:off x="5292725" y="3860800"/>
            <a:ext cx="2016125" cy="2997200"/>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6158" name="TextBox 77"/>
          <p:cNvSpPr txBox="1">
            <a:spLocks noChangeArrowheads="1"/>
          </p:cNvSpPr>
          <p:nvPr/>
        </p:nvSpPr>
        <p:spPr bwMode="auto">
          <a:xfrm>
            <a:off x="250825" y="333375"/>
            <a:ext cx="15843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7030A0"/>
                </a:solidFill>
              </a:rPr>
              <a:t>Skills of Argument</a:t>
            </a:r>
          </a:p>
        </p:txBody>
      </p:sp>
      <p:sp>
        <p:nvSpPr>
          <p:cNvPr id="6159" name="TextBox 78"/>
          <p:cNvSpPr txBox="1">
            <a:spLocks noChangeArrowheads="1"/>
          </p:cNvSpPr>
          <p:nvPr/>
        </p:nvSpPr>
        <p:spPr bwMode="auto">
          <a:xfrm>
            <a:off x="2700338" y="0"/>
            <a:ext cx="15843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a:solidFill>
                  <a:srgbClr val="C00000"/>
                </a:solidFill>
              </a:rPr>
              <a:t>Issues of Content</a:t>
            </a:r>
          </a:p>
        </p:txBody>
      </p:sp>
      <p:sp>
        <p:nvSpPr>
          <p:cNvPr id="6160" name="TextBox 79"/>
          <p:cNvSpPr txBox="1">
            <a:spLocks noChangeArrowheads="1"/>
          </p:cNvSpPr>
          <p:nvPr/>
        </p:nvSpPr>
        <p:spPr bwMode="auto">
          <a:xfrm>
            <a:off x="4859338" y="0"/>
            <a:ext cx="15843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a:solidFill>
                  <a:srgbClr val="FF0000"/>
                </a:solidFill>
              </a:rPr>
              <a:t>Gaining Mastery</a:t>
            </a:r>
          </a:p>
        </p:txBody>
      </p:sp>
      <p:sp>
        <p:nvSpPr>
          <p:cNvPr id="6161" name="TextBox 80"/>
          <p:cNvSpPr txBox="1">
            <a:spLocks noChangeArrowheads="1"/>
          </p:cNvSpPr>
          <p:nvPr/>
        </p:nvSpPr>
        <p:spPr bwMode="auto">
          <a:xfrm>
            <a:off x="7308850" y="333375"/>
            <a:ext cx="15843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GB" altLang="en-US" sz="2400">
                <a:solidFill>
                  <a:srgbClr val="FFC000"/>
                </a:solidFill>
              </a:rPr>
              <a:t>Thinking Deeper</a:t>
            </a:r>
          </a:p>
        </p:txBody>
      </p:sp>
      <p:sp>
        <p:nvSpPr>
          <p:cNvPr id="6162" name="TextBox 81"/>
          <p:cNvSpPr txBox="1">
            <a:spLocks noChangeArrowheads="1"/>
          </p:cNvSpPr>
          <p:nvPr/>
        </p:nvSpPr>
        <p:spPr bwMode="auto">
          <a:xfrm>
            <a:off x="7415213" y="2924175"/>
            <a:ext cx="1728787"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a:solidFill>
                  <a:srgbClr val="FFFF00"/>
                </a:solidFill>
              </a:rPr>
              <a:t>Self-Assessment</a:t>
            </a:r>
          </a:p>
        </p:txBody>
      </p:sp>
      <p:sp>
        <p:nvSpPr>
          <p:cNvPr id="6163" name="TextBox 82"/>
          <p:cNvSpPr txBox="1">
            <a:spLocks noChangeArrowheads="1"/>
          </p:cNvSpPr>
          <p:nvPr/>
        </p:nvSpPr>
        <p:spPr bwMode="auto">
          <a:xfrm>
            <a:off x="7380288" y="5373688"/>
            <a:ext cx="15843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GB" altLang="en-US" sz="2400">
                <a:solidFill>
                  <a:srgbClr val="92D050"/>
                </a:solidFill>
              </a:rPr>
              <a:t>Precision and Accuracy</a:t>
            </a:r>
          </a:p>
        </p:txBody>
      </p:sp>
      <p:sp>
        <p:nvSpPr>
          <p:cNvPr id="6164" name="TextBox 83"/>
          <p:cNvSpPr txBox="1">
            <a:spLocks noChangeArrowheads="1"/>
          </p:cNvSpPr>
          <p:nvPr/>
        </p:nvSpPr>
        <p:spPr bwMode="auto">
          <a:xfrm>
            <a:off x="4716463" y="5657850"/>
            <a:ext cx="15843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a:solidFill>
                  <a:srgbClr val="00B050"/>
                </a:solidFill>
              </a:rPr>
              <a:t>Speaking and Listening</a:t>
            </a:r>
          </a:p>
        </p:txBody>
      </p:sp>
      <p:sp>
        <p:nvSpPr>
          <p:cNvPr id="6165" name="TextBox 84"/>
          <p:cNvSpPr txBox="1">
            <a:spLocks noChangeArrowheads="1"/>
          </p:cNvSpPr>
          <p:nvPr/>
        </p:nvSpPr>
        <p:spPr bwMode="auto">
          <a:xfrm>
            <a:off x="2700338" y="5657850"/>
            <a:ext cx="15843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a:solidFill>
                  <a:srgbClr val="00B0F0"/>
                </a:solidFill>
              </a:rPr>
              <a:t>Language and Vocabulary</a:t>
            </a:r>
          </a:p>
        </p:txBody>
      </p:sp>
      <p:sp>
        <p:nvSpPr>
          <p:cNvPr id="6166" name="TextBox 85"/>
          <p:cNvSpPr txBox="1">
            <a:spLocks noChangeArrowheads="1"/>
          </p:cNvSpPr>
          <p:nvPr/>
        </p:nvSpPr>
        <p:spPr bwMode="auto">
          <a:xfrm>
            <a:off x="250825" y="5805488"/>
            <a:ext cx="15843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solidFill>
                  <a:srgbClr val="0070C0"/>
                </a:solidFill>
              </a:rPr>
              <a:t>Developing Creativity</a:t>
            </a:r>
          </a:p>
        </p:txBody>
      </p:sp>
      <p:sp>
        <p:nvSpPr>
          <p:cNvPr id="6167" name="TextBox 86"/>
          <p:cNvSpPr txBox="1">
            <a:spLocks noChangeArrowheads="1"/>
          </p:cNvSpPr>
          <p:nvPr/>
        </p:nvSpPr>
        <p:spPr bwMode="auto">
          <a:xfrm>
            <a:off x="0" y="2924175"/>
            <a:ext cx="1728788"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a:solidFill>
                  <a:srgbClr val="002060"/>
                </a:solidFill>
              </a:rPr>
              <a:t>Skills of</a:t>
            </a:r>
          </a:p>
          <a:p>
            <a:pPr algn="ctr" eaLnBrk="1" hangingPunct="1">
              <a:spcBef>
                <a:spcPct val="0"/>
              </a:spcBef>
              <a:buFontTx/>
              <a:buNone/>
            </a:pPr>
            <a:r>
              <a:rPr lang="en-GB" altLang="en-US" sz="2400">
                <a:solidFill>
                  <a:srgbClr val="002060"/>
                </a:solidFill>
              </a:rPr>
              <a:t>Analysis</a:t>
            </a:r>
          </a:p>
        </p:txBody>
      </p:sp>
      <p:sp>
        <p:nvSpPr>
          <p:cNvPr id="6168" name="TextBox 44">
            <a:hlinkClick r:id="rId3" action="ppaction://hlinksldjump"/>
          </p:cNvPr>
          <p:cNvSpPr txBox="1">
            <a:spLocks noChangeArrowheads="1"/>
          </p:cNvSpPr>
          <p:nvPr/>
        </p:nvSpPr>
        <p:spPr bwMode="auto">
          <a:xfrm>
            <a:off x="1979613" y="1341438"/>
            <a:ext cx="6477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4400" b="1">
                <a:solidFill>
                  <a:srgbClr val="7030A0"/>
                </a:solidFill>
                <a:latin typeface="Arial" panose="020B0604020202020204" pitchFamily="34" charset="0"/>
              </a:rPr>
              <a:t>1</a:t>
            </a:r>
          </a:p>
        </p:txBody>
      </p:sp>
      <p:sp>
        <p:nvSpPr>
          <p:cNvPr id="6169" name="TextBox 46">
            <a:hlinkClick r:id="rId4" action="ppaction://hlinksldjump"/>
          </p:cNvPr>
          <p:cNvSpPr txBox="1">
            <a:spLocks noChangeArrowheads="1"/>
          </p:cNvSpPr>
          <p:nvPr/>
        </p:nvSpPr>
        <p:spPr bwMode="auto">
          <a:xfrm>
            <a:off x="3419475" y="982663"/>
            <a:ext cx="6477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4400" b="1">
                <a:solidFill>
                  <a:srgbClr val="C00000"/>
                </a:solidFill>
                <a:latin typeface="Arial" panose="020B0604020202020204" pitchFamily="34" charset="0"/>
              </a:rPr>
              <a:t>1</a:t>
            </a:r>
          </a:p>
        </p:txBody>
      </p:sp>
      <p:sp>
        <p:nvSpPr>
          <p:cNvPr id="6170" name="TextBox 47">
            <a:hlinkClick r:id="rId5" action="ppaction://hlinksldjump"/>
          </p:cNvPr>
          <p:cNvSpPr txBox="1">
            <a:spLocks noChangeArrowheads="1"/>
          </p:cNvSpPr>
          <p:nvPr/>
        </p:nvSpPr>
        <p:spPr bwMode="auto">
          <a:xfrm>
            <a:off x="5148263" y="949325"/>
            <a:ext cx="2159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4400" b="1">
                <a:solidFill>
                  <a:srgbClr val="FF0000"/>
                </a:solidFill>
                <a:latin typeface="Arial" panose="020B0604020202020204" pitchFamily="34" charset="0"/>
              </a:rPr>
              <a:t>1</a:t>
            </a:r>
          </a:p>
        </p:txBody>
      </p:sp>
      <p:sp>
        <p:nvSpPr>
          <p:cNvPr id="6171" name="TextBox 48">
            <a:hlinkClick r:id="rId6" action="ppaction://hlinksldjump"/>
          </p:cNvPr>
          <p:cNvSpPr txBox="1">
            <a:spLocks noChangeArrowheads="1"/>
          </p:cNvSpPr>
          <p:nvPr/>
        </p:nvSpPr>
        <p:spPr bwMode="auto">
          <a:xfrm>
            <a:off x="6684963" y="1344613"/>
            <a:ext cx="2159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4400" b="1">
                <a:solidFill>
                  <a:srgbClr val="FFC000"/>
                </a:solidFill>
                <a:latin typeface="Arial" panose="020B0604020202020204" pitchFamily="34" charset="0"/>
              </a:rPr>
              <a:t>1</a:t>
            </a:r>
          </a:p>
        </p:txBody>
      </p:sp>
      <p:sp>
        <p:nvSpPr>
          <p:cNvPr id="6172" name="TextBox 49">
            <a:hlinkClick r:id="rId7" action="ppaction://hlinksldjump"/>
          </p:cNvPr>
          <p:cNvSpPr txBox="1">
            <a:spLocks noChangeArrowheads="1"/>
          </p:cNvSpPr>
          <p:nvPr/>
        </p:nvSpPr>
        <p:spPr bwMode="auto">
          <a:xfrm>
            <a:off x="1477963" y="2936875"/>
            <a:ext cx="21590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4400" b="1">
                <a:solidFill>
                  <a:srgbClr val="002060"/>
                </a:solidFill>
                <a:latin typeface="Arial" panose="020B0604020202020204" pitchFamily="34" charset="0"/>
              </a:rPr>
              <a:t>1</a:t>
            </a:r>
          </a:p>
        </p:txBody>
      </p:sp>
      <p:sp>
        <p:nvSpPr>
          <p:cNvPr id="6173" name="TextBox 50">
            <a:hlinkClick r:id="rId8" action="ppaction://hlinksldjump"/>
          </p:cNvPr>
          <p:cNvSpPr txBox="1">
            <a:spLocks noChangeArrowheads="1"/>
          </p:cNvSpPr>
          <p:nvPr/>
        </p:nvSpPr>
        <p:spPr bwMode="auto">
          <a:xfrm>
            <a:off x="2016125" y="4567238"/>
            <a:ext cx="287338"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4400" b="1">
                <a:solidFill>
                  <a:srgbClr val="0070C0"/>
                </a:solidFill>
                <a:latin typeface="Arial" panose="020B0604020202020204" pitchFamily="34" charset="0"/>
              </a:rPr>
              <a:t>1</a:t>
            </a:r>
          </a:p>
        </p:txBody>
      </p:sp>
      <p:sp>
        <p:nvSpPr>
          <p:cNvPr id="6174" name="TextBox 51">
            <a:hlinkClick r:id="rId9" action="ppaction://hlinksldjump"/>
          </p:cNvPr>
          <p:cNvSpPr txBox="1">
            <a:spLocks noChangeArrowheads="1"/>
          </p:cNvSpPr>
          <p:nvPr/>
        </p:nvSpPr>
        <p:spPr bwMode="auto">
          <a:xfrm>
            <a:off x="3419475" y="4835525"/>
            <a:ext cx="28892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4400" b="1">
                <a:solidFill>
                  <a:srgbClr val="00B0F0"/>
                </a:solidFill>
                <a:latin typeface="Arial" panose="020B0604020202020204" pitchFamily="34" charset="0"/>
              </a:rPr>
              <a:t>1</a:t>
            </a:r>
          </a:p>
        </p:txBody>
      </p:sp>
      <p:sp>
        <p:nvSpPr>
          <p:cNvPr id="6175" name="TextBox 52">
            <a:hlinkClick r:id="rId10" action="ppaction://hlinksldjump"/>
          </p:cNvPr>
          <p:cNvSpPr txBox="1">
            <a:spLocks noChangeArrowheads="1"/>
          </p:cNvSpPr>
          <p:nvPr/>
        </p:nvSpPr>
        <p:spPr bwMode="auto">
          <a:xfrm>
            <a:off x="5110163" y="4857750"/>
            <a:ext cx="2159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4400" b="1">
                <a:solidFill>
                  <a:srgbClr val="00B050"/>
                </a:solidFill>
                <a:latin typeface="Arial" panose="020B0604020202020204" pitchFamily="34" charset="0"/>
              </a:rPr>
              <a:t>1</a:t>
            </a:r>
          </a:p>
        </p:txBody>
      </p:sp>
      <p:sp>
        <p:nvSpPr>
          <p:cNvPr id="6176" name="TextBox 53">
            <a:hlinkClick r:id="rId11" action="ppaction://hlinksldjump"/>
          </p:cNvPr>
          <p:cNvSpPr txBox="1">
            <a:spLocks noChangeArrowheads="1"/>
          </p:cNvSpPr>
          <p:nvPr/>
        </p:nvSpPr>
        <p:spPr bwMode="auto">
          <a:xfrm>
            <a:off x="6494463" y="4329113"/>
            <a:ext cx="2159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4400" b="1">
                <a:solidFill>
                  <a:srgbClr val="92D050"/>
                </a:solidFill>
                <a:latin typeface="Arial" panose="020B0604020202020204" pitchFamily="34" charset="0"/>
              </a:rPr>
              <a:t>1</a:t>
            </a:r>
          </a:p>
        </p:txBody>
      </p:sp>
      <p:sp>
        <p:nvSpPr>
          <p:cNvPr id="6177" name="TextBox 55">
            <a:hlinkClick r:id="rId12" action="ppaction://hlinksldjump"/>
          </p:cNvPr>
          <p:cNvSpPr txBox="1">
            <a:spLocks noChangeArrowheads="1"/>
          </p:cNvSpPr>
          <p:nvPr/>
        </p:nvSpPr>
        <p:spPr bwMode="auto">
          <a:xfrm>
            <a:off x="6883400" y="2865438"/>
            <a:ext cx="287338"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4400" b="1">
                <a:solidFill>
                  <a:srgbClr val="FFFF00"/>
                </a:solidFill>
                <a:latin typeface="Arial" panose="020B0604020202020204" pitchFamily="34" charset="0"/>
              </a:rPr>
              <a:t>1</a:t>
            </a:r>
          </a:p>
        </p:txBody>
      </p:sp>
      <p:sp>
        <p:nvSpPr>
          <p:cNvPr id="6178" name="TextBox 56">
            <a:hlinkClick r:id="rId13" action="ppaction://hlinksldjump"/>
          </p:cNvPr>
          <p:cNvSpPr txBox="1">
            <a:spLocks noChangeArrowheads="1"/>
          </p:cNvSpPr>
          <p:nvPr/>
        </p:nvSpPr>
        <p:spPr bwMode="auto">
          <a:xfrm>
            <a:off x="2700338" y="2060575"/>
            <a:ext cx="6477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4400" b="1">
                <a:solidFill>
                  <a:srgbClr val="7030A0"/>
                </a:solidFill>
                <a:latin typeface="Arial" panose="020B0604020202020204" pitchFamily="34" charset="0"/>
              </a:rPr>
              <a:t>2</a:t>
            </a:r>
          </a:p>
        </p:txBody>
      </p:sp>
      <p:sp>
        <p:nvSpPr>
          <p:cNvPr id="6179" name="TextBox 57">
            <a:hlinkClick r:id="rId14" action="ppaction://hlinksldjump"/>
          </p:cNvPr>
          <p:cNvSpPr txBox="1">
            <a:spLocks noChangeArrowheads="1"/>
          </p:cNvSpPr>
          <p:nvPr/>
        </p:nvSpPr>
        <p:spPr bwMode="auto">
          <a:xfrm>
            <a:off x="3814763" y="1819275"/>
            <a:ext cx="6477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4400" b="1">
                <a:solidFill>
                  <a:srgbClr val="C00000"/>
                </a:solidFill>
                <a:latin typeface="Arial" panose="020B0604020202020204" pitchFamily="34" charset="0"/>
              </a:rPr>
              <a:t>2</a:t>
            </a:r>
          </a:p>
        </p:txBody>
      </p:sp>
      <p:sp>
        <p:nvSpPr>
          <p:cNvPr id="6180" name="TextBox 58">
            <a:hlinkClick r:id="rId15" action="ppaction://hlinksldjump"/>
          </p:cNvPr>
          <p:cNvSpPr txBox="1">
            <a:spLocks noChangeArrowheads="1"/>
          </p:cNvSpPr>
          <p:nvPr/>
        </p:nvSpPr>
        <p:spPr bwMode="auto">
          <a:xfrm>
            <a:off x="4648200" y="1795463"/>
            <a:ext cx="21590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4400" b="1">
                <a:solidFill>
                  <a:srgbClr val="FF0000"/>
                </a:solidFill>
                <a:latin typeface="Arial" panose="020B0604020202020204" pitchFamily="34" charset="0"/>
              </a:rPr>
              <a:t>2</a:t>
            </a:r>
          </a:p>
        </p:txBody>
      </p:sp>
      <p:sp>
        <p:nvSpPr>
          <p:cNvPr id="6181" name="TextBox 59">
            <a:hlinkClick r:id="rId16" action="ppaction://hlinksldjump"/>
          </p:cNvPr>
          <p:cNvSpPr txBox="1">
            <a:spLocks noChangeArrowheads="1"/>
          </p:cNvSpPr>
          <p:nvPr/>
        </p:nvSpPr>
        <p:spPr bwMode="auto">
          <a:xfrm>
            <a:off x="5654675" y="2011363"/>
            <a:ext cx="287338"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4400" b="1">
                <a:solidFill>
                  <a:srgbClr val="FFC000"/>
                </a:solidFill>
                <a:latin typeface="Arial" panose="020B0604020202020204" pitchFamily="34" charset="0"/>
              </a:rPr>
              <a:t>2</a:t>
            </a:r>
          </a:p>
        </p:txBody>
      </p:sp>
      <p:sp>
        <p:nvSpPr>
          <p:cNvPr id="6182" name="TextBox 62">
            <a:hlinkClick r:id="rId17" action="ppaction://hlinksldjump"/>
          </p:cNvPr>
          <p:cNvSpPr txBox="1">
            <a:spLocks noChangeArrowheads="1"/>
          </p:cNvSpPr>
          <p:nvPr/>
        </p:nvSpPr>
        <p:spPr bwMode="auto">
          <a:xfrm>
            <a:off x="5651500" y="3621088"/>
            <a:ext cx="287338"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4400" b="1">
                <a:solidFill>
                  <a:srgbClr val="92D050"/>
                </a:solidFill>
                <a:latin typeface="Arial" panose="020B0604020202020204" pitchFamily="34" charset="0"/>
              </a:rPr>
              <a:t>2</a:t>
            </a:r>
          </a:p>
        </p:txBody>
      </p:sp>
      <p:sp>
        <p:nvSpPr>
          <p:cNvPr id="6183" name="TextBox 63">
            <a:hlinkClick r:id="rId18" action="ppaction://hlinksldjump"/>
          </p:cNvPr>
          <p:cNvSpPr txBox="1">
            <a:spLocks noChangeArrowheads="1"/>
          </p:cNvSpPr>
          <p:nvPr/>
        </p:nvSpPr>
        <p:spPr bwMode="auto">
          <a:xfrm>
            <a:off x="4737100" y="3944938"/>
            <a:ext cx="287338"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4400" b="1">
                <a:solidFill>
                  <a:srgbClr val="00B050"/>
                </a:solidFill>
                <a:latin typeface="Arial" panose="020B0604020202020204" pitchFamily="34" charset="0"/>
              </a:rPr>
              <a:t>2</a:t>
            </a:r>
          </a:p>
        </p:txBody>
      </p:sp>
      <p:sp>
        <p:nvSpPr>
          <p:cNvPr id="6184" name="TextBox 64">
            <a:hlinkClick r:id="rId19" action="ppaction://hlinksldjump"/>
          </p:cNvPr>
          <p:cNvSpPr txBox="1">
            <a:spLocks noChangeArrowheads="1"/>
          </p:cNvSpPr>
          <p:nvPr/>
        </p:nvSpPr>
        <p:spPr bwMode="auto">
          <a:xfrm>
            <a:off x="3778250" y="3906838"/>
            <a:ext cx="28892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4400" b="1">
                <a:solidFill>
                  <a:srgbClr val="00B0F0"/>
                </a:solidFill>
                <a:latin typeface="Arial" panose="020B0604020202020204" pitchFamily="34" charset="0"/>
              </a:rPr>
              <a:t>2</a:t>
            </a:r>
          </a:p>
        </p:txBody>
      </p:sp>
      <p:sp>
        <p:nvSpPr>
          <p:cNvPr id="6185" name="TextBox 65">
            <a:hlinkClick r:id="rId20" action="ppaction://hlinksldjump"/>
          </p:cNvPr>
          <p:cNvSpPr txBox="1">
            <a:spLocks noChangeArrowheads="1"/>
          </p:cNvSpPr>
          <p:nvPr/>
        </p:nvSpPr>
        <p:spPr bwMode="auto">
          <a:xfrm>
            <a:off x="2686050" y="3813175"/>
            <a:ext cx="2159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4400" b="1">
                <a:solidFill>
                  <a:srgbClr val="0070C0"/>
                </a:solidFill>
                <a:latin typeface="Arial" panose="020B0604020202020204" pitchFamily="34" charset="0"/>
              </a:rPr>
              <a:t>2</a:t>
            </a:r>
          </a:p>
        </p:txBody>
      </p:sp>
      <p:sp>
        <p:nvSpPr>
          <p:cNvPr id="6186" name="TextBox 67">
            <a:hlinkClick r:id="rId21" action="ppaction://hlinksldjump"/>
          </p:cNvPr>
          <p:cNvSpPr txBox="1">
            <a:spLocks noChangeArrowheads="1"/>
          </p:cNvSpPr>
          <p:nvPr/>
        </p:nvSpPr>
        <p:spPr bwMode="auto">
          <a:xfrm>
            <a:off x="2498725" y="2868613"/>
            <a:ext cx="2159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4400" b="1">
                <a:solidFill>
                  <a:srgbClr val="002060"/>
                </a:solidFill>
                <a:latin typeface="Arial" panose="020B0604020202020204" pitchFamily="34" charset="0"/>
              </a:rPr>
              <a:t>2</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5"/>
          <p:cNvSpPr txBox="1">
            <a:spLocks noChangeArrowheads="1"/>
          </p:cNvSpPr>
          <p:nvPr/>
        </p:nvSpPr>
        <p:spPr bwMode="auto">
          <a:xfrm>
            <a:off x="2268538" y="260350"/>
            <a:ext cx="36703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b="1" u="sng">
                <a:solidFill>
                  <a:srgbClr val="7030A0"/>
                </a:solidFill>
              </a:rPr>
              <a:t>Skills of Argument</a:t>
            </a:r>
          </a:p>
        </p:txBody>
      </p:sp>
      <p:sp>
        <p:nvSpPr>
          <p:cNvPr id="7171" name="Rectangle 5"/>
          <p:cNvSpPr>
            <a:spLocks noChangeArrowheads="1"/>
          </p:cNvSpPr>
          <p:nvPr/>
        </p:nvSpPr>
        <p:spPr bwMode="auto">
          <a:xfrm>
            <a:off x="468313" y="1341438"/>
            <a:ext cx="8207375" cy="507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pPr>
            <a:r>
              <a:rPr lang="en-GB" altLang="en-US" sz="1200"/>
              <a:t>Always give reasons to support any claims you make. Reasons use logic to demonstrate why what you say is correct. For example, ‘Ice cream is the best...</a:t>
            </a:r>
            <a:r>
              <a:rPr lang="en-GB" altLang="en-US" sz="1200" b="1"/>
              <a:t>because it is sweet as well as cool.’ </a:t>
            </a:r>
          </a:p>
          <a:p>
            <a:pPr>
              <a:spcBef>
                <a:spcPct val="0"/>
              </a:spcBef>
            </a:pPr>
            <a:endParaRPr lang="en-GB" altLang="en-US" sz="1200"/>
          </a:p>
          <a:p>
            <a:pPr>
              <a:spcBef>
                <a:spcPct val="0"/>
              </a:spcBef>
            </a:pPr>
            <a:r>
              <a:rPr lang="en-GB" altLang="en-US" sz="1200" b="1"/>
              <a:t>Give examples to support the arguments you make. Examples give the audience a real-life situation or case which demonstrates the truth of what you are saying.</a:t>
            </a:r>
          </a:p>
          <a:p>
            <a:pPr>
              <a:spcBef>
                <a:spcPct val="0"/>
              </a:spcBef>
            </a:pPr>
            <a:endParaRPr lang="en-GB" altLang="en-US" sz="1200"/>
          </a:p>
          <a:p>
            <a:pPr>
              <a:spcBef>
                <a:spcPct val="0"/>
              </a:spcBef>
            </a:pPr>
            <a:r>
              <a:rPr lang="en-GB" altLang="en-US" sz="1200"/>
              <a:t>Give evidence to support the arguments you make. Evidence means something in the real-world which supports your argument. For example: ‘The X-Factor is popular. Evidence to support this includes viewing figures over ten million.’</a:t>
            </a:r>
          </a:p>
          <a:p>
            <a:pPr>
              <a:spcBef>
                <a:spcPct val="0"/>
              </a:spcBef>
            </a:pPr>
            <a:endParaRPr lang="en-GB" altLang="en-US" sz="1200"/>
          </a:p>
          <a:p>
            <a:pPr>
              <a:spcBef>
                <a:spcPct val="0"/>
              </a:spcBef>
            </a:pPr>
            <a:r>
              <a:rPr lang="en-GB" altLang="en-US" sz="1200" b="1"/>
              <a:t>Try using counter-arguments in your writing. A counter-argument goes against the main argument. By showing why it is wrong, you strengthen your own case.</a:t>
            </a:r>
          </a:p>
          <a:p>
            <a:pPr>
              <a:spcBef>
                <a:spcPct val="0"/>
              </a:spcBef>
            </a:pPr>
            <a:endParaRPr lang="en-GB" altLang="en-US" sz="1200"/>
          </a:p>
          <a:p>
            <a:pPr>
              <a:spcBef>
                <a:spcPct val="0"/>
              </a:spcBef>
            </a:pPr>
            <a:r>
              <a:rPr lang="en-GB" altLang="en-US" sz="1200"/>
              <a:t>Give multiple reasons to support the claims you make. By giving more than one reason, you will make your argument more persuasive.</a:t>
            </a:r>
          </a:p>
          <a:p>
            <a:pPr>
              <a:spcBef>
                <a:spcPct val="0"/>
              </a:spcBef>
            </a:pPr>
            <a:endParaRPr lang="en-GB" altLang="en-US" sz="1200"/>
          </a:p>
          <a:p>
            <a:pPr>
              <a:spcBef>
                <a:spcPct val="0"/>
              </a:spcBef>
            </a:pPr>
            <a:r>
              <a:rPr lang="en-GB" altLang="en-US" sz="1200" b="1"/>
              <a:t>Ensure your argument follows a logical path. Each point should link clearly to the previous one and to the overall argument. </a:t>
            </a:r>
          </a:p>
          <a:p>
            <a:pPr>
              <a:spcBef>
                <a:spcPct val="0"/>
              </a:spcBef>
            </a:pPr>
            <a:endParaRPr lang="en-GB" altLang="en-US" sz="1200"/>
          </a:p>
          <a:p>
            <a:pPr>
              <a:spcBef>
                <a:spcPct val="0"/>
              </a:spcBef>
            </a:pPr>
            <a:r>
              <a:rPr lang="en-GB" altLang="en-US" sz="1200"/>
              <a:t>Connect together the different reasons you use. Showing how reasons link can serve to make your argument more persuasive.</a:t>
            </a:r>
          </a:p>
          <a:p>
            <a:pPr>
              <a:spcBef>
                <a:spcPct val="0"/>
              </a:spcBef>
            </a:pPr>
            <a:endParaRPr lang="en-GB" altLang="en-US" sz="1200"/>
          </a:p>
          <a:p>
            <a:pPr>
              <a:spcBef>
                <a:spcPct val="0"/>
              </a:spcBef>
            </a:pPr>
            <a:r>
              <a:rPr lang="en-GB" altLang="en-US" sz="1200" b="1"/>
              <a:t>Consider different viewpoints in your writing. Try to show how different people may make different arguments about the same issue.</a:t>
            </a:r>
          </a:p>
          <a:p>
            <a:pPr>
              <a:spcBef>
                <a:spcPct val="0"/>
              </a:spcBef>
            </a:pPr>
            <a:endParaRPr lang="en-GB" altLang="en-US" sz="1200"/>
          </a:p>
          <a:p>
            <a:pPr>
              <a:spcBef>
                <a:spcPct val="0"/>
              </a:spcBef>
            </a:pPr>
            <a:r>
              <a:rPr lang="en-GB" altLang="en-US" sz="1200"/>
              <a:t>Contrast different viewpoints concerning what you are writing about. Show how they may be similar and/or different, and explain why this might be the case.</a:t>
            </a:r>
          </a:p>
          <a:p>
            <a:pPr>
              <a:spcBef>
                <a:spcPct val="0"/>
              </a:spcBef>
            </a:pPr>
            <a:endParaRPr lang="en-GB" altLang="en-US" sz="1200"/>
          </a:p>
          <a:p>
            <a:pPr>
              <a:spcBef>
                <a:spcPct val="0"/>
              </a:spcBef>
            </a:pPr>
            <a:r>
              <a:rPr lang="en-GB" altLang="en-US" sz="1200" b="1"/>
              <a:t>Plan in advance the overall structure of your argument. Group together similar points and themes. Only move on when you have written all you wish to write about a particular area.</a:t>
            </a:r>
          </a:p>
        </p:txBody>
      </p:sp>
      <p:sp>
        <p:nvSpPr>
          <p:cNvPr id="2" name="Oval Callout 1"/>
          <p:cNvSpPr/>
          <p:nvPr/>
        </p:nvSpPr>
        <p:spPr>
          <a:xfrm>
            <a:off x="827088" y="128588"/>
            <a:ext cx="1585912" cy="996950"/>
          </a:xfrm>
          <a:prstGeom prst="wedgeEllipseCallout">
            <a:avLst>
              <a:gd name="adj1" fmla="val -75641"/>
              <a:gd name="adj2" fmla="val 49121"/>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3" name="Rectangular Callout 2"/>
          <p:cNvSpPr/>
          <p:nvPr/>
        </p:nvSpPr>
        <p:spPr>
          <a:xfrm>
            <a:off x="5724525" y="230188"/>
            <a:ext cx="1943100" cy="792162"/>
          </a:xfrm>
          <a:prstGeom prst="wedgeRectCallout">
            <a:avLst>
              <a:gd name="adj1" fmla="val 90078"/>
              <a:gd name="adj2" fmla="val 57333"/>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5"/>
          <p:cNvSpPr txBox="1">
            <a:spLocks noChangeArrowheads="1"/>
          </p:cNvSpPr>
          <p:nvPr/>
        </p:nvSpPr>
        <p:spPr bwMode="auto">
          <a:xfrm>
            <a:off x="2257425" y="395288"/>
            <a:ext cx="36703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b="1" u="sng">
                <a:solidFill>
                  <a:srgbClr val="7030A0"/>
                </a:solidFill>
              </a:rPr>
              <a:t>Skills of Argument 2</a:t>
            </a:r>
          </a:p>
        </p:txBody>
      </p:sp>
      <p:sp>
        <p:nvSpPr>
          <p:cNvPr id="8195" name="Rectangle 5"/>
          <p:cNvSpPr>
            <a:spLocks noChangeArrowheads="1"/>
          </p:cNvSpPr>
          <p:nvPr/>
        </p:nvSpPr>
        <p:spPr bwMode="auto">
          <a:xfrm>
            <a:off x="323850" y="1360488"/>
            <a:ext cx="8569325" cy="507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GB" altLang="en-US" sz="1200"/>
              <a:t>Ensure your introduction is clear and to the point. It should address the question and indicate what you will be writing about.</a:t>
            </a:r>
          </a:p>
          <a:p>
            <a:pPr eaLnBrk="1" hangingPunct="1">
              <a:spcBef>
                <a:spcPct val="0"/>
              </a:spcBef>
            </a:pPr>
            <a:endParaRPr lang="en-GB" altLang="en-US" sz="1200"/>
          </a:p>
          <a:p>
            <a:pPr eaLnBrk="1" hangingPunct="1">
              <a:spcBef>
                <a:spcPct val="0"/>
              </a:spcBef>
            </a:pPr>
            <a:r>
              <a:rPr lang="en-GB" altLang="en-US" sz="1200" b="1"/>
              <a:t>Ensure your conclusion is brief and relevant. It should be a short summary which touches on the points you have made without introducing any new material.</a:t>
            </a:r>
          </a:p>
          <a:p>
            <a:pPr eaLnBrk="1" hangingPunct="1">
              <a:spcBef>
                <a:spcPct val="0"/>
              </a:spcBef>
              <a:buFontTx/>
              <a:buNone/>
            </a:pPr>
            <a:r>
              <a:rPr lang="en-GB" altLang="en-US" sz="1200"/>
              <a:t> </a:t>
            </a:r>
          </a:p>
          <a:p>
            <a:pPr eaLnBrk="1" hangingPunct="1">
              <a:spcBef>
                <a:spcPct val="0"/>
              </a:spcBef>
            </a:pPr>
            <a:r>
              <a:rPr lang="en-GB" altLang="en-US" sz="1200"/>
              <a:t>When writing an extended argument, try to use a ‘for and against’ structure. Look first at why people might argue in favour of the proposition and then look at why they might argue against it. This structure promotes clarity in your writing.</a:t>
            </a:r>
          </a:p>
          <a:p>
            <a:pPr eaLnBrk="1" hangingPunct="1">
              <a:spcBef>
                <a:spcPct val="0"/>
              </a:spcBef>
              <a:buFontTx/>
              <a:buNone/>
            </a:pPr>
            <a:r>
              <a:rPr lang="en-GB" altLang="en-US" sz="1200"/>
              <a:t> </a:t>
            </a:r>
          </a:p>
          <a:p>
            <a:pPr eaLnBrk="1" hangingPunct="1">
              <a:spcBef>
                <a:spcPct val="0"/>
              </a:spcBef>
            </a:pPr>
            <a:r>
              <a:rPr lang="en-GB" altLang="en-US" sz="1200" b="1"/>
              <a:t>Ensure the conclusions you draw come directly from the reasons you give. If you have a conclusion which does not relate to your reasons (or evidence), it is not a valid conclusion. For example: If A, then B. If B then C. Therefore, if A then C. This is a valid conclusion, because it stems clearly from the preceding reasons.</a:t>
            </a:r>
          </a:p>
          <a:p>
            <a:pPr eaLnBrk="1" hangingPunct="1">
              <a:spcBef>
                <a:spcPct val="0"/>
              </a:spcBef>
              <a:buFontTx/>
              <a:buNone/>
            </a:pPr>
            <a:r>
              <a:rPr lang="en-GB" altLang="en-US" sz="1200"/>
              <a:t> </a:t>
            </a:r>
          </a:p>
          <a:p>
            <a:pPr eaLnBrk="1" hangingPunct="1">
              <a:spcBef>
                <a:spcPct val="0"/>
              </a:spcBef>
            </a:pPr>
            <a:r>
              <a:rPr lang="en-GB" altLang="en-US" sz="1200"/>
              <a:t>Ensure you answer the question throughout your answer. Every paragraph should answer the question explicitly. </a:t>
            </a:r>
          </a:p>
          <a:p>
            <a:pPr eaLnBrk="1" hangingPunct="1">
              <a:spcBef>
                <a:spcPct val="0"/>
              </a:spcBef>
              <a:buFontTx/>
              <a:buNone/>
            </a:pPr>
            <a:r>
              <a:rPr lang="en-GB" altLang="en-US" sz="1200"/>
              <a:t> </a:t>
            </a:r>
          </a:p>
          <a:p>
            <a:pPr eaLnBrk="1" hangingPunct="1">
              <a:spcBef>
                <a:spcPct val="0"/>
              </a:spcBef>
            </a:pPr>
            <a:r>
              <a:rPr lang="en-GB" altLang="en-US" sz="1200" b="1"/>
              <a:t>Before you begin, consider what the main focus of your argument is. This will ensure you think carefully about the position you are putting forward.</a:t>
            </a:r>
            <a:r>
              <a:rPr lang="en-GB" altLang="en-US" sz="1200"/>
              <a:t> </a:t>
            </a:r>
          </a:p>
          <a:p>
            <a:pPr eaLnBrk="1" hangingPunct="1">
              <a:spcBef>
                <a:spcPct val="0"/>
              </a:spcBef>
            </a:pPr>
            <a:endParaRPr lang="en-GB" altLang="en-US" sz="1200"/>
          </a:p>
          <a:p>
            <a:pPr eaLnBrk="1" hangingPunct="1">
              <a:spcBef>
                <a:spcPct val="0"/>
              </a:spcBef>
            </a:pPr>
            <a:r>
              <a:rPr lang="en-GB" altLang="en-US" sz="1200"/>
              <a:t>Write to persuade. Remember, you need to </a:t>
            </a:r>
            <a:r>
              <a:rPr lang="en-GB" altLang="en-US" sz="1200" b="1"/>
              <a:t>convince</a:t>
            </a:r>
            <a:r>
              <a:rPr lang="en-GB" altLang="en-US" sz="1200"/>
              <a:t> people of the truth of your argument. They may not necessarily agree with you.</a:t>
            </a:r>
          </a:p>
          <a:p>
            <a:pPr eaLnBrk="1" hangingPunct="1">
              <a:spcBef>
                <a:spcPct val="0"/>
              </a:spcBef>
              <a:buFontTx/>
              <a:buNone/>
            </a:pPr>
            <a:r>
              <a:rPr lang="en-GB" altLang="en-US" sz="1200"/>
              <a:t> </a:t>
            </a:r>
          </a:p>
          <a:p>
            <a:pPr eaLnBrk="1" hangingPunct="1">
              <a:spcBef>
                <a:spcPct val="0"/>
              </a:spcBef>
            </a:pPr>
            <a:r>
              <a:rPr lang="en-GB" altLang="en-US" sz="1200" b="1"/>
              <a:t>Before you begin, consider all the points you wish to make. Put them into the order which you feel is most persuasive. Stick to this plan as you write your answer.</a:t>
            </a:r>
          </a:p>
          <a:p>
            <a:pPr eaLnBrk="1" hangingPunct="1">
              <a:spcBef>
                <a:spcPct val="0"/>
              </a:spcBef>
              <a:buFontTx/>
              <a:buNone/>
            </a:pPr>
            <a:r>
              <a:rPr lang="en-GB" altLang="en-US" sz="1200"/>
              <a:t> </a:t>
            </a:r>
          </a:p>
          <a:p>
            <a:pPr eaLnBrk="1" hangingPunct="1">
              <a:spcBef>
                <a:spcPct val="0"/>
              </a:spcBef>
            </a:pPr>
            <a:r>
              <a:rPr lang="en-GB" altLang="en-US" sz="1200"/>
              <a:t>Plan your answer in advance. Think about what your argument is, the different points you will make, and the order in which you will make them. Doing this will increase the clarity and persuasiveness of your writing.</a:t>
            </a:r>
          </a:p>
          <a:p>
            <a:pPr eaLnBrk="1" hangingPunct="1">
              <a:spcBef>
                <a:spcPct val="0"/>
              </a:spcBef>
              <a:buFontTx/>
              <a:buNone/>
            </a:pPr>
            <a:r>
              <a:rPr lang="en-GB" altLang="en-US" sz="1200"/>
              <a:t> </a:t>
            </a:r>
          </a:p>
          <a:p>
            <a:pPr eaLnBrk="1" hangingPunct="1">
              <a:spcBef>
                <a:spcPct val="0"/>
              </a:spcBef>
            </a:pPr>
            <a:r>
              <a:rPr lang="en-GB" altLang="en-US" sz="1200" b="1"/>
              <a:t>Evaluate the arguments you make. This means pointing out the strengths and weaknesses of the arguments. By doing this, you will demonstrate your understanding of the validity of the arguments.</a:t>
            </a:r>
          </a:p>
        </p:txBody>
      </p:sp>
      <p:sp>
        <p:nvSpPr>
          <p:cNvPr id="7" name="Oval Callout 6"/>
          <p:cNvSpPr/>
          <p:nvPr/>
        </p:nvSpPr>
        <p:spPr>
          <a:xfrm>
            <a:off x="827088" y="128588"/>
            <a:ext cx="1585912" cy="996950"/>
          </a:xfrm>
          <a:prstGeom prst="wedgeEllipseCallout">
            <a:avLst>
              <a:gd name="adj1" fmla="val -75641"/>
              <a:gd name="adj2" fmla="val 49121"/>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 name="Rectangular Callout 7"/>
          <p:cNvSpPr/>
          <p:nvPr/>
        </p:nvSpPr>
        <p:spPr>
          <a:xfrm>
            <a:off x="5724525" y="230188"/>
            <a:ext cx="1943100" cy="792162"/>
          </a:xfrm>
          <a:prstGeom prst="wedgeRectCallout">
            <a:avLst>
              <a:gd name="adj1" fmla="val 90078"/>
              <a:gd name="adj2" fmla="val 57333"/>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2"/>
          <p:cNvSpPr txBox="1">
            <a:spLocks noChangeArrowheads="1"/>
          </p:cNvSpPr>
          <p:nvPr/>
        </p:nvSpPr>
        <p:spPr bwMode="auto">
          <a:xfrm>
            <a:off x="2679700" y="395288"/>
            <a:ext cx="28082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b="1" u="sng">
                <a:solidFill>
                  <a:srgbClr val="C00000"/>
                </a:solidFill>
              </a:rPr>
              <a:t>Issues of Content</a:t>
            </a:r>
          </a:p>
        </p:txBody>
      </p:sp>
      <p:sp>
        <p:nvSpPr>
          <p:cNvPr id="9219" name="Rectangle 5"/>
          <p:cNvSpPr>
            <a:spLocks noChangeArrowheads="1"/>
          </p:cNvSpPr>
          <p:nvPr/>
        </p:nvSpPr>
        <p:spPr bwMode="auto">
          <a:xfrm>
            <a:off x="323850" y="1268413"/>
            <a:ext cx="8569325"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GB" altLang="en-US" sz="1200"/>
              <a:t>Increase the level of detail in your work. Including more information and ideas will help you to think more carefully about the topic.</a:t>
            </a:r>
          </a:p>
          <a:p>
            <a:pPr eaLnBrk="1" hangingPunct="1">
              <a:spcBef>
                <a:spcPct val="0"/>
              </a:spcBef>
            </a:pPr>
            <a:endParaRPr lang="en-GB" altLang="en-US" sz="1200"/>
          </a:p>
          <a:p>
            <a:pPr eaLnBrk="1" hangingPunct="1">
              <a:spcBef>
                <a:spcPct val="0"/>
              </a:spcBef>
            </a:pPr>
            <a:r>
              <a:rPr lang="en-GB" altLang="en-US" sz="1200" b="1"/>
              <a:t>When answering questions or completing tasks, ensure you are accurate in your use of language. Practise using subject-specific language correctly. Use a glossary, dictionary or thesaurus to help.</a:t>
            </a:r>
          </a:p>
          <a:p>
            <a:pPr eaLnBrk="1" hangingPunct="1">
              <a:spcBef>
                <a:spcPct val="0"/>
              </a:spcBef>
            </a:pPr>
            <a:endParaRPr lang="en-GB" altLang="en-US" sz="1200"/>
          </a:p>
          <a:p>
            <a:pPr eaLnBrk="1" hangingPunct="1">
              <a:spcBef>
                <a:spcPct val="0"/>
              </a:spcBef>
            </a:pPr>
            <a:r>
              <a:rPr lang="en-GB" altLang="en-US" sz="1200"/>
              <a:t>When answering questions or completing tasks, ensure you are precise. If you are being asked about a certain area of the topic, stick to that area in your answer.</a:t>
            </a:r>
          </a:p>
          <a:p>
            <a:pPr eaLnBrk="1" hangingPunct="1">
              <a:spcBef>
                <a:spcPct val="0"/>
              </a:spcBef>
            </a:pPr>
            <a:endParaRPr lang="en-GB" altLang="en-US" sz="1200"/>
          </a:p>
          <a:p>
            <a:pPr eaLnBrk="1" hangingPunct="1">
              <a:spcBef>
                <a:spcPct val="0"/>
              </a:spcBef>
            </a:pPr>
            <a:r>
              <a:rPr lang="en-GB" altLang="en-US" sz="1200" b="1"/>
              <a:t>Use evidence to demonstrate what it is you are saying or writing. For example, if you make a claim about the topic, give evidence to support that claim.</a:t>
            </a:r>
          </a:p>
          <a:p>
            <a:pPr eaLnBrk="1" hangingPunct="1">
              <a:spcBef>
                <a:spcPct val="0"/>
              </a:spcBef>
            </a:pPr>
            <a:endParaRPr lang="en-GB" altLang="en-US" sz="1200"/>
          </a:p>
          <a:p>
            <a:pPr eaLnBrk="1" hangingPunct="1">
              <a:spcBef>
                <a:spcPct val="0"/>
              </a:spcBef>
            </a:pPr>
            <a:r>
              <a:rPr lang="en-GB" altLang="en-US" sz="1200"/>
              <a:t>Ensure your work consistently connects to the topic. You should be able to connect everything you bring up to the topic we are focussing on.</a:t>
            </a:r>
          </a:p>
          <a:p>
            <a:pPr eaLnBrk="1" hangingPunct="1">
              <a:spcBef>
                <a:spcPct val="0"/>
              </a:spcBef>
            </a:pPr>
            <a:endParaRPr lang="en-GB" altLang="en-US" sz="1200"/>
          </a:p>
          <a:p>
            <a:pPr eaLnBrk="1" hangingPunct="1">
              <a:spcBef>
                <a:spcPct val="0"/>
              </a:spcBef>
            </a:pPr>
            <a:r>
              <a:rPr lang="en-GB" altLang="en-US" sz="1200" b="1"/>
              <a:t>Practise using the key words, ideas and concepts we look at. Make sure you are familiar with their definitions. This will help you to use them correctly.</a:t>
            </a:r>
          </a:p>
          <a:p>
            <a:pPr eaLnBrk="1" hangingPunct="1">
              <a:spcBef>
                <a:spcPct val="0"/>
              </a:spcBef>
            </a:pPr>
            <a:endParaRPr lang="en-GB" altLang="en-US" sz="1200"/>
          </a:p>
          <a:p>
            <a:pPr eaLnBrk="1" hangingPunct="1">
              <a:spcBef>
                <a:spcPct val="0"/>
              </a:spcBef>
            </a:pPr>
            <a:r>
              <a:rPr lang="en-GB" altLang="en-US" sz="1200"/>
              <a:t>Go back over what we have been studying and revise the content. Create flashcards to help you. Do this until you are more confident in your understanding of the material.</a:t>
            </a:r>
          </a:p>
          <a:p>
            <a:pPr eaLnBrk="1" hangingPunct="1">
              <a:spcBef>
                <a:spcPct val="0"/>
              </a:spcBef>
            </a:pPr>
            <a:endParaRPr lang="en-GB" altLang="en-US" sz="1200"/>
          </a:p>
          <a:p>
            <a:pPr eaLnBrk="1" hangingPunct="1">
              <a:spcBef>
                <a:spcPct val="0"/>
              </a:spcBef>
            </a:pPr>
            <a:r>
              <a:rPr lang="en-GB" altLang="en-US" sz="1200" b="1"/>
              <a:t>Work with a friend or family member. Ask them to test your knowledge of what we are studying. Go over material you struggle with until you are successful every time.</a:t>
            </a:r>
          </a:p>
          <a:p>
            <a:pPr eaLnBrk="1" hangingPunct="1">
              <a:spcBef>
                <a:spcPct val="0"/>
              </a:spcBef>
            </a:pPr>
            <a:endParaRPr lang="en-GB" altLang="en-US" sz="1200"/>
          </a:p>
          <a:p>
            <a:pPr eaLnBrk="1" hangingPunct="1">
              <a:spcBef>
                <a:spcPct val="0"/>
              </a:spcBef>
            </a:pPr>
            <a:r>
              <a:rPr lang="en-GB" altLang="en-US" sz="1200"/>
              <a:t>Ensure you consistently evaluate the information we look at. Highlight its strengths and weaknesses, as well as the effects it might have on individuals and the world.</a:t>
            </a:r>
          </a:p>
          <a:p>
            <a:pPr eaLnBrk="1" hangingPunct="1">
              <a:spcBef>
                <a:spcPct val="0"/>
              </a:spcBef>
            </a:pPr>
            <a:endParaRPr lang="en-GB" altLang="en-US" sz="1200"/>
          </a:p>
          <a:p>
            <a:pPr eaLnBrk="1" hangingPunct="1">
              <a:spcBef>
                <a:spcPct val="0"/>
              </a:spcBef>
            </a:pPr>
            <a:r>
              <a:rPr lang="en-GB" altLang="en-US" sz="1200" b="1"/>
              <a:t>Ensure you consistently analyse the content we look at. This means you break the content down and examine the different aspects of it, as well as how these connect to one another.</a:t>
            </a:r>
          </a:p>
        </p:txBody>
      </p:sp>
      <p:sp>
        <p:nvSpPr>
          <p:cNvPr id="7" name="Oval Callout 6"/>
          <p:cNvSpPr/>
          <p:nvPr/>
        </p:nvSpPr>
        <p:spPr>
          <a:xfrm>
            <a:off x="827088" y="128588"/>
            <a:ext cx="1585912" cy="996950"/>
          </a:xfrm>
          <a:prstGeom prst="wedgeEllipseCallout">
            <a:avLst>
              <a:gd name="adj1" fmla="val -75641"/>
              <a:gd name="adj2" fmla="val 49121"/>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 name="Rectangular Callout 7"/>
          <p:cNvSpPr/>
          <p:nvPr/>
        </p:nvSpPr>
        <p:spPr>
          <a:xfrm>
            <a:off x="5724525" y="230188"/>
            <a:ext cx="1943100" cy="792162"/>
          </a:xfrm>
          <a:prstGeom prst="wedgeRectCallout">
            <a:avLst>
              <a:gd name="adj1" fmla="val 90078"/>
              <a:gd name="adj2" fmla="val 57333"/>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2"/>
          <p:cNvSpPr txBox="1">
            <a:spLocks noChangeArrowheads="1"/>
          </p:cNvSpPr>
          <p:nvPr/>
        </p:nvSpPr>
        <p:spPr bwMode="auto">
          <a:xfrm>
            <a:off x="2671763" y="423863"/>
            <a:ext cx="2808287"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b="1" u="sng">
                <a:solidFill>
                  <a:srgbClr val="C00000"/>
                </a:solidFill>
              </a:rPr>
              <a:t>Issues of Content 2</a:t>
            </a:r>
          </a:p>
        </p:txBody>
      </p:sp>
      <p:sp>
        <p:nvSpPr>
          <p:cNvPr id="10243" name="Rectangle 5"/>
          <p:cNvSpPr>
            <a:spLocks noChangeArrowheads="1"/>
          </p:cNvSpPr>
          <p:nvPr/>
        </p:nvSpPr>
        <p:spPr bwMode="auto">
          <a:xfrm>
            <a:off x="323850" y="1176338"/>
            <a:ext cx="8569325"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GB" altLang="en-US" sz="1200"/>
              <a:t>When you have finished a piece of work, go back through it and check your use of key words, ideas and information. Ask yourself whether you have used these correctly – check with a partner, dictionary or textbook if you can.</a:t>
            </a:r>
          </a:p>
          <a:p>
            <a:pPr eaLnBrk="1" hangingPunct="1">
              <a:spcBef>
                <a:spcPct val="0"/>
              </a:spcBef>
            </a:pPr>
            <a:endParaRPr lang="en-GB" altLang="en-US" sz="1200"/>
          </a:p>
          <a:p>
            <a:pPr eaLnBrk="1" hangingPunct="1">
              <a:spcBef>
                <a:spcPct val="0"/>
              </a:spcBef>
            </a:pPr>
            <a:r>
              <a:rPr lang="en-GB" altLang="en-US" sz="1200" b="1"/>
              <a:t>Practise using the knowledge you get in lessons in everyday life. Search for opportunities to do this at home, in school, or when you are out and about.</a:t>
            </a:r>
          </a:p>
          <a:p>
            <a:pPr eaLnBrk="1" hangingPunct="1">
              <a:spcBef>
                <a:spcPct val="0"/>
              </a:spcBef>
            </a:pPr>
            <a:endParaRPr lang="en-GB" altLang="en-US" sz="1200"/>
          </a:p>
          <a:p>
            <a:pPr eaLnBrk="1" hangingPunct="1">
              <a:spcBef>
                <a:spcPct val="0"/>
              </a:spcBef>
            </a:pPr>
            <a:r>
              <a:rPr lang="en-GB" altLang="en-US" sz="1200"/>
              <a:t>Learn the definitions of key words and key concepts off by heart. Ask a friend of family member to test you. Or, write the word on one side of a card and the definition on another. You can use these to test yourself.</a:t>
            </a:r>
          </a:p>
          <a:p>
            <a:pPr eaLnBrk="1" hangingPunct="1">
              <a:spcBef>
                <a:spcPct val="0"/>
              </a:spcBef>
            </a:pPr>
            <a:endParaRPr lang="en-GB" altLang="en-US" sz="1200"/>
          </a:p>
          <a:p>
            <a:pPr eaLnBrk="1" hangingPunct="1">
              <a:spcBef>
                <a:spcPct val="0"/>
              </a:spcBef>
            </a:pPr>
            <a:r>
              <a:rPr lang="en-GB" altLang="en-US" sz="1200" b="1"/>
              <a:t>From lesson to lesson, try to identify the similarities and differences between topic areas. Include these comparisons in your answers so as to show a broader understanding of the subject.</a:t>
            </a:r>
          </a:p>
          <a:p>
            <a:pPr eaLnBrk="1" hangingPunct="1">
              <a:spcBef>
                <a:spcPct val="0"/>
              </a:spcBef>
            </a:pPr>
            <a:endParaRPr lang="en-GB" altLang="en-US" sz="1200"/>
          </a:p>
          <a:p>
            <a:pPr eaLnBrk="1" hangingPunct="1">
              <a:spcBef>
                <a:spcPct val="0"/>
              </a:spcBef>
            </a:pPr>
            <a:r>
              <a:rPr lang="en-GB" altLang="en-US" sz="1200"/>
              <a:t>Consider the relationships between different concepts we look at. Try to demonstrate some of these connections in your work. Show how these different concepts influence or affect one another.</a:t>
            </a:r>
          </a:p>
          <a:p>
            <a:pPr eaLnBrk="1" hangingPunct="1">
              <a:spcBef>
                <a:spcPct val="0"/>
              </a:spcBef>
            </a:pPr>
            <a:endParaRPr lang="en-GB" altLang="en-US" sz="1200"/>
          </a:p>
          <a:p>
            <a:pPr eaLnBrk="1" hangingPunct="1">
              <a:spcBef>
                <a:spcPct val="0"/>
              </a:spcBef>
            </a:pPr>
            <a:r>
              <a:rPr lang="en-GB" altLang="en-US" sz="1200" b="1"/>
              <a:t>Before you start writing, think carefully about the purpose of the writing and who the audience is. Use content accordingly. It may well differ depending on the purpose and the audience.</a:t>
            </a:r>
          </a:p>
          <a:p>
            <a:pPr eaLnBrk="1" hangingPunct="1">
              <a:spcBef>
                <a:spcPct val="0"/>
              </a:spcBef>
            </a:pPr>
            <a:endParaRPr lang="en-GB" altLang="en-US" sz="1200"/>
          </a:p>
          <a:p>
            <a:pPr eaLnBrk="1" hangingPunct="1">
              <a:spcBef>
                <a:spcPct val="0"/>
              </a:spcBef>
            </a:pPr>
            <a:r>
              <a:rPr lang="en-GB" altLang="en-US" sz="1200"/>
              <a:t>Create a glossary at the back of your book. Every time you encounter a new word write it down, along with its definition, in your glossary. </a:t>
            </a:r>
          </a:p>
          <a:p>
            <a:pPr eaLnBrk="1" hangingPunct="1">
              <a:spcBef>
                <a:spcPct val="0"/>
              </a:spcBef>
            </a:pPr>
            <a:endParaRPr lang="en-GB" altLang="en-US" sz="1200"/>
          </a:p>
          <a:p>
            <a:pPr eaLnBrk="1" hangingPunct="1">
              <a:spcBef>
                <a:spcPct val="0"/>
              </a:spcBef>
            </a:pPr>
            <a:r>
              <a:rPr lang="en-GB" altLang="en-US" sz="1200" b="1"/>
              <a:t>Every time you encounter a new word, aim to use it three times in the next couple of lessons. This will help you to get familiar with the meaning of the word and when it can be used.</a:t>
            </a:r>
          </a:p>
          <a:p>
            <a:pPr eaLnBrk="1" hangingPunct="1">
              <a:spcBef>
                <a:spcPct val="0"/>
              </a:spcBef>
            </a:pPr>
            <a:endParaRPr lang="en-GB" altLang="en-US" sz="1200"/>
          </a:p>
          <a:p>
            <a:pPr eaLnBrk="1" hangingPunct="1">
              <a:spcBef>
                <a:spcPct val="0"/>
              </a:spcBef>
            </a:pPr>
            <a:r>
              <a:rPr lang="en-GB" altLang="en-US" sz="1200"/>
              <a:t>When you finish a piece of work, swap books with a partner. Go through and assess whether they have used subject-specific language correctly. If they have not, give examples of how they can improve.</a:t>
            </a:r>
          </a:p>
          <a:p>
            <a:pPr eaLnBrk="1" hangingPunct="1">
              <a:spcBef>
                <a:spcPct val="0"/>
              </a:spcBef>
            </a:pPr>
            <a:endParaRPr lang="en-GB" altLang="en-US" sz="1200"/>
          </a:p>
          <a:p>
            <a:pPr eaLnBrk="1" hangingPunct="1">
              <a:spcBef>
                <a:spcPct val="0"/>
              </a:spcBef>
            </a:pPr>
            <a:r>
              <a:rPr lang="en-GB" altLang="en-US" sz="1200" b="1"/>
              <a:t>Try to make connections between the content we look at in our lessons, and what you do in other subjects. Where possible, draw out these connections in your work.</a:t>
            </a:r>
          </a:p>
        </p:txBody>
      </p:sp>
      <p:sp>
        <p:nvSpPr>
          <p:cNvPr id="7" name="Oval Callout 6"/>
          <p:cNvSpPr/>
          <p:nvPr/>
        </p:nvSpPr>
        <p:spPr>
          <a:xfrm>
            <a:off x="827088" y="128588"/>
            <a:ext cx="1585912" cy="996950"/>
          </a:xfrm>
          <a:prstGeom prst="wedgeEllipseCallout">
            <a:avLst>
              <a:gd name="adj1" fmla="val -75641"/>
              <a:gd name="adj2" fmla="val 49121"/>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 name="Rectangular Callout 7"/>
          <p:cNvSpPr/>
          <p:nvPr/>
        </p:nvSpPr>
        <p:spPr>
          <a:xfrm>
            <a:off x="5724525" y="230188"/>
            <a:ext cx="1943100" cy="792162"/>
          </a:xfrm>
          <a:prstGeom prst="wedgeRectCallout">
            <a:avLst>
              <a:gd name="adj1" fmla="val 90078"/>
              <a:gd name="adj2" fmla="val 57333"/>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2"/>
          <p:cNvSpPr txBox="1">
            <a:spLocks noChangeArrowheads="1"/>
          </p:cNvSpPr>
          <p:nvPr/>
        </p:nvSpPr>
        <p:spPr bwMode="auto">
          <a:xfrm>
            <a:off x="2627313" y="338138"/>
            <a:ext cx="33131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b="1" u="sng">
                <a:solidFill>
                  <a:srgbClr val="FF0000"/>
                </a:solidFill>
              </a:rPr>
              <a:t>Gaining Mastery</a:t>
            </a:r>
          </a:p>
        </p:txBody>
      </p:sp>
      <p:sp>
        <p:nvSpPr>
          <p:cNvPr id="11267" name="Rectangle 5"/>
          <p:cNvSpPr>
            <a:spLocks noChangeArrowheads="1"/>
          </p:cNvSpPr>
          <p:nvPr/>
        </p:nvSpPr>
        <p:spPr bwMode="auto">
          <a:xfrm>
            <a:off x="323850" y="1176338"/>
            <a:ext cx="8569325"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GB" altLang="en-US" sz="1200"/>
              <a:t>When you have finished a piece of work, go through it and identify how you can improve it. Redo the work taking account of the improvements. Then, repeat the process to further refine your work.</a:t>
            </a:r>
          </a:p>
          <a:p>
            <a:pPr eaLnBrk="1" hangingPunct="1">
              <a:spcBef>
                <a:spcPct val="0"/>
              </a:spcBef>
            </a:pPr>
            <a:endParaRPr lang="en-GB" altLang="en-US" sz="1200"/>
          </a:p>
          <a:p>
            <a:pPr eaLnBrk="1" hangingPunct="1">
              <a:spcBef>
                <a:spcPct val="0"/>
              </a:spcBef>
            </a:pPr>
            <a:r>
              <a:rPr lang="en-GB" altLang="en-US" sz="1200" b="1"/>
              <a:t>Choose an aspect of the subject with which you feel you have difficulty. Practise this aspect regularly. This includes in and out of lessons. Look for opportunities to engage with the aspect. Doing so repeatedly will help you to come to terms with it.</a:t>
            </a:r>
          </a:p>
          <a:p>
            <a:pPr eaLnBrk="1" hangingPunct="1">
              <a:spcBef>
                <a:spcPct val="0"/>
              </a:spcBef>
            </a:pPr>
            <a:endParaRPr lang="en-GB" altLang="en-US" sz="1200"/>
          </a:p>
          <a:p>
            <a:pPr eaLnBrk="1" hangingPunct="1">
              <a:spcBef>
                <a:spcPct val="0"/>
              </a:spcBef>
            </a:pPr>
            <a:r>
              <a:rPr lang="en-GB" altLang="en-US" sz="1200"/>
              <a:t>Repeat </a:t>
            </a:r>
            <a:r>
              <a:rPr lang="en-GB" altLang="en-US" sz="1200" b="1"/>
              <a:t>skill X</a:t>
            </a:r>
            <a:r>
              <a:rPr lang="en-GB" altLang="en-US" sz="1200"/>
              <a:t> over and over. Each time, scrutinise what you do. Find ways by which to improve with each repetition.</a:t>
            </a:r>
          </a:p>
          <a:p>
            <a:pPr eaLnBrk="1" hangingPunct="1">
              <a:spcBef>
                <a:spcPct val="0"/>
              </a:spcBef>
            </a:pPr>
            <a:endParaRPr lang="en-GB" altLang="en-US" sz="1200"/>
          </a:p>
          <a:p>
            <a:pPr eaLnBrk="1" hangingPunct="1">
              <a:spcBef>
                <a:spcPct val="0"/>
              </a:spcBef>
            </a:pPr>
            <a:r>
              <a:rPr lang="en-GB" altLang="en-US" sz="1200" b="1"/>
              <a:t>Repeat question/task type X over and over. Each time, examine how your response is related to the question/task. Through this process, you will come to understand the demands of the question/task more clearly.</a:t>
            </a:r>
          </a:p>
          <a:p>
            <a:pPr eaLnBrk="1" hangingPunct="1">
              <a:spcBef>
                <a:spcPct val="0"/>
              </a:spcBef>
            </a:pPr>
            <a:endParaRPr lang="en-GB" altLang="en-US" sz="1200"/>
          </a:p>
          <a:p>
            <a:pPr eaLnBrk="1" hangingPunct="1">
              <a:spcBef>
                <a:spcPct val="0"/>
              </a:spcBef>
            </a:pPr>
            <a:r>
              <a:rPr lang="en-GB" altLang="en-US" sz="1200"/>
              <a:t>Every lesson, reflect on what it is you have learnt and the way you have learnt it. Keep a diary of your thoughts. Use these to analyse how you are learning and, in turn, how you can maximise your learning.</a:t>
            </a:r>
          </a:p>
          <a:p>
            <a:pPr eaLnBrk="1" hangingPunct="1">
              <a:spcBef>
                <a:spcPct val="0"/>
              </a:spcBef>
            </a:pPr>
            <a:endParaRPr lang="en-GB" altLang="en-US" sz="1200"/>
          </a:p>
          <a:p>
            <a:pPr eaLnBrk="1" hangingPunct="1">
              <a:spcBef>
                <a:spcPct val="0"/>
              </a:spcBef>
            </a:pPr>
            <a:r>
              <a:rPr lang="en-GB" altLang="en-US" sz="1200" b="1"/>
              <a:t>Take time to reflect on how the work you produce relates to the learning you do in lessons. Critically examine the relationship between the two; analyse how one leads to the other. By understanding this, you will be in a better position to direct your own learning on the subject.</a:t>
            </a:r>
          </a:p>
          <a:p>
            <a:pPr eaLnBrk="1" hangingPunct="1">
              <a:spcBef>
                <a:spcPct val="0"/>
              </a:spcBef>
            </a:pPr>
            <a:endParaRPr lang="en-GB" altLang="en-US" sz="1200"/>
          </a:p>
          <a:p>
            <a:pPr eaLnBrk="1" hangingPunct="1">
              <a:spcBef>
                <a:spcPct val="0"/>
              </a:spcBef>
            </a:pPr>
            <a:r>
              <a:rPr lang="en-GB" altLang="en-US" sz="1200"/>
              <a:t>Reflect on how you are using the learning you do in lessons. Are you thinking carefully about it? Are you giving consideration to how, when and why it ought to be used? Are you aware of how your work is (or is not) exhibiting that learning?</a:t>
            </a:r>
          </a:p>
          <a:p>
            <a:pPr eaLnBrk="1" hangingPunct="1">
              <a:spcBef>
                <a:spcPct val="0"/>
              </a:spcBef>
            </a:pPr>
            <a:endParaRPr lang="en-GB" altLang="en-US" sz="1200"/>
          </a:p>
          <a:p>
            <a:pPr eaLnBrk="1" hangingPunct="1">
              <a:spcBef>
                <a:spcPct val="0"/>
              </a:spcBef>
            </a:pPr>
            <a:r>
              <a:rPr lang="en-GB" altLang="en-US" sz="1200" b="1"/>
              <a:t>When you finish a piece of work, look back over it and highlight where you have used new learning from the lesson. After you have done this, identify how you might develop that use in the future.</a:t>
            </a:r>
          </a:p>
          <a:p>
            <a:pPr eaLnBrk="1" hangingPunct="1">
              <a:spcBef>
                <a:spcPct val="0"/>
              </a:spcBef>
            </a:pPr>
            <a:endParaRPr lang="en-GB" altLang="en-US" sz="1200"/>
          </a:p>
          <a:p>
            <a:pPr eaLnBrk="1" hangingPunct="1">
              <a:spcBef>
                <a:spcPct val="0"/>
              </a:spcBef>
            </a:pPr>
            <a:r>
              <a:rPr lang="en-GB" altLang="en-US" sz="1200"/>
              <a:t>How might our learning concerning the topic be influenced or altered by the context in which we put it to use? In your future work, consider the influence of context on the skills you are using.</a:t>
            </a:r>
          </a:p>
          <a:p>
            <a:pPr eaLnBrk="1" hangingPunct="1">
              <a:spcBef>
                <a:spcPct val="0"/>
              </a:spcBef>
            </a:pPr>
            <a:endParaRPr lang="en-GB" altLang="en-US" sz="1200"/>
          </a:p>
          <a:p>
            <a:pPr eaLnBrk="1" hangingPunct="1">
              <a:spcBef>
                <a:spcPct val="0"/>
              </a:spcBef>
            </a:pPr>
            <a:r>
              <a:rPr lang="en-GB" altLang="en-US" sz="1200" b="1"/>
              <a:t>Try to demonstrate how the concepts and ideas we look at can have different meanings or uses depending on context. Develop your ideas through your future work.</a:t>
            </a:r>
          </a:p>
        </p:txBody>
      </p:sp>
      <p:sp>
        <p:nvSpPr>
          <p:cNvPr id="9" name="Oval Callout 8"/>
          <p:cNvSpPr/>
          <p:nvPr/>
        </p:nvSpPr>
        <p:spPr>
          <a:xfrm>
            <a:off x="1030288" y="90488"/>
            <a:ext cx="1468437" cy="955675"/>
          </a:xfrm>
          <a:prstGeom prst="wedgeEllipseCallout">
            <a:avLst>
              <a:gd name="adj1" fmla="val -75641"/>
              <a:gd name="adj2" fmla="val 49121"/>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0" name="Rectangular Callout 9"/>
          <p:cNvSpPr/>
          <p:nvPr/>
        </p:nvSpPr>
        <p:spPr>
          <a:xfrm>
            <a:off x="5940425" y="188913"/>
            <a:ext cx="1800225" cy="758825"/>
          </a:xfrm>
          <a:prstGeom prst="wedgeRectCallout">
            <a:avLst>
              <a:gd name="adj1" fmla="val 90078"/>
              <a:gd name="adj2" fmla="val 57333"/>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486</TotalTime>
  <Words>7075</Words>
  <Application>Microsoft Office PowerPoint</Application>
  <PresentationFormat>On-screen Show (4:3)</PresentationFormat>
  <Paragraphs>495</Paragraphs>
  <Slides>25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Office Theme</vt:lpstr>
      <vt:lpstr>PowerPoint Presentation</vt:lpstr>
      <vt:lpstr>PowerPoint Presentation</vt:lpstr>
      <vt:lpstr>How to use this 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Pimlico Academy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stmg02</dc:creator>
  <cp:lastModifiedBy>mikgershon</cp:lastModifiedBy>
  <cp:revision>43</cp:revision>
  <dcterms:created xsi:type="dcterms:W3CDTF">2011-11-01T13:34:33Z</dcterms:created>
  <dcterms:modified xsi:type="dcterms:W3CDTF">2017-10-12T13:58:59Z</dcterms:modified>
</cp:coreProperties>
</file>